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5"/>
  </p:notesMasterIdLst>
  <p:sldIdLst>
    <p:sldId id="306" r:id="rId2"/>
    <p:sldId id="330" r:id="rId3"/>
    <p:sldId id="328" r:id="rId4"/>
    <p:sldId id="329" r:id="rId5"/>
    <p:sldId id="332" r:id="rId6"/>
    <p:sldId id="307" r:id="rId7"/>
    <p:sldId id="271" r:id="rId8"/>
    <p:sldId id="299" r:id="rId9"/>
    <p:sldId id="300" r:id="rId10"/>
    <p:sldId id="301" r:id="rId11"/>
    <p:sldId id="302" r:id="rId12"/>
    <p:sldId id="303" r:id="rId13"/>
    <p:sldId id="304" r:id="rId14"/>
    <p:sldId id="305" r:id="rId15"/>
    <p:sldId id="276" r:id="rId16"/>
    <p:sldId id="293" r:id="rId17"/>
    <p:sldId id="294" r:id="rId18"/>
    <p:sldId id="323" r:id="rId19"/>
    <p:sldId id="325" r:id="rId20"/>
    <p:sldId id="326" r:id="rId21"/>
    <p:sldId id="270" r:id="rId22"/>
    <p:sldId id="327" r:id="rId23"/>
    <p:sldId id="308" r:id="rId24"/>
    <p:sldId id="292" r:id="rId25"/>
    <p:sldId id="260" r:id="rId26"/>
    <p:sldId id="286" r:id="rId27"/>
    <p:sldId id="274" r:id="rId28"/>
    <p:sldId id="309" r:id="rId29"/>
    <p:sldId id="314" r:id="rId30"/>
    <p:sldId id="310" r:id="rId31"/>
    <p:sldId id="321" r:id="rId32"/>
    <p:sldId id="320" r:id="rId33"/>
    <p:sldId id="322" r:id="rId34"/>
    <p:sldId id="313" r:id="rId35"/>
    <p:sldId id="284" r:id="rId36"/>
    <p:sldId id="297" r:id="rId37"/>
    <p:sldId id="331" r:id="rId38"/>
    <p:sldId id="316" r:id="rId39"/>
    <p:sldId id="311" r:id="rId40"/>
    <p:sldId id="275" r:id="rId41"/>
    <p:sldId id="268" r:id="rId42"/>
    <p:sldId id="287" r:id="rId43"/>
    <p:sldId id="261" r:id="rId44"/>
    <p:sldId id="315" r:id="rId45"/>
    <p:sldId id="272" r:id="rId46"/>
    <p:sldId id="317" r:id="rId47"/>
    <p:sldId id="324" r:id="rId48"/>
    <p:sldId id="259" r:id="rId49"/>
    <p:sldId id="265" r:id="rId50"/>
    <p:sldId id="333" r:id="rId51"/>
    <p:sldId id="281" r:id="rId52"/>
    <p:sldId id="298" r:id="rId53"/>
    <p:sldId id="267" r:id="rId54"/>
    <p:sldId id="319" r:id="rId55"/>
    <p:sldId id="282" r:id="rId56"/>
    <p:sldId id="289" r:id="rId57"/>
    <p:sldId id="290" r:id="rId58"/>
    <p:sldId id="291" r:id="rId59"/>
    <p:sldId id="295" r:id="rId60"/>
    <p:sldId id="296" r:id="rId61"/>
    <p:sldId id="264" r:id="rId62"/>
    <p:sldId id="283" r:id="rId63"/>
    <p:sldId id="263" r:id="rId64"/>
  </p:sldIdLst>
  <p:sldSz cx="17610138" cy="9906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33" autoAdjust="0"/>
    <p:restoredTop sz="86364"/>
  </p:normalViewPr>
  <p:slideViewPr>
    <p:cSldViewPr snapToGrid="0">
      <p:cViewPr varScale="1">
        <p:scale>
          <a:sx n="47" d="100"/>
          <a:sy n="47" d="100"/>
        </p:scale>
        <p:origin x="532" y="2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97F9FF-AF35-494F-B8B0-A90FAE8A3988}"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F30FBD0E-EA1A-3247-8B12-A6D54ECAC9D5}">
      <dgm:prSet custT="1"/>
      <dgm:spPr/>
      <dgm:t>
        <a:bodyPr/>
        <a:lstStyle/>
        <a:p>
          <a:pPr algn="ctr" rtl="0"/>
          <a:r>
            <a:rPr lang="en-US" sz="4000" dirty="0">
              <a:latin typeface="Times New Roman" panose="02020603050405020304" pitchFamily="18" charset="0"/>
              <a:cs typeface="Times New Roman" panose="02020603050405020304" pitchFamily="18" charset="0"/>
            </a:rPr>
            <a:t>RCT for all the patients undergoing RYGB (ERAS or Standard Care). </a:t>
          </a:r>
        </a:p>
        <a:p>
          <a:pPr algn="ctr" rtl="0"/>
          <a:r>
            <a:rPr lang="en-US" sz="4000" dirty="0">
              <a:latin typeface="Times New Roman" panose="02020603050405020304" pitchFamily="18" charset="0"/>
              <a:cs typeface="Times New Roman" panose="02020603050405020304" pitchFamily="18" charset="0"/>
            </a:rPr>
            <a:t>Patients were randomized into 2 groups: 90 patients following an ERAS program(ERAS) and 90 patients following a Standard Care protocol(SC). </a:t>
          </a:r>
        </a:p>
        <a:p>
          <a:pPr algn="ctr" rtl="0"/>
          <a:r>
            <a:rPr lang="en-US" sz="4000" dirty="0">
              <a:latin typeface="Times New Roman" panose="02020603050405020304" pitchFamily="18" charset="0"/>
              <a:cs typeface="Times New Roman" panose="02020603050405020304" pitchFamily="18" charset="0"/>
            </a:rPr>
            <a:t>Postoperative pain, nausea or vomiting, morbid- </a:t>
          </a:r>
          <a:r>
            <a:rPr lang="en-US" sz="4000" dirty="0" err="1">
              <a:latin typeface="Times New Roman" panose="02020603050405020304" pitchFamily="18" charset="0"/>
              <a:cs typeface="Times New Roman" panose="02020603050405020304" pitchFamily="18" charset="0"/>
            </a:rPr>
            <a:t>ity</a:t>
          </a:r>
          <a:r>
            <a:rPr lang="en-US" sz="4000" dirty="0">
              <a:latin typeface="Times New Roman" panose="02020603050405020304" pitchFamily="18" charset="0"/>
              <a:cs typeface="Times New Roman" panose="02020603050405020304" pitchFamily="18" charset="0"/>
            </a:rPr>
            <a:t>, mortality, hospital stay and analytical acute phase reactants 24h after surgery were evaluated. </a:t>
          </a:r>
        </a:p>
      </dgm:t>
    </dgm:pt>
    <dgm:pt modelId="{89CA1F91-1612-924D-80AA-3AA46F933F96}" type="parTrans" cxnId="{43B3DAB8-B37E-A84C-9CDA-4A7F3A8E8263}">
      <dgm:prSet/>
      <dgm:spPr/>
      <dgm:t>
        <a:bodyPr/>
        <a:lstStyle/>
        <a:p>
          <a:endParaRPr lang="en-US" sz="3200">
            <a:latin typeface="Times New Roman" panose="02020603050405020304" pitchFamily="18" charset="0"/>
            <a:cs typeface="Times New Roman" panose="02020603050405020304" pitchFamily="18" charset="0"/>
          </a:endParaRPr>
        </a:p>
      </dgm:t>
    </dgm:pt>
    <dgm:pt modelId="{83E2E086-2998-BC44-AF32-48A4419B22F5}" type="sibTrans" cxnId="{43B3DAB8-B37E-A84C-9CDA-4A7F3A8E8263}">
      <dgm:prSet/>
      <dgm:spPr/>
      <dgm:t>
        <a:bodyPr/>
        <a:lstStyle/>
        <a:p>
          <a:pPr rtl="0"/>
          <a:endParaRPr lang="en-US" sz="3200">
            <a:latin typeface="Times New Roman" panose="02020603050405020304" pitchFamily="18" charset="0"/>
            <a:cs typeface="Times New Roman" panose="02020603050405020304" pitchFamily="18" charset="0"/>
          </a:endParaRPr>
        </a:p>
      </dgm:t>
    </dgm:pt>
    <dgm:pt modelId="{364B43F8-5120-4D40-A2B3-E7CF74BAD646}" type="pres">
      <dgm:prSet presAssocID="{F997F9FF-AF35-494F-B8B0-A90FAE8A3988}" presName="hierChild1" presStyleCnt="0">
        <dgm:presLayoutVars>
          <dgm:orgChart val="1"/>
          <dgm:chPref val="1"/>
          <dgm:dir/>
          <dgm:animOne val="branch"/>
          <dgm:animLvl val="lvl"/>
          <dgm:resizeHandles/>
        </dgm:presLayoutVars>
      </dgm:prSet>
      <dgm:spPr/>
    </dgm:pt>
    <dgm:pt modelId="{01B72975-1931-A44B-916E-18071B2EA9BD}" type="pres">
      <dgm:prSet presAssocID="{F30FBD0E-EA1A-3247-8B12-A6D54ECAC9D5}" presName="hierRoot1" presStyleCnt="0">
        <dgm:presLayoutVars>
          <dgm:hierBranch val="init"/>
        </dgm:presLayoutVars>
      </dgm:prSet>
      <dgm:spPr/>
    </dgm:pt>
    <dgm:pt modelId="{AAC454C6-CB18-9840-8ADD-B7861298F086}" type="pres">
      <dgm:prSet presAssocID="{F30FBD0E-EA1A-3247-8B12-A6D54ECAC9D5}" presName="rootComposite1" presStyleCnt="0"/>
      <dgm:spPr/>
    </dgm:pt>
    <dgm:pt modelId="{C23FBE2B-63E8-CA40-8445-4F7B4ED19A0D}" type="pres">
      <dgm:prSet presAssocID="{F30FBD0E-EA1A-3247-8B12-A6D54ECAC9D5}" presName="rootText1" presStyleLbl="node0" presStyleIdx="0" presStyleCnt="1" custScaleX="551603" custScaleY="259315" custLinFactNeighborX="-955" custLinFactNeighborY="-46855">
        <dgm:presLayoutVars>
          <dgm:chPref val="3"/>
        </dgm:presLayoutVars>
      </dgm:prSet>
      <dgm:spPr/>
    </dgm:pt>
    <dgm:pt modelId="{C099896D-DA34-4145-B6A9-6FF1F0796366}" type="pres">
      <dgm:prSet presAssocID="{F30FBD0E-EA1A-3247-8B12-A6D54ECAC9D5}" presName="rootConnector1" presStyleLbl="node1" presStyleIdx="0" presStyleCnt="0"/>
      <dgm:spPr/>
    </dgm:pt>
    <dgm:pt modelId="{7E8B283A-80DD-E94F-8867-FAEC5984604C}" type="pres">
      <dgm:prSet presAssocID="{F30FBD0E-EA1A-3247-8B12-A6D54ECAC9D5}" presName="hierChild2" presStyleCnt="0"/>
      <dgm:spPr/>
    </dgm:pt>
    <dgm:pt modelId="{A860043A-D0D5-F747-A819-AEB18953768A}" type="pres">
      <dgm:prSet presAssocID="{F30FBD0E-EA1A-3247-8B12-A6D54ECAC9D5}" presName="hierChild3" presStyleCnt="0"/>
      <dgm:spPr/>
    </dgm:pt>
  </dgm:ptLst>
  <dgm:cxnLst>
    <dgm:cxn modelId="{55334D57-4B33-43A8-8257-C70E9E5C1199}" type="presOf" srcId="{F997F9FF-AF35-494F-B8B0-A90FAE8A3988}" destId="{364B43F8-5120-4D40-A2B3-E7CF74BAD646}" srcOrd="0" destOrd="0" presId="urn:microsoft.com/office/officeart/2005/8/layout/orgChart1"/>
    <dgm:cxn modelId="{BBBE7D96-C5D5-4C94-9CE8-8426514ACF0C}" type="presOf" srcId="{F30FBD0E-EA1A-3247-8B12-A6D54ECAC9D5}" destId="{C23FBE2B-63E8-CA40-8445-4F7B4ED19A0D}" srcOrd="0" destOrd="0" presId="urn:microsoft.com/office/officeart/2005/8/layout/orgChart1"/>
    <dgm:cxn modelId="{43B3DAB8-B37E-A84C-9CDA-4A7F3A8E8263}" srcId="{F997F9FF-AF35-494F-B8B0-A90FAE8A3988}" destId="{F30FBD0E-EA1A-3247-8B12-A6D54ECAC9D5}" srcOrd="0" destOrd="0" parTransId="{89CA1F91-1612-924D-80AA-3AA46F933F96}" sibTransId="{83E2E086-2998-BC44-AF32-48A4419B22F5}"/>
    <dgm:cxn modelId="{C97E25CC-B4C5-41D8-B627-345C17D5F3F0}" type="presOf" srcId="{F30FBD0E-EA1A-3247-8B12-A6D54ECAC9D5}" destId="{C099896D-DA34-4145-B6A9-6FF1F0796366}" srcOrd="1" destOrd="0" presId="urn:microsoft.com/office/officeart/2005/8/layout/orgChart1"/>
    <dgm:cxn modelId="{8C4A8779-299B-4007-96D6-69E698EF7641}" type="presParOf" srcId="{364B43F8-5120-4D40-A2B3-E7CF74BAD646}" destId="{01B72975-1931-A44B-916E-18071B2EA9BD}" srcOrd="0" destOrd="0" presId="urn:microsoft.com/office/officeart/2005/8/layout/orgChart1"/>
    <dgm:cxn modelId="{384CD048-B987-46CF-AA91-4A76D365DA8C}" type="presParOf" srcId="{01B72975-1931-A44B-916E-18071B2EA9BD}" destId="{AAC454C6-CB18-9840-8ADD-B7861298F086}" srcOrd="0" destOrd="0" presId="urn:microsoft.com/office/officeart/2005/8/layout/orgChart1"/>
    <dgm:cxn modelId="{E38A1851-459F-4B98-802B-74D9613F64D4}" type="presParOf" srcId="{AAC454C6-CB18-9840-8ADD-B7861298F086}" destId="{C23FBE2B-63E8-CA40-8445-4F7B4ED19A0D}" srcOrd="0" destOrd="0" presId="urn:microsoft.com/office/officeart/2005/8/layout/orgChart1"/>
    <dgm:cxn modelId="{2105319A-E5B4-4E37-8C97-B697B83BC420}" type="presParOf" srcId="{AAC454C6-CB18-9840-8ADD-B7861298F086}" destId="{C099896D-DA34-4145-B6A9-6FF1F0796366}" srcOrd="1" destOrd="0" presId="urn:microsoft.com/office/officeart/2005/8/layout/orgChart1"/>
    <dgm:cxn modelId="{1A29EAB2-F2FA-4E52-99CD-238DFA88C9C2}" type="presParOf" srcId="{01B72975-1931-A44B-916E-18071B2EA9BD}" destId="{7E8B283A-80DD-E94F-8867-FAEC5984604C}" srcOrd="1" destOrd="0" presId="urn:microsoft.com/office/officeart/2005/8/layout/orgChart1"/>
    <dgm:cxn modelId="{018EB7D5-03DA-421B-8B49-271FEEDBEDEF}" type="presParOf" srcId="{01B72975-1931-A44B-916E-18071B2EA9BD}" destId="{A860043A-D0D5-F747-A819-AEB18953768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997F9FF-AF35-494F-B8B0-A90FAE8A3988}"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F30FBD0E-EA1A-3247-8B12-A6D54ECAC9D5}">
      <dgm:prSet custT="1"/>
      <dgm:spPr/>
      <dgm:t>
        <a:bodyPr/>
        <a:lstStyle/>
        <a:p>
          <a:pPr rtl="0"/>
          <a:r>
            <a:rPr lang="en-US" sz="3200" dirty="0">
              <a:latin typeface="Times New Roman" panose="02020603050405020304" pitchFamily="18" charset="0"/>
              <a:cs typeface="Times New Roman" panose="02020603050405020304" pitchFamily="18" charset="0"/>
            </a:rPr>
            <a:t>Consecutive patients after LAGB, RYGB &amp; SG at a single </a:t>
          </a:r>
          <a:r>
            <a:rPr lang="en-US" sz="3200" dirty="0" err="1">
              <a:latin typeface="Times New Roman" panose="02020603050405020304" pitchFamily="18" charset="0"/>
              <a:cs typeface="Times New Roman" panose="02020603050405020304" pitchFamily="18" charset="0"/>
            </a:rPr>
            <a:t>centre</a:t>
          </a:r>
          <a:r>
            <a:rPr lang="en-US" sz="3200" dirty="0">
              <a:latin typeface="Times New Roman" panose="02020603050405020304" pitchFamily="18" charset="0"/>
              <a:cs typeface="Times New Roman" panose="02020603050405020304" pitchFamily="18" charset="0"/>
            </a:rPr>
            <a:t> in the UK between Jan 2016 &amp; Nov 2016 had Biochemical and anthropometric data collected from the electronic patient records pre-operatively and at 6 weeks, 6 months and 12 months post-operatively </a:t>
          </a:r>
        </a:p>
      </dgm:t>
    </dgm:pt>
    <dgm:pt modelId="{89CA1F91-1612-924D-80AA-3AA46F933F96}" type="parTrans" cxnId="{43B3DAB8-B37E-A84C-9CDA-4A7F3A8E8263}">
      <dgm:prSet/>
      <dgm:spPr/>
      <dgm:t>
        <a:bodyPr/>
        <a:lstStyle/>
        <a:p>
          <a:endParaRPr lang="en-US"/>
        </a:p>
      </dgm:t>
    </dgm:pt>
    <dgm:pt modelId="{83E2E086-2998-BC44-AF32-48A4419B22F5}" type="sibTrans" cxnId="{43B3DAB8-B37E-A84C-9CDA-4A7F3A8E8263}">
      <dgm:prSet/>
      <dgm:spPr/>
      <dgm:t>
        <a:bodyPr/>
        <a:lstStyle/>
        <a:p>
          <a:pPr rtl="0"/>
          <a:endParaRPr lang="en-US"/>
        </a:p>
      </dgm:t>
    </dgm:pt>
    <dgm:pt modelId="{364B43F8-5120-4D40-A2B3-E7CF74BAD646}" type="pres">
      <dgm:prSet presAssocID="{F997F9FF-AF35-494F-B8B0-A90FAE8A3988}" presName="hierChild1" presStyleCnt="0">
        <dgm:presLayoutVars>
          <dgm:orgChart val="1"/>
          <dgm:chPref val="1"/>
          <dgm:dir/>
          <dgm:animOne val="branch"/>
          <dgm:animLvl val="lvl"/>
          <dgm:resizeHandles/>
        </dgm:presLayoutVars>
      </dgm:prSet>
      <dgm:spPr/>
    </dgm:pt>
    <dgm:pt modelId="{01B72975-1931-A44B-916E-18071B2EA9BD}" type="pres">
      <dgm:prSet presAssocID="{F30FBD0E-EA1A-3247-8B12-A6D54ECAC9D5}" presName="hierRoot1" presStyleCnt="0">
        <dgm:presLayoutVars>
          <dgm:hierBranch val="init"/>
        </dgm:presLayoutVars>
      </dgm:prSet>
      <dgm:spPr/>
    </dgm:pt>
    <dgm:pt modelId="{AAC454C6-CB18-9840-8ADD-B7861298F086}" type="pres">
      <dgm:prSet presAssocID="{F30FBD0E-EA1A-3247-8B12-A6D54ECAC9D5}" presName="rootComposite1" presStyleCnt="0"/>
      <dgm:spPr/>
    </dgm:pt>
    <dgm:pt modelId="{C23FBE2B-63E8-CA40-8445-4F7B4ED19A0D}" type="pres">
      <dgm:prSet presAssocID="{F30FBD0E-EA1A-3247-8B12-A6D54ECAC9D5}" presName="rootText1" presStyleLbl="node0" presStyleIdx="0" presStyleCnt="1" custScaleX="657841" custScaleY="126183" custLinFactNeighborX="1491" custLinFactNeighborY="-79917">
        <dgm:presLayoutVars>
          <dgm:chPref val="3"/>
        </dgm:presLayoutVars>
      </dgm:prSet>
      <dgm:spPr/>
    </dgm:pt>
    <dgm:pt modelId="{C099896D-DA34-4145-B6A9-6FF1F0796366}" type="pres">
      <dgm:prSet presAssocID="{F30FBD0E-EA1A-3247-8B12-A6D54ECAC9D5}" presName="rootConnector1" presStyleLbl="node1" presStyleIdx="0" presStyleCnt="0"/>
      <dgm:spPr/>
    </dgm:pt>
    <dgm:pt modelId="{7E8B283A-80DD-E94F-8867-FAEC5984604C}" type="pres">
      <dgm:prSet presAssocID="{F30FBD0E-EA1A-3247-8B12-A6D54ECAC9D5}" presName="hierChild2" presStyleCnt="0"/>
      <dgm:spPr/>
    </dgm:pt>
    <dgm:pt modelId="{A860043A-D0D5-F747-A819-AEB18953768A}" type="pres">
      <dgm:prSet presAssocID="{F30FBD0E-EA1A-3247-8B12-A6D54ECAC9D5}" presName="hierChild3" presStyleCnt="0"/>
      <dgm:spPr/>
    </dgm:pt>
  </dgm:ptLst>
  <dgm:cxnLst>
    <dgm:cxn modelId="{CD409009-885F-4663-8EE0-36BCA05B9B89}" type="presOf" srcId="{F997F9FF-AF35-494F-B8B0-A90FAE8A3988}" destId="{364B43F8-5120-4D40-A2B3-E7CF74BAD646}" srcOrd="0" destOrd="0" presId="urn:microsoft.com/office/officeart/2005/8/layout/orgChart1"/>
    <dgm:cxn modelId="{01E49F37-A7ED-464B-BA1E-10818858AA8F}" type="presOf" srcId="{F30FBD0E-EA1A-3247-8B12-A6D54ECAC9D5}" destId="{C23FBE2B-63E8-CA40-8445-4F7B4ED19A0D}" srcOrd="0" destOrd="0" presId="urn:microsoft.com/office/officeart/2005/8/layout/orgChart1"/>
    <dgm:cxn modelId="{43B3DAB8-B37E-A84C-9CDA-4A7F3A8E8263}" srcId="{F997F9FF-AF35-494F-B8B0-A90FAE8A3988}" destId="{F30FBD0E-EA1A-3247-8B12-A6D54ECAC9D5}" srcOrd="0" destOrd="0" parTransId="{89CA1F91-1612-924D-80AA-3AA46F933F96}" sibTransId="{83E2E086-2998-BC44-AF32-48A4419B22F5}"/>
    <dgm:cxn modelId="{B1F9FFB8-6C69-4D1C-A7D6-B2BCCC7570F4}" type="presOf" srcId="{F30FBD0E-EA1A-3247-8B12-A6D54ECAC9D5}" destId="{C099896D-DA34-4145-B6A9-6FF1F0796366}" srcOrd="1" destOrd="0" presId="urn:microsoft.com/office/officeart/2005/8/layout/orgChart1"/>
    <dgm:cxn modelId="{F738564A-45C1-4403-8792-86D26BDC16CD}" type="presParOf" srcId="{364B43F8-5120-4D40-A2B3-E7CF74BAD646}" destId="{01B72975-1931-A44B-916E-18071B2EA9BD}" srcOrd="0" destOrd="0" presId="urn:microsoft.com/office/officeart/2005/8/layout/orgChart1"/>
    <dgm:cxn modelId="{261DF878-5393-43BC-801E-1192EAAC1DAA}" type="presParOf" srcId="{01B72975-1931-A44B-916E-18071B2EA9BD}" destId="{AAC454C6-CB18-9840-8ADD-B7861298F086}" srcOrd="0" destOrd="0" presId="urn:microsoft.com/office/officeart/2005/8/layout/orgChart1"/>
    <dgm:cxn modelId="{296C0AC8-5041-408E-90A3-AE500025C43E}" type="presParOf" srcId="{AAC454C6-CB18-9840-8ADD-B7861298F086}" destId="{C23FBE2B-63E8-CA40-8445-4F7B4ED19A0D}" srcOrd="0" destOrd="0" presId="urn:microsoft.com/office/officeart/2005/8/layout/orgChart1"/>
    <dgm:cxn modelId="{F5341CD3-7BA3-463D-91B2-02FF1BDCB032}" type="presParOf" srcId="{AAC454C6-CB18-9840-8ADD-B7861298F086}" destId="{C099896D-DA34-4145-B6A9-6FF1F0796366}" srcOrd="1" destOrd="0" presId="urn:microsoft.com/office/officeart/2005/8/layout/orgChart1"/>
    <dgm:cxn modelId="{068F1613-86EC-477E-8E90-B011A7225930}" type="presParOf" srcId="{01B72975-1931-A44B-916E-18071B2EA9BD}" destId="{7E8B283A-80DD-E94F-8867-FAEC5984604C}" srcOrd="1" destOrd="0" presId="urn:microsoft.com/office/officeart/2005/8/layout/orgChart1"/>
    <dgm:cxn modelId="{4B75E741-C969-4D44-B71F-05DF468A3E25}" type="presParOf" srcId="{01B72975-1931-A44B-916E-18071B2EA9BD}" destId="{A860043A-D0D5-F747-A819-AEB18953768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997F9FF-AF35-494F-B8B0-A90FAE8A3988}"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F30FBD0E-EA1A-3247-8B12-A6D54ECAC9D5}">
      <dgm:prSet custT="1"/>
      <dgm:spPr/>
      <dgm:t>
        <a:bodyPr/>
        <a:lstStyle/>
        <a:p>
          <a:pPr algn="l" rtl="0"/>
          <a:r>
            <a:rPr lang="en-US" sz="2100" dirty="0"/>
            <a:t>Patients with symptomatic type 2-4 PEH, a body mass index (BMI) &gt;30 kg/m2, had no prior PEH or bariatric surgeries</a:t>
          </a:r>
        </a:p>
        <a:p>
          <a:pPr algn="l" rtl="0"/>
          <a:r>
            <a:rPr lang="en-US" sz="2100" dirty="0"/>
            <a:t>Concomitant laparoscopic PEH repair and RYGB between October 2009 and January 2018 were retrospectively identified</a:t>
          </a:r>
        </a:p>
        <a:p>
          <a:pPr algn="l" rtl="0"/>
          <a:r>
            <a:rPr lang="en-US" sz="2100" dirty="0"/>
            <a:t>Preoperative </a:t>
          </a:r>
          <a:r>
            <a:rPr lang="en-US" sz="2100" dirty="0" err="1"/>
            <a:t>comorbidities</a:t>
          </a:r>
          <a:r>
            <a:rPr lang="en-US" sz="2100" dirty="0"/>
            <a:t>, PEH- related symptoms, operative details, 30-day morbidity and short term weight loss were abstracted. </a:t>
          </a:r>
          <a:endParaRPr lang="en-US" sz="2100" dirty="0">
            <a:latin typeface="Times New Roman" panose="02020603050405020304" pitchFamily="18" charset="0"/>
            <a:cs typeface="Times New Roman" panose="02020603050405020304" pitchFamily="18" charset="0"/>
          </a:endParaRPr>
        </a:p>
      </dgm:t>
    </dgm:pt>
    <dgm:pt modelId="{89CA1F91-1612-924D-80AA-3AA46F933F96}" type="parTrans" cxnId="{43B3DAB8-B37E-A84C-9CDA-4A7F3A8E8263}">
      <dgm:prSet/>
      <dgm:spPr/>
      <dgm:t>
        <a:bodyPr/>
        <a:lstStyle/>
        <a:p>
          <a:endParaRPr lang="en-US">
            <a:latin typeface="Times New Roman" panose="02020603050405020304" pitchFamily="18" charset="0"/>
            <a:cs typeface="Times New Roman" panose="02020603050405020304" pitchFamily="18" charset="0"/>
          </a:endParaRPr>
        </a:p>
      </dgm:t>
    </dgm:pt>
    <dgm:pt modelId="{83E2E086-2998-BC44-AF32-48A4419B22F5}" type="sibTrans" cxnId="{43B3DAB8-B37E-A84C-9CDA-4A7F3A8E8263}">
      <dgm:prSet/>
      <dgm:spPr/>
      <dgm:t>
        <a:bodyPr/>
        <a:lstStyle/>
        <a:p>
          <a:pPr rtl="0"/>
          <a:endParaRPr lang="en-US">
            <a:latin typeface="Times New Roman" panose="02020603050405020304" pitchFamily="18" charset="0"/>
            <a:cs typeface="Times New Roman" panose="02020603050405020304" pitchFamily="18" charset="0"/>
          </a:endParaRPr>
        </a:p>
      </dgm:t>
    </dgm:pt>
    <dgm:pt modelId="{364B43F8-5120-4D40-A2B3-E7CF74BAD646}" type="pres">
      <dgm:prSet presAssocID="{F997F9FF-AF35-494F-B8B0-A90FAE8A3988}" presName="hierChild1" presStyleCnt="0">
        <dgm:presLayoutVars>
          <dgm:orgChart val="1"/>
          <dgm:chPref val="1"/>
          <dgm:dir/>
          <dgm:animOne val="branch"/>
          <dgm:animLvl val="lvl"/>
          <dgm:resizeHandles/>
        </dgm:presLayoutVars>
      </dgm:prSet>
      <dgm:spPr/>
    </dgm:pt>
    <dgm:pt modelId="{01B72975-1931-A44B-916E-18071B2EA9BD}" type="pres">
      <dgm:prSet presAssocID="{F30FBD0E-EA1A-3247-8B12-A6D54ECAC9D5}" presName="hierRoot1" presStyleCnt="0">
        <dgm:presLayoutVars>
          <dgm:hierBranch val="init"/>
        </dgm:presLayoutVars>
      </dgm:prSet>
      <dgm:spPr/>
    </dgm:pt>
    <dgm:pt modelId="{AAC454C6-CB18-9840-8ADD-B7861298F086}" type="pres">
      <dgm:prSet presAssocID="{F30FBD0E-EA1A-3247-8B12-A6D54ECAC9D5}" presName="rootComposite1" presStyleCnt="0"/>
      <dgm:spPr/>
    </dgm:pt>
    <dgm:pt modelId="{C23FBE2B-63E8-CA40-8445-4F7B4ED19A0D}" type="pres">
      <dgm:prSet presAssocID="{F30FBD0E-EA1A-3247-8B12-A6D54ECAC9D5}" presName="rootText1" presStyleLbl="node0" presStyleIdx="0" presStyleCnt="1" custScaleX="257052" custScaleY="264421" custLinFactNeighborX="-955" custLinFactNeighborY="-46855">
        <dgm:presLayoutVars>
          <dgm:chPref val="3"/>
        </dgm:presLayoutVars>
      </dgm:prSet>
      <dgm:spPr/>
    </dgm:pt>
    <dgm:pt modelId="{C099896D-DA34-4145-B6A9-6FF1F0796366}" type="pres">
      <dgm:prSet presAssocID="{F30FBD0E-EA1A-3247-8B12-A6D54ECAC9D5}" presName="rootConnector1" presStyleLbl="node1" presStyleIdx="0" presStyleCnt="0"/>
      <dgm:spPr/>
    </dgm:pt>
    <dgm:pt modelId="{7E8B283A-80DD-E94F-8867-FAEC5984604C}" type="pres">
      <dgm:prSet presAssocID="{F30FBD0E-EA1A-3247-8B12-A6D54ECAC9D5}" presName="hierChild2" presStyleCnt="0"/>
      <dgm:spPr/>
    </dgm:pt>
    <dgm:pt modelId="{A860043A-D0D5-F747-A819-AEB18953768A}" type="pres">
      <dgm:prSet presAssocID="{F30FBD0E-EA1A-3247-8B12-A6D54ECAC9D5}" presName="hierChild3" presStyleCnt="0"/>
      <dgm:spPr/>
    </dgm:pt>
  </dgm:ptLst>
  <dgm:cxnLst>
    <dgm:cxn modelId="{10AF1D78-9537-4F1A-8B37-D3ACC31DC9DD}" type="presOf" srcId="{F997F9FF-AF35-494F-B8B0-A90FAE8A3988}" destId="{364B43F8-5120-4D40-A2B3-E7CF74BAD646}" srcOrd="0" destOrd="0" presId="urn:microsoft.com/office/officeart/2005/8/layout/orgChart1"/>
    <dgm:cxn modelId="{DDDEC7A2-E475-45DF-A5F3-A21701394723}" type="presOf" srcId="{F30FBD0E-EA1A-3247-8B12-A6D54ECAC9D5}" destId="{C23FBE2B-63E8-CA40-8445-4F7B4ED19A0D}" srcOrd="0" destOrd="0" presId="urn:microsoft.com/office/officeart/2005/8/layout/orgChart1"/>
    <dgm:cxn modelId="{43B3DAB8-B37E-A84C-9CDA-4A7F3A8E8263}" srcId="{F997F9FF-AF35-494F-B8B0-A90FAE8A3988}" destId="{F30FBD0E-EA1A-3247-8B12-A6D54ECAC9D5}" srcOrd="0" destOrd="0" parTransId="{89CA1F91-1612-924D-80AA-3AA46F933F96}" sibTransId="{83E2E086-2998-BC44-AF32-48A4419B22F5}"/>
    <dgm:cxn modelId="{BA75B8F0-040D-4135-91BF-3D63E17496A1}" type="presOf" srcId="{F30FBD0E-EA1A-3247-8B12-A6D54ECAC9D5}" destId="{C099896D-DA34-4145-B6A9-6FF1F0796366}" srcOrd="1" destOrd="0" presId="urn:microsoft.com/office/officeart/2005/8/layout/orgChart1"/>
    <dgm:cxn modelId="{0F91262E-8ECF-4FF1-8FC1-4F50CC8EE14B}" type="presParOf" srcId="{364B43F8-5120-4D40-A2B3-E7CF74BAD646}" destId="{01B72975-1931-A44B-916E-18071B2EA9BD}" srcOrd="0" destOrd="0" presId="urn:microsoft.com/office/officeart/2005/8/layout/orgChart1"/>
    <dgm:cxn modelId="{AC7DB061-63C8-479C-86B9-3F2505A186F5}" type="presParOf" srcId="{01B72975-1931-A44B-916E-18071B2EA9BD}" destId="{AAC454C6-CB18-9840-8ADD-B7861298F086}" srcOrd="0" destOrd="0" presId="urn:microsoft.com/office/officeart/2005/8/layout/orgChart1"/>
    <dgm:cxn modelId="{FF820842-3598-4A9C-9B1B-93A67DCBD372}" type="presParOf" srcId="{AAC454C6-CB18-9840-8ADD-B7861298F086}" destId="{C23FBE2B-63E8-CA40-8445-4F7B4ED19A0D}" srcOrd="0" destOrd="0" presId="urn:microsoft.com/office/officeart/2005/8/layout/orgChart1"/>
    <dgm:cxn modelId="{A03C786C-6C66-46F0-A127-321CE2E038B2}" type="presParOf" srcId="{AAC454C6-CB18-9840-8ADD-B7861298F086}" destId="{C099896D-DA34-4145-B6A9-6FF1F0796366}" srcOrd="1" destOrd="0" presId="urn:microsoft.com/office/officeart/2005/8/layout/orgChart1"/>
    <dgm:cxn modelId="{E673CC5A-E556-4F27-A551-9E3CEF106DC4}" type="presParOf" srcId="{01B72975-1931-A44B-916E-18071B2EA9BD}" destId="{7E8B283A-80DD-E94F-8867-FAEC5984604C}" srcOrd="1" destOrd="0" presId="urn:microsoft.com/office/officeart/2005/8/layout/orgChart1"/>
    <dgm:cxn modelId="{0BB68495-7B61-4E05-AC47-32AB5D3CC3A7}" type="presParOf" srcId="{01B72975-1931-A44B-916E-18071B2EA9BD}" destId="{A860043A-D0D5-F747-A819-AEB18953768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997F9FF-AF35-494F-B8B0-A90FAE8A3988}"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F30FBD0E-EA1A-3247-8B12-A6D54ECAC9D5}">
      <dgm:prSet custT="1"/>
      <dgm:spPr/>
      <dgm:t>
        <a:bodyPr/>
        <a:lstStyle/>
        <a:p>
          <a:pPr algn="ctr" rtl="0"/>
          <a:r>
            <a:rPr lang="en-US" sz="2800" dirty="0">
              <a:latin typeface="Times New Roman" charset="0"/>
              <a:ea typeface="Times New Roman" charset="0"/>
              <a:cs typeface="Times New Roman" charset="0"/>
            </a:rPr>
            <a:t>Patients for LSG, over a 30-month period, were prospectively studied. </a:t>
          </a:r>
        </a:p>
        <a:p>
          <a:pPr algn="ctr" rtl="0"/>
          <a:r>
            <a:rPr lang="en-US" sz="2800" dirty="0" err="1">
              <a:latin typeface="Times New Roman" charset="0"/>
              <a:ea typeface="Times New Roman" charset="0"/>
              <a:cs typeface="Times New Roman" charset="0"/>
            </a:rPr>
            <a:t>QoL</a:t>
          </a:r>
          <a:r>
            <a:rPr lang="en-US" sz="2800" dirty="0">
              <a:latin typeface="Times New Roman" charset="0"/>
              <a:ea typeface="Times New Roman" charset="0"/>
              <a:cs typeface="Times New Roman" charset="0"/>
            </a:rPr>
            <a:t> assessed - MAII questionnaire and a visual analogue scale (VAS), </a:t>
          </a:r>
          <a:r>
            <a:rPr lang="en-US" sz="2800" dirty="0" err="1">
              <a:latin typeface="Times New Roman" charset="0"/>
              <a:ea typeface="Times New Roman" charset="0"/>
              <a:cs typeface="Times New Roman" charset="0"/>
            </a:rPr>
            <a:t>preop</a:t>
          </a:r>
          <a:r>
            <a:rPr lang="en-US" sz="2800" dirty="0">
              <a:latin typeface="Times New Roman" charset="0"/>
              <a:ea typeface="Times New Roman" charset="0"/>
              <a:cs typeface="Times New Roman" charset="0"/>
            </a:rPr>
            <a:t> and at 6, 12, 24&amp;60 months </a:t>
          </a:r>
          <a:r>
            <a:rPr lang="en-US" sz="2800" dirty="0" err="1">
              <a:latin typeface="Times New Roman" charset="0"/>
              <a:ea typeface="Times New Roman" charset="0"/>
              <a:cs typeface="Times New Roman" charset="0"/>
            </a:rPr>
            <a:t>postop</a:t>
          </a:r>
          <a:endParaRPr lang="en-US" sz="2800" dirty="0">
            <a:latin typeface="Times New Roman" charset="0"/>
            <a:ea typeface="Times New Roman" charset="0"/>
            <a:cs typeface="Times New Roman" charset="0"/>
          </a:endParaRPr>
        </a:p>
        <a:p>
          <a:pPr algn="ctr" rtl="0"/>
          <a:r>
            <a:rPr lang="en-US" sz="2800" dirty="0">
              <a:latin typeface="Times New Roman" charset="0"/>
              <a:ea typeface="Times New Roman" charset="0"/>
              <a:cs typeface="Times New Roman" charset="0"/>
            </a:rPr>
            <a:t>Anthropometric data &amp; co-morbidities were recorded. </a:t>
          </a:r>
        </a:p>
      </dgm:t>
    </dgm:pt>
    <dgm:pt modelId="{89CA1F91-1612-924D-80AA-3AA46F933F96}" type="parTrans" cxnId="{43B3DAB8-B37E-A84C-9CDA-4A7F3A8E8263}">
      <dgm:prSet/>
      <dgm:spPr/>
      <dgm:t>
        <a:bodyPr/>
        <a:lstStyle/>
        <a:p>
          <a:endParaRPr lang="en-US"/>
        </a:p>
      </dgm:t>
    </dgm:pt>
    <dgm:pt modelId="{83E2E086-2998-BC44-AF32-48A4419B22F5}" type="sibTrans" cxnId="{43B3DAB8-B37E-A84C-9CDA-4A7F3A8E8263}">
      <dgm:prSet/>
      <dgm:spPr/>
      <dgm:t>
        <a:bodyPr/>
        <a:lstStyle/>
        <a:p>
          <a:pPr rtl="0"/>
          <a:endParaRPr lang="en-US"/>
        </a:p>
      </dgm:t>
    </dgm:pt>
    <dgm:pt modelId="{364B43F8-5120-4D40-A2B3-E7CF74BAD646}" type="pres">
      <dgm:prSet presAssocID="{F997F9FF-AF35-494F-B8B0-A90FAE8A3988}" presName="hierChild1" presStyleCnt="0">
        <dgm:presLayoutVars>
          <dgm:orgChart val="1"/>
          <dgm:chPref val="1"/>
          <dgm:dir/>
          <dgm:animOne val="branch"/>
          <dgm:animLvl val="lvl"/>
          <dgm:resizeHandles/>
        </dgm:presLayoutVars>
      </dgm:prSet>
      <dgm:spPr/>
    </dgm:pt>
    <dgm:pt modelId="{01B72975-1931-A44B-916E-18071B2EA9BD}" type="pres">
      <dgm:prSet presAssocID="{F30FBD0E-EA1A-3247-8B12-A6D54ECAC9D5}" presName="hierRoot1" presStyleCnt="0">
        <dgm:presLayoutVars>
          <dgm:hierBranch val="init"/>
        </dgm:presLayoutVars>
      </dgm:prSet>
      <dgm:spPr/>
    </dgm:pt>
    <dgm:pt modelId="{AAC454C6-CB18-9840-8ADD-B7861298F086}" type="pres">
      <dgm:prSet presAssocID="{F30FBD0E-EA1A-3247-8B12-A6D54ECAC9D5}" presName="rootComposite1" presStyleCnt="0"/>
      <dgm:spPr/>
    </dgm:pt>
    <dgm:pt modelId="{C23FBE2B-63E8-CA40-8445-4F7B4ED19A0D}" type="pres">
      <dgm:prSet presAssocID="{F30FBD0E-EA1A-3247-8B12-A6D54ECAC9D5}" presName="rootText1" presStyleLbl="node0" presStyleIdx="0" presStyleCnt="1" custScaleX="466122" custScaleY="115467" custLinFactNeighborX="1491" custLinFactNeighborY="-79917">
        <dgm:presLayoutVars>
          <dgm:chPref val="3"/>
        </dgm:presLayoutVars>
      </dgm:prSet>
      <dgm:spPr/>
    </dgm:pt>
    <dgm:pt modelId="{C099896D-DA34-4145-B6A9-6FF1F0796366}" type="pres">
      <dgm:prSet presAssocID="{F30FBD0E-EA1A-3247-8B12-A6D54ECAC9D5}" presName="rootConnector1" presStyleLbl="node1" presStyleIdx="0" presStyleCnt="0"/>
      <dgm:spPr/>
    </dgm:pt>
    <dgm:pt modelId="{7E8B283A-80DD-E94F-8867-FAEC5984604C}" type="pres">
      <dgm:prSet presAssocID="{F30FBD0E-EA1A-3247-8B12-A6D54ECAC9D5}" presName="hierChild2" presStyleCnt="0"/>
      <dgm:spPr/>
    </dgm:pt>
    <dgm:pt modelId="{A860043A-D0D5-F747-A819-AEB18953768A}" type="pres">
      <dgm:prSet presAssocID="{F30FBD0E-EA1A-3247-8B12-A6D54ECAC9D5}" presName="hierChild3" presStyleCnt="0"/>
      <dgm:spPr/>
    </dgm:pt>
  </dgm:ptLst>
  <dgm:cxnLst>
    <dgm:cxn modelId="{E0554906-D06A-42C4-B8D5-67DAC876F8EE}" type="presOf" srcId="{F30FBD0E-EA1A-3247-8B12-A6D54ECAC9D5}" destId="{C099896D-DA34-4145-B6A9-6FF1F0796366}" srcOrd="1" destOrd="0" presId="urn:microsoft.com/office/officeart/2005/8/layout/orgChart1"/>
    <dgm:cxn modelId="{49E28374-8C3B-4FA2-8DCE-B6E0C455E211}" type="presOf" srcId="{F30FBD0E-EA1A-3247-8B12-A6D54ECAC9D5}" destId="{C23FBE2B-63E8-CA40-8445-4F7B4ED19A0D}" srcOrd="0" destOrd="0" presId="urn:microsoft.com/office/officeart/2005/8/layout/orgChart1"/>
    <dgm:cxn modelId="{43B3DAB8-B37E-A84C-9CDA-4A7F3A8E8263}" srcId="{F997F9FF-AF35-494F-B8B0-A90FAE8A3988}" destId="{F30FBD0E-EA1A-3247-8B12-A6D54ECAC9D5}" srcOrd="0" destOrd="0" parTransId="{89CA1F91-1612-924D-80AA-3AA46F933F96}" sibTransId="{83E2E086-2998-BC44-AF32-48A4419B22F5}"/>
    <dgm:cxn modelId="{97B9B4D8-CB78-43C2-86BA-7D371BD5F8C6}" type="presOf" srcId="{F997F9FF-AF35-494F-B8B0-A90FAE8A3988}" destId="{364B43F8-5120-4D40-A2B3-E7CF74BAD646}" srcOrd="0" destOrd="0" presId="urn:microsoft.com/office/officeart/2005/8/layout/orgChart1"/>
    <dgm:cxn modelId="{8EED746A-1B3F-4542-A894-0285983FC1D0}" type="presParOf" srcId="{364B43F8-5120-4D40-A2B3-E7CF74BAD646}" destId="{01B72975-1931-A44B-916E-18071B2EA9BD}" srcOrd="0" destOrd="0" presId="urn:microsoft.com/office/officeart/2005/8/layout/orgChart1"/>
    <dgm:cxn modelId="{CEDA7960-AD26-42C8-9D88-49F18740D057}" type="presParOf" srcId="{01B72975-1931-A44B-916E-18071B2EA9BD}" destId="{AAC454C6-CB18-9840-8ADD-B7861298F086}" srcOrd="0" destOrd="0" presId="urn:microsoft.com/office/officeart/2005/8/layout/orgChart1"/>
    <dgm:cxn modelId="{04B2D251-0CEE-473D-8FDB-184550C28CFD}" type="presParOf" srcId="{AAC454C6-CB18-9840-8ADD-B7861298F086}" destId="{C23FBE2B-63E8-CA40-8445-4F7B4ED19A0D}" srcOrd="0" destOrd="0" presId="urn:microsoft.com/office/officeart/2005/8/layout/orgChart1"/>
    <dgm:cxn modelId="{12C3A7D5-E543-4564-BB2E-77A7FFEAD22E}" type="presParOf" srcId="{AAC454C6-CB18-9840-8ADD-B7861298F086}" destId="{C099896D-DA34-4145-B6A9-6FF1F0796366}" srcOrd="1" destOrd="0" presId="urn:microsoft.com/office/officeart/2005/8/layout/orgChart1"/>
    <dgm:cxn modelId="{41AABD6B-A7BB-457E-A03F-0B1646E2F6F5}" type="presParOf" srcId="{01B72975-1931-A44B-916E-18071B2EA9BD}" destId="{7E8B283A-80DD-E94F-8867-FAEC5984604C}" srcOrd="1" destOrd="0" presId="urn:microsoft.com/office/officeart/2005/8/layout/orgChart1"/>
    <dgm:cxn modelId="{7D2CA131-37B1-4DFA-ADF9-2E4E4C614CC4}" type="presParOf" srcId="{01B72975-1931-A44B-916E-18071B2EA9BD}" destId="{A860043A-D0D5-F747-A819-AEB18953768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997F9FF-AF35-494F-B8B0-A90FAE8A3988}"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F30FBD0E-EA1A-3247-8B12-A6D54ECAC9D5}">
      <dgm:prSet custT="1"/>
      <dgm:spPr/>
      <dgm:t>
        <a:bodyPr/>
        <a:lstStyle/>
        <a:p>
          <a:pPr algn="l" rtl="0">
            <a:lnSpc>
              <a:spcPct val="100000"/>
            </a:lnSpc>
          </a:pPr>
          <a:r>
            <a:rPr lang="en-US" sz="2400" dirty="0"/>
            <a:t>Retrospective review for 184 geriatric patients (Range 65 to 80 years) who had undergone bariatric surgery at a single institution from Jan 2010 to Dec 2013</a:t>
          </a:r>
          <a:endParaRPr lang="en-US" sz="2400" dirty="0">
            <a:latin typeface="Times New Roman" panose="02020603050405020304" pitchFamily="18" charset="0"/>
            <a:cs typeface="Times New Roman" panose="02020603050405020304" pitchFamily="18" charset="0"/>
          </a:endParaRPr>
        </a:p>
      </dgm:t>
    </dgm:pt>
    <dgm:pt modelId="{89CA1F91-1612-924D-80AA-3AA46F933F96}" type="parTrans" cxnId="{43B3DAB8-B37E-A84C-9CDA-4A7F3A8E8263}">
      <dgm:prSet/>
      <dgm:spPr/>
      <dgm:t>
        <a:bodyPr/>
        <a:lstStyle/>
        <a:p>
          <a:pPr algn="l">
            <a:lnSpc>
              <a:spcPct val="100000"/>
            </a:lnSpc>
          </a:pPr>
          <a:endParaRPr lang="en-US"/>
        </a:p>
      </dgm:t>
    </dgm:pt>
    <dgm:pt modelId="{83E2E086-2998-BC44-AF32-48A4419B22F5}" type="sibTrans" cxnId="{43B3DAB8-B37E-A84C-9CDA-4A7F3A8E8263}">
      <dgm:prSet/>
      <dgm:spPr/>
      <dgm:t>
        <a:bodyPr/>
        <a:lstStyle/>
        <a:p>
          <a:pPr algn="l" rtl="0">
            <a:lnSpc>
              <a:spcPct val="100000"/>
            </a:lnSpc>
          </a:pPr>
          <a:endParaRPr lang="en-US"/>
        </a:p>
      </dgm:t>
    </dgm:pt>
    <dgm:pt modelId="{364B43F8-5120-4D40-A2B3-E7CF74BAD646}" type="pres">
      <dgm:prSet presAssocID="{F997F9FF-AF35-494F-B8B0-A90FAE8A3988}" presName="hierChild1" presStyleCnt="0">
        <dgm:presLayoutVars>
          <dgm:orgChart val="1"/>
          <dgm:chPref val="1"/>
          <dgm:dir/>
          <dgm:animOne val="branch"/>
          <dgm:animLvl val="lvl"/>
          <dgm:resizeHandles/>
        </dgm:presLayoutVars>
      </dgm:prSet>
      <dgm:spPr/>
    </dgm:pt>
    <dgm:pt modelId="{01B72975-1931-A44B-916E-18071B2EA9BD}" type="pres">
      <dgm:prSet presAssocID="{F30FBD0E-EA1A-3247-8B12-A6D54ECAC9D5}" presName="hierRoot1" presStyleCnt="0">
        <dgm:presLayoutVars>
          <dgm:hierBranch val="init"/>
        </dgm:presLayoutVars>
      </dgm:prSet>
      <dgm:spPr/>
    </dgm:pt>
    <dgm:pt modelId="{AAC454C6-CB18-9840-8ADD-B7861298F086}" type="pres">
      <dgm:prSet presAssocID="{F30FBD0E-EA1A-3247-8B12-A6D54ECAC9D5}" presName="rootComposite1" presStyleCnt="0"/>
      <dgm:spPr/>
    </dgm:pt>
    <dgm:pt modelId="{C23FBE2B-63E8-CA40-8445-4F7B4ED19A0D}" type="pres">
      <dgm:prSet presAssocID="{F30FBD0E-EA1A-3247-8B12-A6D54ECAC9D5}" presName="rootText1" presStyleLbl="node0" presStyleIdx="0" presStyleCnt="1" custScaleX="242982" custScaleY="107933" custLinFactNeighborX="1210" custLinFactNeighborY="-2420">
        <dgm:presLayoutVars>
          <dgm:chPref val="3"/>
        </dgm:presLayoutVars>
      </dgm:prSet>
      <dgm:spPr/>
    </dgm:pt>
    <dgm:pt modelId="{C099896D-DA34-4145-B6A9-6FF1F0796366}" type="pres">
      <dgm:prSet presAssocID="{F30FBD0E-EA1A-3247-8B12-A6D54ECAC9D5}" presName="rootConnector1" presStyleLbl="node1" presStyleIdx="0" presStyleCnt="0"/>
      <dgm:spPr/>
    </dgm:pt>
    <dgm:pt modelId="{7E8B283A-80DD-E94F-8867-FAEC5984604C}" type="pres">
      <dgm:prSet presAssocID="{F30FBD0E-EA1A-3247-8B12-A6D54ECAC9D5}" presName="hierChild2" presStyleCnt="0"/>
      <dgm:spPr/>
    </dgm:pt>
    <dgm:pt modelId="{A860043A-D0D5-F747-A819-AEB18953768A}" type="pres">
      <dgm:prSet presAssocID="{F30FBD0E-EA1A-3247-8B12-A6D54ECAC9D5}" presName="hierChild3" presStyleCnt="0"/>
      <dgm:spPr/>
    </dgm:pt>
  </dgm:ptLst>
  <dgm:cxnLst>
    <dgm:cxn modelId="{962F1911-2AF9-4AE7-8FFC-BF8248CB8C44}" type="presOf" srcId="{F30FBD0E-EA1A-3247-8B12-A6D54ECAC9D5}" destId="{C099896D-DA34-4145-B6A9-6FF1F0796366}" srcOrd="1" destOrd="0" presId="urn:microsoft.com/office/officeart/2005/8/layout/orgChart1"/>
    <dgm:cxn modelId="{102D2995-18CA-47C7-B57C-A59588CD320F}" type="presOf" srcId="{F30FBD0E-EA1A-3247-8B12-A6D54ECAC9D5}" destId="{C23FBE2B-63E8-CA40-8445-4F7B4ED19A0D}" srcOrd="0" destOrd="0" presId="urn:microsoft.com/office/officeart/2005/8/layout/orgChart1"/>
    <dgm:cxn modelId="{43B3DAB8-B37E-A84C-9CDA-4A7F3A8E8263}" srcId="{F997F9FF-AF35-494F-B8B0-A90FAE8A3988}" destId="{F30FBD0E-EA1A-3247-8B12-A6D54ECAC9D5}" srcOrd="0" destOrd="0" parTransId="{89CA1F91-1612-924D-80AA-3AA46F933F96}" sibTransId="{83E2E086-2998-BC44-AF32-48A4419B22F5}"/>
    <dgm:cxn modelId="{01A7F9B8-A8E5-407E-B06D-CA518F933023}" type="presOf" srcId="{F997F9FF-AF35-494F-B8B0-A90FAE8A3988}" destId="{364B43F8-5120-4D40-A2B3-E7CF74BAD646}" srcOrd="0" destOrd="0" presId="urn:microsoft.com/office/officeart/2005/8/layout/orgChart1"/>
    <dgm:cxn modelId="{F652D50F-B813-4521-AA91-05C506B87E74}" type="presParOf" srcId="{364B43F8-5120-4D40-A2B3-E7CF74BAD646}" destId="{01B72975-1931-A44B-916E-18071B2EA9BD}" srcOrd="0" destOrd="0" presId="urn:microsoft.com/office/officeart/2005/8/layout/orgChart1"/>
    <dgm:cxn modelId="{C4ADD5E3-BD80-408D-9DD2-0D594EF568ED}" type="presParOf" srcId="{01B72975-1931-A44B-916E-18071B2EA9BD}" destId="{AAC454C6-CB18-9840-8ADD-B7861298F086}" srcOrd="0" destOrd="0" presId="urn:microsoft.com/office/officeart/2005/8/layout/orgChart1"/>
    <dgm:cxn modelId="{DCB45772-064F-4F20-B7C5-044B96D86CAB}" type="presParOf" srcId="{AAC454C6-CB18-9840-8ADD-B7861298F086}" destId="{C23FBE2B-63E8-CA40-8445-4F7B4ED19A0D}" srcOrd="0" destOrd="0" presId="urn:microsoft.com/office/officeart/2005/8/layout/orgChart1"/>
    <dgm:cxn modelId="{D01FC931-FB99-4A1E-A710-8135B5DB1BAE}" type="presParOf" srcId="{AAC454C6-CB18-9840-8ADD-B7861298F086}" destId="{C099896D-DA34-4145-B6A9-6FF1F0796366}" srcOrd="1" destOrd="0" presId="urn:microsoft.com/office/officeart/2005/8/layout/orgChart1"/>
    <dgm:cxn modelId="{648CCEBA-E13C-40E7-A0C1-32A362A04BBF}" type="presParOf" srcId="{01B72975-1931-A44B-916E-18071B2EA9BD}" destId="{7E8B283A-80DD-E94F-8867-FAEC5984604C}" srcOrd="1" destOrd="0" presId="urn:microsoft.com/office/officeart/2005/8/layout/orgChart1"/>
    <dgm:cxn modelId="{5425D325-064E-453E-BFF0-09456D0CD468}" type="presParOf" srcId="{01B72975-1931-A44B-916E-18071B2EA9BD}" destId="{A860043A-D0D5-F747-A819-AEB18953768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997F9FF-AF35-494F-B8B0-A90FAE8A3988}"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F30FBD0E-EA1A-3247-8B12-A6D54ECAC9D5}">
      <dgm:prSet custT="1"/>
      <dgm:spPr/>
      <dgm:t>
        <a:bodyPr/>
        <a:lstStyle/>
        <a:p>
          <a:pPr rtl="0"/>
          <a:r>
            <a:rPr lang="en-US" sz="2200" dirty="0">
              <a:latin typeface="Times New Roman" panose="02020603050405020304" pitchFamily="18" charset="0"/>
              <a:cs typeface="Times New Roman" panose="02020603050405020304" pitchFamily="18" charset="0"/>
            </a:rPr>
            <a:t>75 Pregnancies following bariatric surgery and 64 control pregnancies in obese (BMI ≥ 30 kg/m2) non-operated women were evaluated. </a:t>
          </a:r>
        </a:p>
      </dgm:t>
    </dgm:pt>
    <dgm:pt modelId="{89CA1F91-1612-924D-80AA-3AA46F933F96}" type="parTrans" cxnId="{43B3DAB8-B37E-A84C-9CDA-4A7F3A8E8263}">
      <dgm:prSet/>
      <dgm:spPr/>
      <dgm:t>
        <a:bodyPr/>
        <a:lstStyle/>
        <a:p>
          <a:endParaRPr lang="en-US"/>
        </a:p>
      </dgm:t>
    </dgm:pt>
    <dgm:pt modelId="{83E2E086-2998-BC44-AF32-48A4419B22F5}" type="sibTrans" cxnId="{43B3DAB8-B37E-A84C-9CDA-4A7F3A8E8263}">
      <dgm:prSet/>
      <dgm:spPr/>
      <dgm:t>
        <a:bodyPr/>
        <a:lstStyle/>
        <a:p>
          <a:pPr rtl="0"/>
          <a:endParaRPr lang="en-US"/>
        </a:p>
      </dgm:t>
    </dgm:pt>
    <dgm:pt modelId="{AFE5E57B-72F9-024D-A11B-8B766F1DE5A9}">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75 Pregnancy after Bariatric Surgery</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Weight gain 7.3</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Gestational DM OR 0.06</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C-section OR 0.30 </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Birth </a:t>
          </a:r>
          <a:r>
            <a:rPr lang="en-US" sz="2000" dirty="0" err="1">
              <a:latin typeface="Times New Roman" panose="02020603050405020304" pitchFamily="18" charset="0"/>
              <a:cs typeface="Times New Roman" panose="02020603050405020304" pitchFamily="18" charset="0"/>
            </a:rPr>
            <a:t>Wt</a:t>
          </a:r>
          <a:r>
            <a:rPr lang="en-US" sz="2000" dirty="0">
              <a:latin typeface="Times New Roman" panose="02020603050405020304" pitchFamily="18" charset="0"/>
              <a:cs typeface="Times New Roman" panose="02020603050405020304" pitchFamily="18" charset="0"/>
            </a:rPr>
            <a:t> 3267</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Birth length 49.9</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Age percentile 46.7</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Risk of Large for Gestational age OR 0.31</a:t>
          </a:r>
        </a:p>
        <a:p>
          <a:pPr marL="0" lvl="0" defTabSz="2889250">
            <a:lnSpc>
              <a:spcPct val="90000"/>
            </a:lnSpc>
            <a:spcBef>
              <a:spcPct val="0"/>
            </a:spcBef>
            <a:spcAft>
              <a:spcPct val="35000"/>
            </a:spcAft>
            <a:buNone/>
          </a:pPr>
          <a:endParaRPr lang="en-US" sz="2000" b="1" dirty="0">
            <a:latin typeface="Times New Roman" panose="02020603050405020304" pitchFamily="18" charset="0"/>
            <a:cs typeface="Times New Roman" panose="02020603050405020304" pitchFamily="18" charset="0"/>
          </a:endParaRPr>
        </a:p>
      </dgm:t>
    </dgm:pt>
    <dgm:pt modelId="{F3B182F4-1D91-4F4C-A310-0A2548D3D442}" type="parTrans" cxnId="{40CACD66-F11B-2446-A6B4-68168AF36A8B}">
      <dgm:prSet/>
      <dgm:spPr/>
      <dgm:t>
        <a:bodyPr/>
        <a:lstStyle/>
        <a:p>
          <a:endParaRPr lang="en-US"/>
        </a:p>
      </dgm:t>
    </dgm:pt>
    <dgm:pt modelId="{9ADBC0B8-63D7-354A-B106-0BDE2F5DB92A}" type="sibTrans" cxnId="{40CACD66-F11B-2446-A6B4-68168AF36A8B}">
      <dgm:prSet/>
      <dgm:spPr/>
      <dgm:t>
        <a:bodyPr/>
        <a:lstStyle/>
        <a:p>
          <a:endParaRPr lang="en-US"/>
        </a:p>
      </dgm:t>
    </dgm:pt>
    <dgm:pt modelId="{9E690316-91BC-AE40-9F96-207E198CD231}">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64 Obese patients</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Weight gain 12.4 P=0.001</a:t>
          </a:r>
          <a:endParaRPr lang="en-US" sz="2000" dirty="0"/>
        </a:p>
        <a:p>
          <a:pPr marL="0" lvl="0" defTabSz="2889250">
            <a:lnSpc>
              <a:spcPct val="90000"/>
            </a:lnSpc>
            <a:spcBef>
              <a:spcPct val="0"/>
            </a:spcBef>
            <a:spcAft>
              <a:spcPct val="35000"/>
            </a:spcAft>
            <a:buNone/>
          </a:pPr>
          <a:r>
            <a:rPr lang="en-US" sz="2000" dirty="0">
              <a:latin typeface="Times New Roman" panose="02020603050405020304" pitchFamily="18" charset="0"/>
              <a:cs typeface="Times New Roman" panose="02020603050405020304" pitchFamily="18" charset="0"/>
            </a:rPr>
            <a:t>Gestational DM CI 0.01-0.45</a:t>
          </a:r>
        </a:p>
        <a:p>
          <a:pPr marL="0" lvl="0" defTabSz="2889250">
            <a:lnSpc>
              <a:spcPct val="90000"/>
            </a:lnSpc>
            <a:spcBef>
              <a:spcPct val="0"/>
            </a:spcBef>
            <a:spcAft>
              <a:spcPct val="35000"/>
            </a:spcAft>
            <a:buNone/>
          </a:pPr>
          <a:r>
            <a:rPr lang="en-US" sz="2000" dirty="0">
              <a:latin typeface="Times New Roman" panose="02020603050405020304" pitchFamily="18" charset="0"/>
              <a:cs typeface="Times New Roman" panose="02020603050405020304" pitchFamily="18" charset="0"/>
            </a:rPr>
            <a:t>C-section CI 0.12-0.77</a:t>
          </a:r>
        </a:p>
        <a:p>
          <a:pPr marL="0" lvl="0" defTabSz="2889250">
            <a:lnSpc>
              <a:spcPct val="90000"/>
            </a:lnSpc>
            <a:spcBef>
              <a:spcPct val="0"/>
            </a:spcBef>
            <a:spcAft>
              <a:spcPct val="35000"/>
            </a:spcAft>
            <a:buNone/>
          </a:pPr>
          <a:r>
            <a:rPr lang="en-US" sz="2000" dirty="0">
              <a:latin typeface="Times New Roman" panose="02020603050405020304" pitchFamily="18" charset="0"/>
              <a:cs typeface="Times New Roman" panose="02020603050405020304" pitchFamily="18" charset="0"/>
            </a:rPr>
            <a:t>Birth </a:t>
          </a:r>
          <a:r>
            <a:rPr lang="en-US" sz="2000" dirty="0" err="1">
              <a:latin typeface="Times New Roman" panose="02020603050405020304" pitchFamily="18" charset="0"/>
              <a:cs typeface="Times New Roman" panose="02020603050405020304" pitchFamily="18" charset="0"/>
            </a:rPr>
            <a:t>Wt</a:t>
          </a:r>
          <a:r>
            <a:rPr lang="en-US" sz="2000" dirty="0">
              <a:latin typeface="Times New Roman" panose="02020603050405020304" pitchFamily="18" charset="0"/>
              <a:cs typeface="Times New Roman" panose="02020603050405020304" pitchFamily="18" charset="0"/>
            </a:rPr>
            <a:t> 3693 P&lt;0.001</a:t>
          </a:r>
        </a:p>
        <a:p>
          <a:pPr marL="0" lvl="0" defTabSz="2889250">
            <a:lnSpc>
              <a:spcPct val="90000"/>
            </a:lnSpc>
            <a:spcBef>
              <a:spcPct val="0"/>
            </a:spcBef>
            <a:spcAft>
              <a:spcPct val="35000"/>
            </a:spcAft>
            <a:buNone/>
          </a:pPr>
          <a:r>
            <a:rPr lang="en-US" sz="2000" dirty="0">
              <a:latin typeface="Times New Roman" panose="02020603050405020304" pitchFamily="18" charset="0"/>
              <a:cs typeface="Times New Roman" panose="02020603050405020304" pitchFamily="18" charset="0"/>
            </a:rPr>
            <a:t>Birth length 51.8 P&lt;0.001</a:t>
          </a:r>
        </a:p>
        <a:p>
          <a:pPr marL="0" lvl="0" defTabSz="2889250">
            <a:lnSpc>
              <a:spcPct val="90000"/>
            </a:lnSpc>
            <a:spcBef>
              <a:spcPct val="0"/>
            </a:spcBef>
            <a:spcAft>
              <a:spcPct val="35000"/>
            </a:spcAft>
            <a:buNone/>
          </a:pPr>
          <a:r>
            <a:rPr lang="en-US" sz="2000" dirty="0">
              <a:latin typeface="Times New Roman" panose="02020603050405020304" pitchFamily="18" charset="0"/>
              <a:cs typeface="Times New Roman" panose="02020603050405020304" pitchFamily="18" charset="0"/>
            </a:rPr>
            <a:t>Age percentile 70.9 P&lt;0.001</a:t>
          </a:r>
        </a:p>
        <a:p>
          <a:pPr marL="0" lvl="0" defTabSz="2889250">
            <a:lnSpc>
              <a:spcPct val="90000"/>
            </a:lnSpc>
            <a:spcBef>
              <a:spcPct val="0"/>
            </a:spcBef>
            <a:spcAft>
              <a:spcPct val="35000"/>
            </a:spcAft>
            <a:buNone/>
          </a:pPr>
          <a:r>
            <a:rPr lang="en-US" sz="2000" dirty="0">
              <a:latin typeface="Times New Roman" panose="02020603050405020304" pitchFamily="18" charset="0"/>
              <a:cs typeface="Times New Roman" panose="02020603050405020304" pitchFamily="18" charset="0"/>
            </a:rPr>
            <a:t>Risk for Large for Gestational age CI 0.13-0.76</a:t>
          </a:r>
        </a:p>
      </dgm:t>
    </dgm:pt>
    <dgm:pt modelId="{B7BA2CC7-4CA7-9045-BB1D-503E7C86FF2D}" type="parTrans" cxnId="{12BD9023-E4DA-F54A-8C39-0DEA9930F6E7}">
      <dgm:prSet/>
      <dgm:spPr/>
      <dgm:t>
        <a:bodyPr/>
        <a:lstStyle/>
        <a:p>
          <a:endParaRPr lang="en-US"/>
        </a:p>
      </dgm:t>
    </dgm:pt>
    <dgm:pt modelId="{B9A7D040-20EB-3B4C-B36A-40FD37593A01}" type="sibTrans" cxnId="{12BD9023-E4DA-F54A-8C39-0DEA9930F6E7}">
      <dgm:prSet/>
      <dgm:spPr/>
      <dgm:t>
        <a:bodyPr/>
        <a:lstStyle/>
        <a:p>
          <a:endParaRPr lang="en-US"/>
        </a:p>
      </dgm:t>
    </dgm:pt>
    <dgm:pt modelId="{364B43F8-5120-4D40-A2B3-E7CF74BAD646}" type="pres">
      <dgm:prSet presAssocID="{F997F9FF-AF35-494F-B8B0-A90FAE8A3988}" presName="hierChild1" presStyleCnt="0">
        <dgm:presLayoutVars>
          <dgm:orgChart val="1"/>
          <dgm:chPref val="1"/>
          <dgm:dir/>
          <dgm:animOne val="branch"/>
          <dgm:animLvl val="lvl"/>
          <dgm:resizeHandles/>
        </dgm:presLayoutVars>
      </dgm:prSet>
      <dgm:spPr/>
    </dgm:pt>
    <dgm:pt modelId="{01B72975-1931-A44B-916E-18071B2EA9BD}" type="pres">
      <dgm:prSet presAssocID="{F30FBD0E-EA1A-3247-8B12-A6D54ECAC9D5}" presName="hierRoot1" presStyleCnt="0">
        <dgm:presLayoutVars>
          <dgm:hierBranch val="init"/>
        </dgm:presLayoutVars>
      </dgm:prSet>
      <dgm:spPr/>
    </dgm:pt>
    <dgm:pt modelId="{AAC454C6-CB18-9840-8ADD-B7861298F086}" type="pres">
      <dgm:prSet presAssocID="{F30FBD0E-EA1A-3247-8B12-A6D54ECAC9D5}" presName="rootComposite1" presStyleCnt="0"/>
      <dgm:spPr/>
    </dgm:pt>
    <dgm:pt modelId="{C23FBE2B-63E8-CA40-8445-4F7B4ED19A0D}" type="pres">
      <dgm:prSet presAssocID="{F30FBD0E-EA1A-3247-8B12-A6D54ECAC9D5}" presName="rootText1" presStyleLbl="node0" presStyleIdx="0" presStyleCnt="1" custScaleX="700628" custScaleY="167023" custLinFactNeighborX="1210" custLinFactNeighborY="-2420">
        <dgm:presLayoutVars>
          <dgm:chPref val="3"/>
        </dgm:presLayoutVars>
      </dgm:prSet>
      <dgm:spPr/>
    </dgm:pt>
    <dgm:pt modelId="{C099896D-DA34-4145-B6A9-6FF1F0796366}" type="pres">
      <dgm:prSet presAssocID="{F30FBD0E-EA1A-3247-8B12-A6D54ECAC9D5}" presName="rootConnector1" presStyleLbl="node1" presStyleIdx="0" presStyleCnt="0"/>
      <dgm:spPr/>
    </dgm:pt>
    <dgm:pt modelId="{7E8B283A-80DD-E94F-8867-FAEC5984604C}" type="pres">
      <dgm:prSet presAssocID="{F30FBD0E-EA1A-3247-8B12-A6D54ECAC9D5}" presName="hierChild2" presStyleCnt="0"/>
      <dgm:spPr/>
    </dgm:pt>
    <dgm:pt modelId="{90A1E8A5-838C-A049-9C8B-7EA319B3664B}" type="pres">
      <dgm:prSet presAssocID="{F3B182F4-1D91-4F4C-A310-0A2548D3D442}" presName="Name37" presStyleLbl="parChTrans1D2" presStyleIdx="0" presStyleCnt="2"/>
      <dgm:spPr/>
    </dgm:pt>
    <dgm:pt modelId="{0BC79760-1408-3A4D-BA07-4E1384B91F88}" type="pres">
      <dgm:prSet presAssocID="{AFE5E57B-72F9-024D-A11B-8B766F1DE5A9}" presName="hierRoot2" presStyleCnt="0">
        <dgm:presLayoutVars>
          <dgm:hierBranch val="init"/>
        </dgm:presLayoutVars>
      </dgm:prSet>
      <dgm:spPr/>
    </dgm:pt>
    <dgm:pt modelId="{CDB14526-174A-034E-B425-20FDA846568E}" type="pres">
      <dgm:prSet presAssocID="{AFE5E57B-72F9-024D-A11B-8B766F1DE5A9}" presName="rootComposite" presStyleCnt="0"/>
      <dgm:spPr/>
    </dgm:pt>
    <dgm:pt modelId="{9AD53490-9407-CC43-88EB-49B4B6507CE2}" type="pres">
      <dgm:prSet presAssocID="{AFE5E57B-72F9-024D-A11B-8B766F1DE5A9}" presName="rootText" presStyleLbl="node2" presStyleIdx="0" presStyleCnt="2" custScaleX="418442" custScaleY="347235" custLinFactNeighborX="-3" custLinFactNeighborY="36577">
        <dgm:presLayoutVars>
          <dgm:chPref val="3"/>
        </dgm:presLayoutVars>
      </dgm:prSet>
      <dgm:spPr/>
    </dgm:pt>
    <dgm:pt modelId="{B0899C16-065C-3D4F-B407-6F97F39876FB}" type="pres">
      <dgm:prSet presAssocID="{AFE5E57B-72F9-024D-A11B-8B766F1DE5A9}" presName="rootConnector" presStyleLbl="node2" presStyleIdx="0" presStyleCnt="2"/>
      <dgm:spPr/>
    </dgm:pt>
    <dgm:pt modelId="{66A2D094-2C9F-E24F-9A61-090E92D85EA1}" type="pres">
      <dgm:prSet presAssocID="{AFE5E57B-72F9-024D-A11B-8B766F1DE5A9}" presName="hierChild4" presStyleCnt="0"/>
      <dgm:spPr/>
    </dgm:pt>
    <dgm:pt modelId="{5C922C23-2664-8C49-B209-6096961B445D}" type="pres">
      <dgm:prSet presAssocID="{AFE5E57B-72F9-024D-A11B-8B766F1DE5A9}" presName="hierChild5" presStyleCnt="0"/>
      <dgm:spPr/>
    </dgm:pt>
    <dgm:pt modelId="{B7F381B6-DF01-7747-8346-291A7054EE4A}" type="pres">
      <dgm:prSet presAssocID="{B7BA2CC7-4CA7-9045-BB1D-503E7C86FF2D}" presName="Name37" presStyleLbl="parChTrans1D2" presStyleIdx="1" presStyleCnt="2"/>
      <dgm:spPr/>
    </dgm:pt>
    <dgm:pt modelId="{D9AB4304-E01F-E045-BE53-56A4FEBFC60B}" type="pres">
      <dgm:prSet presAssocID="{9E690316-91BC-AE40-9F96-207E198CD231}" presName="hierRoot2" presStyleCnt="0">
        <dgm:presLayoutVars>
          <dgm:hierBranch val="init"/>
        </dgm:presLayoutVars>
      </dgm:prSet>
      <dgm:spPr/>
    </dgm:pt>
    <dgm:pt modelId="{32353D9D-0DE2-0746-BDB6-04CBB0DB5F8D}" type="pres">
      <dgm:prSet presAssocID="{9E690316-91BC-AE40-9F96-207E198CD231}" presName="rootComposite" presStyleCnt="0"/>
      <dgm:spPr/>
    </dgm:pt>
    <dgm:pt modelId="{F1DFB80D-DB2A-CF4F-90F9-90872AC2F10E}" type="pres">
      <dgm:prSet presAssocID="{9E690316-91BC-AE40-9F96-207E198CD231}" presName="rootText" presStyleLbl="node2" presStyleIdx="1" presStyleCnt="2" custScaleX="334743" custScaleY="342070" custLinFactNeighborX="1031" custLinFactNeighborY="23430">
        <dgm:presLayoutVars>
          <dgm:chPref val="3"/>
        </dgm:presLayoutVars>
      </dgm:prSet>
      <dgm:spPr/>
    </dgm:pt>
    <dgm:pt modelId="{84FBB071-E42E-0449-B191-9C980CEC69EC}" type="pres">
      <dgm:prSet presAssocID="{9E690316-91BC-AE40-9F96-207E198CD231}" presName="rootConnector" presStyleLbl="node2" presStyleIdx="1" presStyleCnt="2"/>
      <dgm:spPr/>
    </dgm:pt>
    <dgm:pt modelId="{717674E8-8F70-234D-BDBD-22153F02AF29}" type="pres">
      <dgm:prSet presAssocID="{9E690316-91BC-AE40-9F96-207E198CD231}" presName="hierChild4" presStyleCnt="0"/>
      <dgm:spPr/>
    </dgm:pt>
    <dgm:pt modelId="{02608EC3-B5FA-A44F-8417-1F55742769F0}" type="pres">
      <dgm:prSet presAssocID="{9E690316-91BC-AE40-9F96-207E198CD231}" presName="hierChild5" presStyleCnt="0"/>
      <dgm:spPr/>
    </dgm:pt>
    <dgm:pt modelId="{A860043A-D0D5-F747-A819-AEB18953768A}" type="pres">
      <dgm:prSet presAssocID="{F30FBD0E-EA1A-3247-8B12-A6D54ECAC9D5}" presName="hierChild3" presStyleCnt="0"/>
      <dgm:spPr/>
    </dgm:pt>
  </dgm:ptLst>
  <dgm:cxnLst>
    <dgm:cxn modelId="{1252FC08-8624-4716-9B60-594360F2BFD7}" type="presOf" srcId="{F30FBD0E-EA1A-3247-8B12-A6D54ECAC9D5}" destId="{C099896D-DA34-4145-B6A9-6FF1F0796366}" srcOrd="1" destOrd="0" presId="urn:microsoft.com/office/officeart/2005/8/layout/orgChart1"/>
    <dgm:cxn modelId="{78B5641A-3B33-4A76-A5B2-CAEA2AECE92E}" type="presOf" srcId="{AFE5E57B-72F9-024D-A11B-8B766F1DE5A9}" destId="{B0899C16-065C-3D4F-B407-6F97F39876FB}" srcOrd="1" destOrd="0" presId="urn:microsoft.com/office/officeart/2005/8/layout/orgChart1"/>
    <dgm:cxn modelId="{5A8DBC22-AC79-443C-AD93-A3A8FEA46ADE}" type="presOf" srcId="{F30FBD0E-EA1A-3247-8B12-A6D54ECAC9D5}" destId="{C23FBE2B-63E8-CA40-8445-4F7B4ED19A0D}" srcOrd="0" destOrd="0" presId="urn:microsoft.com/office/officeart/2005/8/layout/orgChart1"/>
    <dgm:cxn modelId="{12BD9023-E4DA-F54A-8C39-0DEA9930F6E7}" srcId="{F30FBD0E-EA1A-3247-8B12-A6D54ECAC9D5}" destId="{9E690316-91BC-AE40-9F96-207E198CD231}" srcOrd="1" destOrd="0" parTransId="{B7BA2CC7-4CA7-9045-BB1D-503E7C86FF2D}" sibTransId="{B9A7D040-20EB-3B4C-B36A-40FD37593A01}"/>
    <dgm:cxn modelId="{40CACD66-F11B-2446-A6B4-68168AF36A8B}" srcId="{F30FBD0E-EA1A-3247-8B12-A6D54ECAC9D5}" destId="{AFE5E57B-72F9-024D-A11B-8B766F1DE5A9}" srcOrd="0" destOrd="0" parTransId="{F3B182F4-1D91-4F4C-A310-0A2548D3D442}" sibTransId="{9ADBC0B8-63D7-354A-B106-0BDE2F5DB92A}"/>
    <dgm:cxn modelId="{10EF194A-11FA-4C08-AEB7-98F5F83D8B80}" type="presOf" srcId="{9E690316-91BC-AE40-9F96-207E198CD231}" destId="{84FBB071-E42E-0449-B191-9C980CEC69EC}" srcOrd="1" destOrd="0" presId="urn:microsoft.com/office/officeart/2005/8/layout/orgChart1"/>
    <dgm:cxn modelId="{D812B970-F2C8-4AC6-9888-61EDFC2E1421}" type="presOf" srcId="{B7BA2CC7-4CA7-9045-BB1D-503E7C86FF2D}" destId="{B7F381B6-DF01-7747-8346-291A7054EE4A}" srcOrd="0" destOrd="0" presId="urn:microsoft.com/office/officeart/2005/8/layout/orgChart1"/>
    <dgm:cxn modelId="{D2042B8F-4BFD-486E-A095-80E59BE644D1}" type="presOf" srcId="{AFE5E57B-72F9-024D-A11B-8B766F1DE5A9}" destId="{9AD53490-9407-CC43-88EB-49B4B6507CE2}" srcOrd="0" destOrd="0" presId="urn:microsoft.com/office/officeart/2005/8/layout/orgChart1"/>
    <dgm:cxn modelId="{2F7A9C97-0A47-4231-BE0D-28152A341EA1}" type="presOf" srcId="{9E690316-91BC-AE40-9F96-207E198CD231}" destId="{F1DFB80D-DB2A-CF4F-90F9-90872AC2F10E}" srcOrd="0" destOrd="0" presId="urn:microsoft.com/office/officeart/2005/8/layout/orgChart1"/>
    <dgm:cxn modelId="{25697AAC-4603-4590-BD25-4896DD7AB8D8}" type="presOf" srcId="{F997F9FF-AF35-494F-B8B0-A90FAE8A3988}" destId="{364B43F8-5120-4D40-A2B3-E7CF74BAD646}" srcOrd="0" destOrd="0" presId="urn:microsoft.com/office/officeart/2005/8/layout/orgChart1"/>
    <dgm:cxn modelId="{43B3DAB8-B37E-A84C-9CDA-4A7F3A8E8263}" srcId="{F997F9FF-AF35-494F-B8B0-A90FAE8A3988}" destId="{F30FBD0E-EA1A-3247-8B12-A6D54ECAC9D5}" srcOrd="0" destOrd="0" parTransId="{89CA1F91-1612-924D-80AA-3AA46F933F96}" sibTransId="{83E2E086-2998-BC44-AF32-48A4419B22F5}"/>
    <dgm:cxn modelId="{3C67ADF4-87A7-497C-9331-F7EC52C3F69E}" type="presOf" srcId="{F3B182F4-1D91-4F4C-A310-0A2548D3D442}" destId="{90A1E8A5-838C-A049-9C8B-7EA319B3664B}" srcOrd="0" destOrd="0" presId="urn:microsoft.com/office/officeart/2005/8/layout/orgChart1"/>
    <dgm:cxn modelId="{13F2AD65-CCBD-477E-ACA1-BCC30636444D}" type="presParOf" srcId="{364B43F8-5120-4D40-A2B3-E7CF74BAD646}" destId="{01B72975-1931-A44B-916E-18071B2EA9BD}" srcOrd="0" destOrd="0" presId="urn:microsoft.com/office/officeart/2005/8/layout/orgChart1"/>
    <dgm:cxn modelId="{3D64CDE5-0C4A-4E89-B377-5A93828E17A8}" type="presParOf" srcId="{01B72975-1931-A44B-916E-18071B2EA9BD}" destId="{AAC454C6-CB18-9840-8ADD-B7861298F086}" srcOrd="0" destOrd="0" presId="urn:microsoft.com/office/officeart/2005/8/layout/orgChart1"/>
    <dgm:cxn modelId="{F1109B77-AF3C-41BA-BAE3-18AE7C4184FD}" type="presParOf" srcId="{AAC454C6-CB18-9840-8ADD-B7861298F086}" destId="{C23FBE2B-63E8-CA40-8445-4F7B4ED19A0D}" srcOrd="0" destOrd="0" presId="urn:microsoft.com/office/officeart/2005/8/layout/orgChart1"/>
    <dgm:cxn modelId="{C67B916B-3AFB-458A-9F5B-CD598AF688B6}" type="presParOf" srcId="{AAC454C6-CB18-9840-8ADD-B7861298F086}" destId="{C099896D-DA34-4145-B6A9-6FF1F0796366}" srcOrd="1" destOrd="0" presId="urn:microsoft.com/office/officeart/2005/8/layout/orgChart1"/>
    <dgm:cxn modelId="{34409D47-41D0-4717-9AB2-B3095D013D2F}" type="presParOf" srcId="{01B72975-1931-A44B-916E-18071B2EA9BD}" destId="{7E8B283A-80DD-E94F-8867-FAEC5984604C}" srcOrd="1" destOrd="0" presId="urn:microsoft.com/office/officeart/2005/8/layout/orgChart1"/>
    <dgm:cxn modelId="{CEA9CB2F-11CD-4E03-BA05-18838D1091DD}" type="presParOf" srcId="{7E8B283A-80DD-E94F-8867-FAEC5984604C}" destId="{90A1E8A5-838C-A049-9C8B-7EA319B3664B}" srcOrd="0" destOrd="0" presId="urn:microsoft.com/office/officeart/2005/8/layout/orgChart1"/>
    <dgm:cxn modelId="{10A069B7-69B1-470B-8A77-4B4AF62F85A6}" type="presParOf" srcId="{7E8B283A-80DD-E94F-8867-FAEC5984604C}" destId="{0BC79760-1408-3A4D-BA07-4E1384B91F88}" srcOrd="1" destOrd="0" presId="urn:microsoft.com/office/officeart/2005/8/layout/orgChart1"/>
    <dgm:cxn modelId="{5A4DEB62-CF78-46A1-90C8-047A33214028}" type="presParOf" srcId="{0BC79760-1408-3A4D-BA07-4E1384B91F88}" destId="{CDB14526-174A-034E-B425-20FDA846568E}" srcOrd="0" destOrd="0" presId="urn:microsoft.com/office/officeart/2005/8/layout/orgChart1"/>
    <dgm:cxn modelId="{46A67D4E-51C9-41D9-8410-FE87286084C1}" type="presParOf" srcId="{CDB14526-174A-034E-B425-20FDA846568E}" destId="{9AD53490-9407-CC43-88EB-49B4B6507CE2}" srcOrd="0" destOrd="0" presId="urn:microsoft.com/office/officeart/2005/8/layout/orgChart1"/>
    <dgm:cxn modelId="{B108BD8D-BE3D-406C-BAAB-BD5C60446CFF}" type="presParOf" srcId="{CDB14526-174A-034E-B425-20FDA846568E}" destId="{B0899C16-065C-3D4F-B407-6F97F39876FB}" srcOrd="1" destOrd="0" presId="urn:microsoft.com/office/officeart/2005/8/layout/orgChart1"/>
    <dgm:cxn modelId="{E3D1708A-98F0-4B68-AF35-ECAFCDB444CA}" type="presParOf" srcId="{0BC79760-1408-3A4D-BA07-4E1384B91F88}" destId="{66A2D094-2C9F-E24F-9A61-090E92D85EA1}" srcOrd="1" destOrd="0" presId="urn:microsoft.com/office/officeart/2005/8/layout/orgChart1"/>
    <dgm:cxn modelId="{0E1C40B5-65CC-44CF-8050-423995B13EEC}" type="presParOf" srcId="{0BC79760-1408-3A4D-BA07-4E1384B91F88}" destId="{5C922C23-2664-8C49-B209-6096961B445D}" srcOrd="2" destOrd="0" presId="urn:microsoft.com/office/officeart/2005/8/layout/orgChart1"/>
    <dgm:cxn modelId="{124972BE-F47D-44C7-8B97-72151C7336AB}" type="presParOf" srcId="{7E8B283A-80DD-E94F-8867-FAEC5984604C}" destId="{B7F381B6-DF01-7747-8346-291A7054EE4A}" srcOrd="2" destOrd="0" presId="urn:microsoft.com/office/officeart/2005/8/layout/orgChart1"/>
    <dgm:cxn modelId="{A8A1E690-1309-42DF-BAA4-B580FEDD41E1}" type="presParOf" srcId="{7E8B283A-80DD-E94F-8867-FAEC5984604C}" destId="{D9AB4304-E01F-E045-BE53-56A4FEBFC60B}" srcOrd="3" destOrd="0" presId="urn:microsoft.com/office/officeart/2005/8/layout/orgChart1"/>
    <dgm:cxn modelId="{013DB420-9979-4931-8853-DD69538CB834}" type="presParOf" srcId="{D9AB4304-E01F-E045-BE53-56A4FEBFC60B}" destId="{32353D9D-0DE2-0746-BDB6-04CBB0DB5F8D}" srcOrd="0" destOrd="0" presId="urn:microsoft.com/office/officeart/2005/8/layout/orgChart1"/>
    <dgm:cxn modelId="{002EA68D-CB0F-45DB-B012-F3193CCE2DCE}" type="presParOf" srcId="{32353D9D-0DE2-0746-BDB6-04CBB0DB5F8D}" destId="{F1DFB80D-DB2A-CF4F-90F9-90872AC2F10E}" srcOrd="0" destOrd="0" presId="urn:microsoft.com/office/officeart/2005/8/layout/orgChart1"/>
    <dgm:cxn modelId="{5151C676-6FD9-4A85-AC16-22647A71E3E5}" type="presParOf" srcId="{32353D9D-0DE2-0746-BDB6-04CBB0DB5F8D}" destId="{84FBB071-E42E-0449-B191-9C980CEC69EC}" srcOrd="1" destOrd="0" presId="urn:microsoft.com/office/officeart/2005/8/layout/orgChart1"/>
    <dgm:cxn modelId="{9A0557B1-0E57-4264-8A36-5D34EEE29397}" type="presParOf" srcId="{D9AB4304-E01F-E045-BE53-56A4FEBFC60B}" destId="{717674E8-8F70-234D-BDBD-22153F02AF29}" srcOrd="1" destOrd="0" presId="urn:microsoft.com/office/officeart/2005/8/layout/orgChart1"/>
    <dgm:cxn modelId="{BEE29456-7517-4FFF-8651-6805C430896A}" type="presParOf" srcId="{D9AB4304-E01F-E045-BE53-56A4FEBFC60B}" destId="{02608EC3-B5FA-A44F-8417-1F55742769F0}" srcOrd="2" destOrd="0" presId="urn:microsoft.com/office/officeart/2005/8/layout/orgChart1"/>
    <dgm:cxn modelId="{7E95937A-48D8-4F71-8922-CB25D020B1AE}" type="presParOf" srcId="{01B72975-1931-A44B-916E-18071B2EA9BD}" destId="{A860043A-D0D5-F747-A819-AEB18953768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997F9FF-AF35-494F-B8B0-A90FAE8A3988}"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F30FBD0E-EA1A-3247-8B12-A6D54ECAC9D5}">
      <dgm:prSet custT="1"/>
      <dgm:spPr/>
      <dgm:t>
        <a:bodyPr/>
        <a:lstStyle/>
        <a:p>
          <a:pPr rtl="0"/>
          <a:r>
            <a:rPr lang="en-US" sz="1800" dirty="0">
              <a:latin typeface="Times New Roman" panose="02020603050405020304" pitchFamily="18" charset="0"/>
              <a:cs typeface="Times New Roman" panose="02020603050405020304" pitchFamily="18" charset="0"/>
            </a:rPr>
            <a:t>283 patients (215 Females; mean age: 48 </a:t>
          </a:r>
          <a:r>
            <a:rPr lang="en-US" sz="1800" dirty="0" err="1">
              <a:latin typeface="Times New Roman" panose="02020603050405020304" pitchFamily="18" charset="0"/>
              <a:cs typeface="Times New Roman" panose="02020603050405020304" pitchFamily="18" charset="0"/>
            </a:rPr>
            <a:t>yo</a:t>
          </a:r>
          <a:r>
            <a:rPr lang="en-US" sz="1800" dirty="0">
              <a:latin typeface="Times New Roman" panose="02020603050405020304" pitchFamily="18" charset="0"/>
              <a:cs typeface="Times New Roman" panose="02020603050405020304" pitchFamily="18" charset="0"/>
            </a:rPr>
            <a:t>) after LSG &amp; RYGB from Jan 2016–Oct 2017 (69.4% had UGI 197/283). </a:t>
          </a:r>
        </a:p>
        <a:p>
          <a:r>
            <a:rPr lang="en-US" sz="1800" dirty="0">
              <a:latin typeface="Times New Roman" panose="02020603050405020304" pitchFamily="18" charset="0"/>
              <a:cs typeface="Times New Roman" panose="02020603050405020304" pitchFamily="18" charset="0"/>
            </a:rPr>
            <a:t>We compared the use vs nonuse of routine POD#1 UGI contrast study and the early postoperative outcome (30 days); the difference between their (LOS) and the cost-effectiveness of the study. </a:t>
          </a:r>
        </a:p>
      </dgm:t>
    </dgm:pt>
    <dgm:pt modelId="{89CA1F91-1612-924D-80AA-3AA46F933F96}" type="parTrans" cxnId="{43B3DAB8-B37E-A84C-9CDA-4A7F3A8E8263}">
      <dgm:prSet/>
      <dgm:spPr/>
      <dgm:t>
        <a:bodyPr/>
        <a:lstStyle/>
        <a:p>
          <a:endParaRPr lang="en-US"/>
        </a:p>
      </dgm:t>
    </dgm:pt>
    <dgm:pt modelId="{83E2E086-2998-BC44-AF32-48A4419B22F5}" type="sibTrans" cxnId="{43B3DAB8-B37E-A84C-9CDA-4A7F3A8E8263}">
      <dgm:prSet/>
      <dgm:spPr/>
      <dgm:t>
        <a:bodyPr/>
        <a:lstStyle/>
        <a:p>
          <a:pPr rtl="0"/>
          <a:endParaRPr lang="en-US"/>
        </a:p>
      </dgm:t>
    </dgm:pt>
    <dgm:pt modelId="{AFE5E57B-72F9-024D-A11B-8B766F1DE5A9}">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RYGB (69.4%)196/283 98 with UGI study</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99 without UGI study</a:t>
          </a:r>
        </a:p>
        <a:p>
          <a:pPr marL="0" marR="0" lvl="0" indent="0" defTabSz="914400" eaLnBrk="1" fontAlgn="auto" latinLnBrk="0" hangingPunct="1">
            <a:lnSpc>
              <a:spcPct val="100000"/>
            </a:lnSpc>
            <a:spcBef>
              <a:spcPts val="0"/>
            </a:spcBef>
            <a:spcAft>
              <a:spcPts val="0"/>
            </a:spcAft>
            <a:buClrTx/>
            <a:buSzTx/>
            <a:buFontTx/>
            <a:buNone/>
            <a:tabLst/>
            <a:defRPr/>
          </a:pPr>
          <a:r>
            <a:rPr lang="en-US" sz="2000" b="0" dirty="0">
              <a:latin typeface="Times New Roman" panose="02020603050405020304" pitchFamily="18" charset="0"/>
              <a:cs typeface="Times New Roman" panose="02020603050405020304" pitchFamily="18" charset="0"/>
            </a:rPr>
            <a:t>1 SBO in RYGB (0.5%)</a:t>
          </a:r>
        </a:p>
        <a:p>
          <a:pPr marL="0" marR="0" lvl="0" indent="0" defTabSz="914400" eaLnBrk="1" fontAlgn="auto" latinLnBrk="0" hangingPunct="1">
            <a:lnSpc>
              <a:spcPct val="100000"/>
            </a:lnSpc>
            <a:spcBef>
              <a:spcPts val="0"/>
            </a:spcBef>
            <a:spcAft>
              <a:spcPts val="0"/>
            </a:spcAft>
            <a:buClrTx/>
            <a:buSzTx/>
            <a:buFontTx/>
            <a:buNone/>
            <a:tabLst/>
            <a:defRPr/>
          </a:pPr>
          <a:r>
            <a:rPr lang="en-US" sz="2000" b="0" dirty="0">
              <a:latin typeface="Times New Roman" panose="02020603050405020304" pitchFamily="18" charset="0"/>
              <a:cs typeface="Times New Roman" panose="02020603050405020304" pitchFamily="18" charset="0"/>
            </a:rPr>
            <a:t>UGI negative in all.</a:t>
          </a:r>
        </a:p>
        <a:p>
          <a:pPr marL="0" marR="0" lvl="0" indent="0" defTabSz="914400" eaLnBrk="1" fontAlgn="auto" latinLnBrk="0" hangingPunct="1">
            <a:lnSpc>
              <a:spcPct val="100000"/>
            </a:lnSpc>
            <a:spcBef>
              <a:spcPts val="0"/>
            </a:spcBef>
            <a:spcAft>
              <a:spcPts val="0"/>
            </a:spcAft>
            <a:buClrTx/>
            <a:buSzTx/>
            <a:buFontTx/>
            <a:buNone/>
            <a:tabLst/>
            <a:defRPr/>
          </a:pPr>
          <a:r>
            <a:rPr lang="en-US" sz="2000" b="0" dirty="0">
              <a:latin typeface="Times New Roman" panose="02020603050405020304" pitchFamily="18" charset="0"/>
              <a:cs typeface="Times New Roman" panose="02020603050405020304" pitchFamily="18" charset="0"/>
            </a:rPr>
            <a:t>LOS 1.8 (0.9) days with UGI &amp; 1.8 (1.6) without UGI study</a:t>
          </a:r>
        </a:p>
      </dgm:t>
    </dgm:pt>
    <dgm:pt modelId="{F3B182F4-1D91-4F4C-A310-0A2548D3D442}" type="parTrans" cxnId="{40CACD66-F11B-2446-A6B4-68168AF36A8B}">
      <dgm:prSet/>
      <dgm:spPr/>
      <dgm:t>
        <a:bodyPr/>
        <a:lstStyle/>
        <a:p>
          <a:endParaRPr lang="en-US"/>
        </a:p>
      </dgm:t>
    </dgm:pt>
    <dgm:pt modelId="{9ADBC0B8-63D7-354A-B106-0BDE2F5DB92A}" type="sibTrans" cxnId="{40CACD66-F11B-2446-A6B4-68168AF36A8B}">
      <dgm:prSet/>
      <dgm:spPr/>
      <dgm:t>
        <a:bodyPr/>
        <a:lstStyle/>
        <a:p>
          <a:endParaRPr lang="en-US"/>
        </a:p>
      </dgm:t>
    </dgm:pt>
    <dgm:pt modelId="{9E690316-91BC-AE40-9F96-207E198CD231}">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LSG 30.6% (87/283) </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30 with UGI study</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57 without it</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1 leak (1.1%)</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UGI negative in all. </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LOS 2 (1.2) with UGI &amp; 1.9 (0.1) without UGI study </a:t>
          </a:r>
        </a:p>
      </dgm:t>
    </dgm:pt>
    <dgm:pt modelId="{B7BA2CC7-4CA7-9045-BB1D-503E7C86FF2D}" type="parTrans" cxnId="{12BD9023-E4DA-F54A-8C39-0DEA9930F6E7}">
      <dgm:prSet/>
      <dgm:spPr/>
      <dgm:t>
        <a:bodyPr/>
        <a:lstStyle/>
        <a:p>
          <a:endParaRPr lang="en-US"/>
        </a:p>
      </dgm:t>
    </dgm:pt>
    <dgm:pt modelId="{B9A7D040-20EB-3B4C-B36A-40FD37593A01}" type="sibTrans" cxnId="{12BD9023-E4DA-F54A-8C39-0DEA9930F6E7}">
      <dgm:prSet/>
      <dgm:spPr/>
      <dgm:t>
        <a:bodyPr/>
        <a:lstStyle/>
        <a:p>
          <a:endParaRPr lang="en-US"/>
        </a:p>
      </dgm:t>
    </dgm:pt>
    <dgm:pt modelId="{364B43F8-5120-4D40-A2B3-E7CF74BAD646}" type="pres">
      <dgm:prSet presAssocID="{F997F9FF-AF35-494F-B8B0-A90FAE8A3988}" presName="hierChild1" presStyleCnt="0">
        <dgm:presLayoutVars>
          <dgm:orgChart val="1"/>
          <dgm:chPref val="1"/>
          <dgm:dir/>
          <dgm:animOne val="branch"/>
          <dgm:animLvl val="lvl"/>
          <dgm:resizeHandles/>
        </dgm:presLayoutVars>
      </dgm:prSet>
      <dgm:spPr/>
    </dgm:pt>
    <dgm:pt modelId="{01B72975-1931-A44B-916E-18071B2EA9BD}" type="pres">
      <dgm:prSet presAssocID="{F30FBD0E-EA1A-3247-8B12-A6D54ECAC9D5}" presName="hierRoot1" presStyleCnt="0">
        <dgm:presLayoutVars>
          <dgm:hierBranch val="init"/>
        </dgm:presLayoutVars>
      </dgm:prSet>
      <dgm:spPr/>
    </dgm:pt>
    <dgm:pt modelId="{AAC454C6-CB18-9840-8ADD-B7861298F086}" type="pres">
      <dgm:prSet presAssocID="{F30FBD0E-EA1A-3247-8B12-A6D54ECAC9D5}" presName="rootComposite1" presStyleCnt="0"/>
      <dgm:spPr/>
    </dgm:pt>
    <dgm:pt modelId="{C23FBE2B-63E8-CA40-8445-4F7B4ED19A0D}" type="pres">
      <dgm:prSet presAssocID="{F30FBD0E-EA1A-3247-8B12-A6D54ECAC9D5}" presName="rootText1" presStyleLbl="node0" presStyleIdx="0" presStyleCnt="1" custScaleX="307822" custScaleY="146089" custLinFactNeighborX="1210" custLinFactNeighborY="-2420">
        <dgm:presLayoutVars>
          <dgm:chPref val="3"/>
        </dgm:presLayoutVars>
      </dgm:prSet>
      <dgm:spPr/>
    </dgm:pt>
    <dgm:pt modelId="{C099896D-DA34-4145-B6A9-6FF1F0796366}" type="pres">
      <dgm:prSet presAssocID="{F30FBD0E-EA1A-3247-8B12-A6D54ECAC9D5}" presName="rootConnector1" presStyleLbl="node1" presStyleIdx="0" presStyleCnt="0"/>
      <dgm:spPr/>
    </dgm:pt>
    <dgm:pt modelId="{7E8B283A-80DD-E94F-8867-FAEC5984604C}" type="pres">
      <dgm:prSet presAssocID="{F30FBD0E-EA1A-3247-8B12-A6D54ECAC9D5}" presName="hierChild2" presStyleCnt="0"/>
      <dgm:spPr/>
    </dgm:pt>
    <dgm:pt modelId="{90A1E8A5-838C-A049-9C8B-7EA319B3664B}" type="pres">
      <dgm:prSet presAssocID="{F3B182F4-1D91-4F4C-A310-0A2548D3D442}" presName="Name37" presStyleLbl="parChTrans1D2" presStyleIdx="0" presStyleCnt="2"/>
      <dgm:spPr/>
    </dgm:pt>
    <dgm:pt modelId="{0BC79760-1408-3A4D-BA07-4E1384B91F88}" type="pres">
      <dgm:prSet presAssocID="{AFE5E57B-72F9-024D-A11B-8B766F1DE5A9}" presName="hierRoot2" presStyleCnt="0">
        <dgm:presLayoutVars>
          <dgm:hierBranch val="init"/>
        </dgm:presLayoutVars>
      </dgm:prSet>
      <dgm:spPr/>
    </dgm:pt>
    <dgm:pt modelId="{CDB14526-174A-034E-B425-20FDA846568E}" type="pres">
      <dgm:prSet presAssocID="{AFE5E57B-72F9-024D-A11B-8B766F1DE5A9}" presName="rootComposite" presStyleCnt="0"/>
      <dgm:spPr/>
    </dgm:pt>
    <dgm:pt modelId="{9AD53490-9407-CC43-88EB-49B4B6507CE2}" type="pres">
      <dgm:prSet presAssocID="{AFE5E57B-72F9-024D-A11B-8B766F1DE5A9}" presName="rootText" presStyleLbl="node2" presStyleIdx="0" presStyleCnt="2" custScaleX="134093" custScaleY="299756" custLinFactNeighborX="-3" custLinFactNeighborY="36577">
        <dgm:presLayoutVars>
          <dgm:chPref val="3"/>
        </dgm:presLayoutVars>
      </dgm:prSet>
      <dgm:spPr/>
    </dgm:pt>
    <dgm:pt modelId="{B0899C16-065C-3D4F-B407-6F97F39876FB}" type="pres">
      <dgm:prSet presAssocID="{AFE5E57B-72F9-024D-A11B-8B766F1DE5A9}" presName="rootConnector" presStyleLbl="node2" presStyleIdx="0" presStyleCnt="2"/>
      <dgm:spPr/>
    </dgm:pt>
    <dgm:pt modelId="{66A2D094-2C9F-E24F-9A61-090E92D85EA1}" type="pres">
      <dgm:prSet presAssocID="{AFE5E57B-72F9-024D-A11B-8B766F1DE5A9}" presName="hierChild4" presStyleCnt="0"/>
      <dgm:spPr/>
    </dgm:pt>
    <dgm:pt modelId="{5C922C23-2664-8C49-B209-6096961B445D}" type="pres">
      <dgm:prSet presAssocID="{AFE5E57B-72F9-024D-A11B-8B766F1DE5A9}" presName="hierChild5" presStyleCnt="0"/>
      <dgm:spPr/>
    </dgm:pt>
    <dgm:pt modelId="{B7F381B6-DF01-7747-8346-291A7054EE4A}" type="pres">
      <dgm:prSet presAssocID="{B7BA2CC7-4CA7-9045-BB1D-503E7C86FF2D}" presName="Name37" presStyleLbl="parChTrans1D2" presStyleIdx="1" presStyleCnt="2"/>
      <dgm:spPr/>
    </dgm:pt>
    <dgm:pt modelId="{D9AB4304-E01F-E045-BE53-56A4FEBFC60B}" type="pres">
      <dgm:prSet presAssocID="{9E690316-91BC-AE40-9F96-207E198CD231}" presName="hierRoot2" presStyleCnt="0">
        <dgm:presLayoutVars>
          <dgm:hierBranch val="init"/>
        </dgm:presLayoutVars>
      </dgm:prSet>
      <dgm:spPr/>
    </dgm:pt>
    <dgm:pt modelId="{32353D9D-0DE2-0746-BDB6-04CBB0DB5F8D}" type="pres">
      <dgm:prSet presAssocID="{9E690316-91BC-AE40-9F96-207E198CD231}" presName="rootComposite" presStyleCnt="0"/>
      <dgm:spPr/>
    </dgm:pt>
    <dgm:pt modelId="{F1DFB80D-DB2A-CF4F-90F9-90872AC2F10E}" type="pres">
      <dgm:prSet presAssocID="{9E690316-91BC-AE40-9F96-207E198CD231}" presName="rootText" presStyleLbl="node2" presStyleIdx="1" presStyleCnt="2" custScaleX="158905" custScaleY="297354" custLinFactNeighborX="1031" custLinFactNeighborY="23430">
        <dgm:presLayoutVars>
          <dgm:chPref val="3"/>
        </dgm:presLayoutVars>
      </dgm:prSet>
      <dgm:spPr/>
    </dgm:pt>
    <dgm:pt modelId="{84FBB071-E42E-0449-B191-9C980CEC69EC}" type="pres">
      <dgm:prSet presAssocID="{9E690316-91BC-AE40-9F96-207E198CD231}" presName="rootConnector" presStyleLbl="node2" presStyleIdx="1" presStyleCnt="2"/>
      <dgm:spPr/>
    </dgm:pt>
    <dgm:pt modelId="{717674E8-8F70-234D-BDBD-22153F02AF29}" type="pres">
      <dgm:prSet presAssocID="{9E690316-91BC-AE40-9F96-207E198CD231}" presName="hierChild4" presStyleCnt="0"/>
      <dgm:spPr/>
    </dgm:pt>
    <dgm:pt modelId="{02608EC3-B5FA-A44F-8417-1F55742769F0}" type="pres">
      <dgm:prSet presAssocID="{9E690316-91BC-AE40-9F96-207E198CD231}" presName="hierChild5" presStyleCnt="0"/>
      <dgm:spPr/>
    </dgm:pt>
    <dgm:pt modelId="{A860043A-D0D5-F747-A819-AEB18953768A}" type="pres">
      <dgm:prSet presAssocID="{F30FBD0E-EA1A-3247-8B12-A6D54ECAC9D5}" presName="hierChild3" presStyleCnt="0"/>
      <dgm:spPr/>
    </dgm:pt>
  </dgm:ptLst>
  <dgm:cxnLst>
    <dgm:cxn modelId="{6B887606-1D00-4878-8A4B-05D80E1282A9}" type="presOf" srcId="{F997F9FF-AF35-494F-B8B0-A90FAE8A3988}" destId="{364B43F8-5120-4D40-A2B3-E7CF74BAD646}" srcOrd="0" destOrd="0" presId="urn:microsoft.com/office/officeart/2005/8/layout/orgChart1"/>
    <dgm:cxn modelId="{12BD9023-E4DA-F54A-8C39-0DEA9930F6E7}" srcId="{F30FBD0E-EA1A-3247-8B12-A6D54ECAC9D5}" destId="{9E690316-91BC-AE40-9F96-207E198CD231}" srcOrd="1" destOrd="0" parTransId="{B7BA2CC7-4CA7-9045-BB1D-503E7C86FF2D}" sibTransId="{B9A7D040-20EB-3B4C-B36A-40FD37593A01}"/>
    <dgm:cxn modelId="{7B3C0C3A-279F-406D-B4FC-9E1D6EA00BDE}" type="presOf" srcId="{9E690316-91BC-AE40-9F96-207E198CD231}" destId="{84FBB071-E42E-0449-B191-9C980CEC69EC}" srcOrd="1" destOrd="0" presId="urn:microsoft.com/office/officeart/2005/8/layout/orgChart1"/>
    <dgm:cxn modelId="{40CACD66-F11B-2446-A6B4-68168AF36A8B}" srcId="{F30FBD0E-EA1A-3247-8B12-A6D54ECAC9D5}" destId="{AFE5E57B-72F9-024D-A11B-8B766F1DE5A9}" srcOrd="0" destOrd="0" parTransId="{F3B182F4-1D91-4F4C-A310-0A2548D3D442}" sibTransId="{9ADBC0B8-63D7-354A-B106-0BDE2F5DB92A}"/>
    <dgm:cxn modelId="{2D36AF81-DC3E-4999-B9B1-185DF7B8E47F}" type="presOf" srcId="{F3B182F4-1D91-4F4C-A310-0A2548D3D442}" destId="{90A1E8A5-838C-A049-9C8B-7EA319B3664B}" srcOrd="0" destOrd="0" presId="urn:microsoft.com/office/officeart/2005/8/layout/orgChart1"/>
    <dgm:cxn modelId="{E3614CA3-4879-4CAB-8019-DC9E1F61CC49}" type="presOf" srcId="{F30FBD0E-EA1A-3247-8B12-A6D54ECAC9D5}" destId="{C23FBE2B-63E8-CA40-8445-4F7B4ED19A0D}" srcOrd="0" destOrd="0" presId="urn:microsoft.com/office/officeart/2005/8/layout/orgChart1"/>
    <dgm:cxn modelId="{0A8B15AB-3936-4DAE-B121-F352BEE3FC9F}" type="presOf" srcId="{AFE5E57B-72F9-024D-A11B-8B766F1DE5A9}" destId="{9AD53490-9407-CC43-88EB-49B4B6507CE2}" srcOrd="0" destOrd="0" presId="urn:microsoft.com/office/officeart/2005/8/layout/orgChart1"/>
    <dgm:cxn modelId="{43B3DAB8-B37E-A84C-9CDA-4A7F3A8E8263}" srcId="{F997F9FF-AF35-494F-B8B0-A90FAE8A3988}" destId="{F30FBD0E-EA1A-3247-8B12-A6D54ECAC9D5}" srcOrd="0" destOrd="0" parTransId="{89CA1F91-1612-924D-80AA-3AA46F933F96}" sibTransId="{83E2E086-2998-BC44-AF32-48A4419B22F5}"/>
    <dgm:cxn modelId="{BD77ACCB-F01D-4BB4-8C8F-FC5577D590DF}" type="presOf" srcId="{AFE5E57B-72F9-024D-A11B-8B766F1DE5A9}" destId="{B0899C16-065C-3D4F-B407-6F97F39876FB}" srcOrd="1" destOrd="0" presId="urn:microsoft.com/office/officeart/2005/8/layout/orgChart1"/>
    <dgm:cxn modelId="{E30084DB-CAEB-4DB7-B906-BFDE9EABAF28}" type="presOf" srcId="{B7BA2CC7-4CA7-9045-BB1D-503E7C86FF2D}" destId="{B7F381B6-DF01-7747-8346-291A7054EE4A}" srcOrd="0" destOrd="0" presId="urn:microsoft.com/office/officeart/2005/8/layout/orgChart1"/>
    <dgm:cxn modelId="{52F2EBEA-BAE7-42F3-98B4-F640D6B382D6}" type="presOf" srcId="{F30FBD0E-EA1A-3247-8B12-A6D54ECAC9D5}" destId="{C099896D-DA34-4145-B6A9-6FF1F0796366}" srcOrd="1" destOrd="0" presId="urn:microsoft.com/office/officeart/2005/8/layout/orgChart1"/>
    <dgm:cxn modelId="{ECDA33F9-C115-461B-83F8-0E8328D7BE6C}" type="presOf" srcId="{9E690316-91BC-AE40-9F96-207E198CD231}" destId="{F1DFB80D-DB2A-CF4F-90F9-90872AC2F10E}" srcOrd="0" destOrd="0" presId="urn:microsoft.com/office/officeart/2005/8/layout/orgChart1"/>
    <dgm:cxn modelId="{758B4913-8A56-4DEC-84C2-6B908E8FCCED}" type="presParOf" srcId="{364B43F8-5120-4D40-A2B3-E7CF74BAD646}" destId="{01B72975-1931-A44B-916E-18071B2EA9BD}" srcOrd="0" destOrd="0" presId="urn:microsoft.com/office/officeart/2005/8/layout/orgChart1"/>
    <dgm:cxn modelId="{5E6C706D-7CD7-4F67-8BEC-67C4AF21A1D2}" type="presParOf" srcId="{01B72975-1931-A44B-916E-18071B2EA9BD}" destId="{AAC454C6-CB18-9840-8ADD-B7861298F086}" srcOrd="0" destOrd="0" presId="urn:microsoft.com/office/officeart/2005/8/layout/orgChart1"/>
    <dgm:cxn modelId="{285849F4-3140-463E-B89C-9FF94C60D962}" type="presParOf" srcId="{AAC454C6-CB18-9840-8ADD-B7861298F086}" destId="{C23FBE2B-63E8-CA40-8445-4F7B4ED19A0D}" srcOrd="0" destOrd="0" presId="urn:microsoft.com/office/officeart/2005/8/layout/orgChart1"/>
    <dgm:cxn modelId="{635C3D40-FE6E-4997-99E2-8042B739DAE3}" type="presParOf" srcId="{AAC454C6-CB18-9840-8ADD-B7861298F086}" destId="{C099896D-DA34-4145-B6A9-6FF1F0796366}" srcOrd="1" destOrd="0" presId="urn:microsoft.com/office/officeart/2005/8/layout/orgChart1"/>
    <dgm:cxn modelId="{8A4DAC84-78B6-4A14-AD85-B79287750634}" type="presParOf" srcId="{01B72975-1931-A44B-916E-18071B2EA9BD}" destId="{7E8B283A-80DD-E94F-8867-FAEC5984604C}" srcOrd="1" destOrd="0" presId="urn:microsoft.com/office/officeart/2005/8/layout/orgChart1"/>
    <dgm:cxn modelId="{E1532800-F67B-4BD2-B0AC-1A81E93E944F}" type="presParOf" srcId="{7E8B283A-80DD-E94F-8867-FAEC5984604C}" destId="{90A1E8A5-838C-A049-9C8B-7EA319B3664B}" srcOrd="0" destOrd="0" presId="urn:microsoft.com/office/officeart/2005/8/layout/orgChart1"/>
    <dgm:cxn modelId="{8EF46422-20C0-47FB-82ED-ECACFFE80CFD}" type="presParOf" srcId="{7E8B283A-80DD-E94F-8867-FAEC5984604C}" destId="{0BC79760-1408-3A4D-BA07-4E1384B91F88}" srcOrd="1" destOrd="0" presId="urn:microsoft.com/office/officeart/2005/8/layout/orgChart1"/>
    <dgm:cxn modelId="{9BE79F3F-55A0-40F0-99FF-944E7913030A}" type="presParOf" srcId="{0BC79760-1408-3A4D-BA07-4E1384B91F88}" destId="{CDB14526-174A-034E-B425-20FDA846568E}" srcOrd="0" destOrd="0" presId="urn:microsoft.com/office/officeart/2005/8/layout/orgChart1"/>
    <dgm:cxn modelId="{B2DAF4F9-7157-4D10-9BA2-52349CF5D821}" type="presParOf" srcId="{CDB14526-174A-034E-B425-20FDA846568E}" destId="{9AD53490-9407-CC43-88EB-49B4B6507CE2}" srcOrd="0" destOrd="0" presId="urn:microsoft.com/office/officeart/2005/8/layout/orgChart1"/>
    <dgm:cxn modelId="{DBAA4B5B-3401-4C6F-A350-3DE2DDB6C1BD}" type="presParOf" srcId="{CDB14526-174A-034E-B425-20FDA846568E}" destId="{B0899C16-065C-3D4F-B407-6F97F39876FB}" srcOrd="1" destOrd="0" presId="urn:microsoft.com/office/officeart/2005/8/layout/orgChart1"/>
    <dgm:cxn modelId="{10650570-0107-4157-B428-7A94A7E327FA}" type="presParOf" srcId="{0BC79760-1408-3A4D-BA07-4E1384B91F88}" destId="{66A2D094-2C9F-E24F-9A61-090E92D85EA1}" srcOrd="1" destOrd="0" presId="urn:microsoft.com/office/officeart/2005/8/layout/orgChart1"/>
    <dgm:cxn modelId="{7B0D2FD5-94B2-46E7-AD26-72AFC3BD44AC}" type="presParOf" srcId="{0BC79760-1408-3A4D-BA07-4E1384B91F88}" destId="{5C922C23-2664-8C49-B209-6096961B445D}" srcOrd="2" destOrd="0" presId="urn:microsoft.com/office/officeart/2005/8/layout/orgChart1"/>
    <dgm:cxn modelId="{F942A84F-636D-462A-B378-AA332E298B67}" type="presParOf" srcId="{7E8B283A-80DD-E94F-8867-FAEC5984604C}" destId="{B7F381B6-DF01-7747-8346-291A7054EE4A}" srcOrd="2" destOrd="0" presId="urn:microsoft.com/office/officeart/2005/8/layout/orgChart1"/>
    <dgm:cxn modelId="{03AA08EE-3633-43F5-8A54-761AFA1963C5}" type="presParOf" srcId="{7E8B283A-80DD-E94F-8867-FAEC5984604C}" destId="{D9AB4304-E01F-E045-BE53-56A4FEBFC60B}" srcOrd="3" destOrd="0" presId="urn:microsoft.com/office/officeart/2005/8/layout/orgChart1"/>
    <dgm:cxn modelId="{4D49AEC7-60D5-4745-A83D-4CFB4104E9C0}" type="presParOf" srcId="{D9AB4304-E01F-E045-BE53-56A4FEBFC60B}" destId="{32353D9D-0DE2-0746-BDB6-04CBB0DB5F8D}" srcOrd="0" destOrd="0" presId="urn:microsoft.com/office/officeart/2005/8/layout/orgChart1"/>
    <dgm:cxn modelId="{B27F3F93-D102-4F96-9A9A-5D95F7D67BB4}" type="presParOf" srcId="{32353D9D-0DE2-0746-BDB6-04CBB0DB5F8D}" destId="{F1DFB80D-DB2A-CF4F-90F9-90872AC2F10E}" srcOrd="0" destOrd="0" presId="urn:microsoft.com/office/officeart/2005/8/layout/orgChart1"/>
    <dgm:cxn modelId="{C49480EE-C53C-46FF-9415-8B6C68ED06F0}" type="presParOf" srcId="{32353D9D-0DE2-0746-BDB6-04CBB0DB5F8D}" destId="{84FBB071-E42E-0449-B191-9C980CEC69EC}" srcOrd="1" destOrd="0" presId="urn:microsoft.com/office/officeart/2005/8/layout/orgChart1"/>
    <dgm:cxn modelId="{24A925B1-EFFE-4F81-9D49-0179666D7E78}" type="presParOf" srcId="{D9AB4304-E01F-E045-BE53-56A4FEBFC60B}" destId="{717674E8-8F70-234D-BDBD-22153F02AF29}" srcOrd="1" destOrd="0" presId="urn:microsoft.com/office/officeart/2005/8/layout/orgChart1"/>
    <dgm:cxn modelId="{4E75724A-DCFF-450D-81EC-1F3F6CF7FC1A}" type="presParOf" srcId="{D9AB4304-E01F-E045-BE53-56A4FEBFC60B}" destId="{02608EC3-B5FA-A44F-8417-1F55742769F0}" srcOrd="2" destOrd="0" presId="urn:microsoft.com/office/officeart/2005/8/layout/orgChart1"/>
    <dgm:cxn modelId="{B94A1BF8-6D0D-4C5C-8C8C-8C9CBEE709E4}" type="presParOf" srcId="{01B72975-1931-A44B-916E-18071B2EA9BD}" destId="{A860043A-D0D5-F747-A819-AEB18953768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997F9FF-AF35-494F-B8B0-A90FAE8A3988}"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F30FBD0E-EA1A-3247-8B12-A6D54ECAC9D5}">
      <dgm:prSet custT="1"/>
      <dgm:spPr/>
      <dgm:t>
        <a:bodyPr/>
        <a:lstStyle/>
        <a:p>
          <a:pPr rtl="0"/>
          <a:r>
            <a:rPr lang="en-US" sz="3600" dirty="0">
              <a:latin typeface="Times New Roman" charset="0"/>
              <a:ea typeface="Times New Roman" charset="0"/>
              <a:cs typeface="Times New Roman" charset="0"/>
            </a:rPr>
            <a:t>1219 Patients</a:t>
          </a:r>
        </a:p>
      </dgm:t>
    </dgm:pt>
    <dgm:pt modelId="{89CA1F91-1612-924D-80AA-3AA46F933F96}" type="parTrans" cxnId="{43B3DAB8-B37E-A84C-9CDA-4A7F3A8E8263}">
      <dgm:prSet/>
      <dgm:spPr/>
      <dgm:t>
        <a:bodyPr/>
        <a:lstStyle/>
        <a:p>
          <a:endParaRPr lang="en-US" sz="3600">
            <a:latin typeface="Times New Roman" charset="0"/>
            <a:ea typeface="Times New Roman" charset="0"/>
            <a:cs typeface="Times New Roman" charset="0"/>
          </a:endParaRPr>
        </a:p>
      </dgm:t>
    </dgm:pt>
    <dgm:pt modelId="{83E2E086-2998-BC44-AF32-48A4419B22F5}" type="sibTrans" cxnId="{43B3DAB8-B37E-A84C-9CDA-4A7F3A8E8263}">
      <dgm:prSet/>
      <dgm:spPr/>
      <dgm:t>
        <a:bodyPr/>
        <a:lstStyle/>
        <a:p>
          <a:pPr rtl="0"/>
          <a:endParaRPr lang="en-US" sz="3600">
            <a:latin typeface="Times New Roman" charset="0"/>
            <a:ea typeface="Times New Roman" charset="0"/>
            <a:cs typeface="Times New Roman" charset="0"/>
          </a:endParaRPr>
        </a:p>
      </dgm:t>
    </dgm:pt>
    <dgm:pt modelId="{AFE5E57B-72F9-024D-A11B-8B766F1DE5A9}">
      <dgm:prSet custT="1"/>
      <dgm:spPr/>
      <dgm:t>
        <a:bodyPr/>
        <a:lstStyle/>
        <a:p>
          <a:r>
            <a:rPr lang="en-US" sz="3600" dirty="0">
              <a:latin typeface="Times New Roman" charset="0"/>
              <a:ea typeface="Times New Roman" charset="0"/>
              <a:cs typeface="Times New Roman" charset="0"/>
            </a:rPr>
            <a:t>74.2% LRYGB</a:t>
          </a:r>
        </a:p>
      </dgm:t>
    </dgm:pt>
    <dgm:pt modelId="{F3B182F4-1D91-4F4C-A310-0A2548D3D442}" type="parTrans" cxnId="{40CACD66-F11B-2446-A6B4-68168AF36A8B}">
      <dgm:prSet/>
      <dgm:spPr/>
      <dgm:t>
        <a:bodyPr/>
        <a:lstStyle/>
        <a:p>
          <a:endParaRPr lang="en-US" sz="3600">
            <a:latin typeface="Times New Roman" charset="0"/>
            <a:ea typeface="Times New Roman" charset="0"/>
            <a:cs typeface="Times New Roman" charset="0"/>
          </a:endParaRPr>
        </a:p>
      </dgm:t>
    </dgm:pt>
    <dgm:pt modelId="{9ADBC0B8-63D7-354A-B106-0BDE2F5DB92A}" type="sibTrans" cxnId="{40CACD66-F11B-2446-A6B4-68168AF36A8B}">
      <dgm:prSet/>
      <dgm:spPr/>
      <dgm:t>
        <a:bodyPr/>
        <a:lstStyle/>
        <a:p>
          <a:endParaRPr lang="en-US" sz="3600">
            <a:latin typeface="Times New Roman" charset="0"/>
            <a:ea typeface="Times New Roman" charset="0"/>
            <a:cs typeface="Times New Roman" charset="0"/>
          </a:endParaRPr>
        </a:p>
      </dgm:t>
    </dgm:pt>
    <dgm:pt modelId="{9E690316-91BC-AE40-9F96-207E198CD231}">
      <dgm:prSet custT="1"/>
      <dgm:spPr/>
      <dgm:t>
        <a:bodyPr/>
        <a:lstStyle/>
        <a:p>
          <a:r>
            <a:rPr lang="en-US" sz="3600" dirty="0">
              <a:latin typeface="Times New Roman" charset="0"/>
              <a:ea typeface="Times New Roman" charset="0"/>
              <a:cs typeface="Times New Roman" charset="0"/>
            </a:rPr>
            <a:t>15.7% OAGB</a:t>
          </a:r>
        </a:p>
      </dgm:t>
    </dgm:pt>
    <dgm:pt modelId="{B7BA2CC7-4CA7-9045-BB1D-503E7C86FF2D}" type="parTrans" cxnId="{12BD9023-E4DA-F54A-8C39-0DEA9930F6E7}">
      <dgm:prSet/>
      <dgm:spPr/>
      <dgm:t>
        <a:bodyPr/>
        <a:lstStyle/>
        <a:p>
          <a:endParaRPr lang="en-US" sz="3600">
            <a:latin typeface="Times New Roman" charset="0"/>
            <a:ea typeface="Times New Roman" charset="0"/>
            <a:cs typeface="Times New Roman" charset="0"/>
          </a:endParaRPr>
        </a:p>
      </dgm:t>
    </dgm:pt>
    <dgm:pt modelId="{B9A7D040-20EB-3B4C-B36A-40FD37593A01}" type="sibTrans" cxnId="{12BD9023-E4DA-F54A-8C39-0DEA9930F6E7}">
      <dgm:prSet/>
      <dgm:spPr/>
      <dgm:t>
        <a:bodyPr/>
        <a:lstStyle/>
        <a:p>
          <a:endParaRPr lang="en-US" sz="3600">
            <a:latin typeface="Times New Roman" charset="0"/>
            <a:ea typeface="Times New Roman" charset="0"/>
            <a:cs typeface="Times New Roman" charset="0"/>
          </a:endParaRPr>
        </a:p>
      </dgm:t>
    </dgm:pt>
    <dgm:pt modelId="{1E187FE2-214F-5E4A-9141-66461516E5B8}">
      <dgm:prSet custT="1"/>
      <dgm:spPr/>
      <dgm:t>
        <a:bodyPr/>
        <a:lstStyle/>
        <a:p>
          <a:r>
            <a:rPr lang="en-US" sz="3600" dirty="0">
              <a:latin typeface="Times New Roman" charset="0"/>
              <a:ea typeface="Times New Roman" charset="0"/>
              <a:cs typeface="Times New Roman" charset="0"/>
            </a:rPr>
            <a:t>10.1%   LSG</a:t>
          </a:r>
        </a:p>
      </dgm:t>
    </dgm:pt>
    <dgm:pt modelId="{056000AF-03F1-A744-8C41-5F56538FBD24}" type="parTrans" cxnId="{028D6C5B-490C-4247-9422-32259A8974EC}">
      <dgm:prSet/>
      <dgm:spPr/>
      <dgm:t>
        <a:bodyPr/>
        <a:lstStyle/>
        <a:p>
          <a:endParaRPr lang="en-US" sz="3600">
            <a:latin typeface="Times New Roman" charset="0"/>
            <a:ea typeface="Times New Roman" charset="0"/>
            <a:cs typeface="Times New Roman" charset="0"/>
          </a:endParaRPr>
        </a:p>
      </dgm:t>
    </dgm:pt>
    <dgm:pt modelId="{032BA025-0308-F44E-926A-206079B6A95F}" type="sibTrans" cxnId="{028D6C5B-490C-4247-9422-32259A8974EC}">
      <dgm:prSet/>
      <dgm:spPr/>
      <dgm:t>
        <a:bodyPr/>
        <a:lstStyle/>
        <a:p>
          <a:endParaRPr lang="en-US" sz="3600">
            <a:latin typeface="Times New Roman" charset="0"/>
            <a:ea typeface="Times New Roman" charset="0"/>
            <a:cs typeface="Times New Roman" charset="0"/>
          </a:endParaRPr>
        </a:p>
      </dgm:t>
    </dgm:pt>
    <dgm:pt modelId="{364B43F8-5120-4D40-A2B3-E7CF74BAD646}" type="pres">
      <dgm:prSet presAssocID="{F997F9FF-AF35-494F-B8B0-A90FAE8A3988}" presName="hierChild1" presStyleCnt="0">
        <dgm:presLayoutVars>
          <dgm:orgChart val="1"/>
          <dgm:chPref val="1"/>
          <dgm:dir/>
          <dgm:animOne val="branch"/>
          <dgm:animLvl val="lvl"/>
          <dgm:resizeHandles/>
        </dgm:presLayoutVars>
      </dgm:prSet>
      <dgm:spPr/>
    </dgm:pt>
    <dgm:pt modelId="{01B72975-1931-A44B-916E-18071B2EA9BD}" type="pres">
      <dgm:prSet presAssocID="{F30FBD0E-EA1A-3247-8B12-A6D54ECAC9D5}" presName="hierRoot1" presStyleCnt="0">
        <dgm:presLayoutVars>
          <dgm:hierBranch val="init"/>
        </dgm:presLayoutVars>
      </dgm:prSet>
      <dgm:spPr/>
    </dgm:pt>
    <dgm:pt modelId="{AAC454C6-CB18-9840-8ADD-B7861298F086}" type="pres">
      <dgm:prSet presAssocID="{F30FBD0E-EA1A-3247-8B12-A6D54ECAC9D5}" presName="rootComposite1" presStyleCnt="0"/>
      <dgm:spPr/>
    </dgm:pt>
    <dgm:pt modelId="{C23FBE2B-63E8-CA40-8445-4F7B4ED19A0D}" type="pres">
      <dgm:prSet presAssocID="{F30FBD0E-EA1A-3247-8B12-A6D54ECAC9D5}" presName="rootText1" presStyleLbl="node0" presStyleIdx="0" presStyleCnt="1">
        <dgm:presLayoutVars>
          <dgm:chPref val="3"/>
        </dgm:presLayoutVars>
      </dgm:prSet>
      <dgm:spPr/>
    </dgm:pt>
    <dgm:pt modelId="{C099896D-DA34-4145-B6A9-6FF1F0796366}" type="pres">
      <dgm:prSet presAssocID="{F30FBD0E-EA1A-3247-8B12-A6D54ECAC9D5}" presName="rootConnector1" presStyleLbl="node1" presStyleIdx="0" presStyleCnt="0"/>
      <dgm:spPr/>
    </dgm:pt>
    <dgm:pt modelId="{7E8B283A-80DD-E94F-8867-FAEC5984604C}" type="pres">
      <dgm:prSet presAssocID="{F30FBD0E-EA1A-3247-8B12-A6D54ECAC9D5}" presName="hierChild2" presStyleCnt="0"/>
      <dgm:spPr/>
    </dgm:pt>
    <dgm:pt modelId="{90A1E8A5-838C-A049-9C8B-7EA319B3664B}" type="pres">
      <dgm:prSet presAssocID="{F3B182F4-1D91-4F4C-A310-0A2548D3D442}" presName="Name37" presStyleLbl="parChTrans1D2" presStyleIdx="0" presStyleCnt="3"/>
      <dgm:spPr/>
    </dgm:pt>
    <dgm:pt modelId="{0BC79760-1408-3A4D-BA07-4E1384B91F88}" type="pres">
      <dgm:prSet presAssocID="{AFE5E57B-72F9-024D-A11B-8B766F1DE5A9}" presName="hierRoot2" presStyleCnt="0">
        <dgm:presLayoutVars>
          <dgm:hierBranch val="init"/>
        </dgm:presLayoutVars>
      </dgm:prSet>
      <dgm:spPr/>
    </dgm:pt>
    <dgm:pt modelId="{CDB14526-174A-034E-B425-20FDA846568E}" type="pres">
      <dgm:prSet presAssocID="{AFE5E57B-72F9-024D-A11B-8B766F1DE5A9}" presName="rootComposite" presStyleCnt="0"/>
      <dgm:spPr/>
    </dgm:pt>
    <dgm:pt modelId="{9AD53490-9407-CC43-88EB-49B4B6507CE2}" type="pres">
      <dgm:prSet presAssocID="{AFE5E57B-72F9-024D-A11B-8B766F1DE5A9}" presName="rootText" presStyleLbl="node2" presStyleIdx="0" presStyleCnt="3">
        <dgm:presLayoutVars>
          <dgm:chPref val="3"/>
        </dgm:presLayoutVars>
      </dgm:prSet>
      <dgm:spPr/>
    </dgm:pt>
    <dgm:pt modelId="{B0899C16-065C-3D4F-B407-6F97F39876FB}" type="pres">
      <dgm:prSet presAssocID="{AFE5E57B-72F9-024D-A11B-8B766F1DE5A9}" presName="rootConnector" presStyleLbl="node2" presStyleIdx="0" presStyleCnt="3"/>
      <dgm:spPr/>
    </dgm:pt>
    <dgm:pt modelId="{66A2D094-2C9F-E24F-9A61-090E92D85EA1}" type="pres">
      <dgm:prSet presAssocID="{AFE5E57B-72F9-024D-A11B-8B766F1DE5A9}" presName="hierChild4" presStyleCnt="0"/>
      <dgm:spPr/>
    </dgm:pt>
    <dgm:pt modelId="{5C922C23-2664-8C49-B209-6096961B445D}" type="pres">
      <dgm:prSet presAssocID="{AFE5E57B-72F9-024D-A11B-8B766F1DE5A9}" presName="hierChild5" presStyleCnt="0"/>
      <dgm:spPr/>
    </dgm:pt>
    <dgm:pt modelId="{B7F381B6-DF01-7747-8346-291A7054EE4A}" type="pres">
      <dgm:prSet presAssocID="{B7BA2CC7-4CA7-9045-BB1D-503E7C86FF2D}" presName="Name37" presStyleLbl="parChTrans1D2" presStyleIdx="1" presStyleCnt="3"/>
      <dgm:spPr/>
    </dgm:pt>
    <dgm:pt modelId="{D9AB4304-E01F-E045-BE53-56A4FEBFC60B}" type="pres">
      <dgm:prSet presAssocID="{9E690316-91BC-AE40-9F96-207E198CD231}" presName="hierRoot2" presStyleCnt="0">
        <dgm:presLayoutVars>
          <dgm:hierBranch val="init"/>
        </dgm:presLayoutVars>
      </dgm:prSet>
      <dgm:spPr/>
    </dgm:pt>
    <dgm:pt modelId="{32353D9D-0DE2-0746-BDB6-04CBB0DB5F8D}" type="pres">
      <dgm:prSet presAssocID="{9E690316-91BC-AE40-9F96-207E198CD231}" presName="rootComposite" presStyleCnt="0"/>
      <dgm:spPr/>
    </dgm:pt>
    <dgm:pt modelId="{F1DFB80D-DB2A-CF4F-90F9-90872AC2F10E}" type="pres">
      <dgm:prSet presAssocID="{9E690316-91BC-AE40-9F96-207E198CD231}" presName="rootText" presStyleLbl="node2" presStyleIdx="1" presStyleCnt="3">
        <dgm:presLayoutVars>
          <dgm:chPref val="3"/>
        </dgm:presLayoutVars>
      </dgm:prSet>
      <dgm:spPr/>
    </dgm:pt>
    <dgm:pt modelId="{84FBB071-E42E-0449-B191-9C980CEC69EC}" type="pres">
      <dgm:prSet presAssocID="{9E690316-91BC-AE40-9F96-207E198CD231}" presName="rootConnector" presStyleLbl="node2" presStyleIdx="1" presStyleCnt="3"/>
      <dgm:spPr/>
    </dgm:pt>
    <dgm:pt modelId="{717674E8-8F70-234D-BDBD-22153F02AF29}" type="pres">
      <dgm:prSet presAssocID="{9E690316-91BC-AE40-9F96-207E198CD231}" presName="hierChild4" presStyleCnt="0"/>
      <dgm:spPr/>
    </dgm:pt>
    <dgm:pt modelId="{02608EC3-B5FA-A44F-8417-1F55742769F0}" type="pres">
      <dgm:prSet presAssocID="{9E690316-91BC-AE40-9F96-207E198CD231}" presName="hierChild5" presStyleCnt="0"/>
      <dgm:spPr/>
    </dgm:pt>
    <dgm:pt modelId="{293CA0CC-4E95-5C40-A4F6-9F6C624A308C}" type="pres">
      <dgm:prSet presAssocID="{056000AF-03F1-A744-8C41-5F56538FBD24}" presName="Name37" presStyleLbl="parChTrans1D2" presStyleIdx="2" presStyleCnt="3"/>
      <dgm:spPr/>
    </dgm:pt>
    <dgm:pt modelId="{C52F7BA5-E65C-C94A-95EE-409593762FBA}" type="pres">
      <dgm:prSet presAssocID="{1E187FE2-214F-5E4A-9141-66461516E5B8}" presName="hierRoot2" presStyleCnt="0">
        <dgm:presLayoutVars>
          <dgm:hierBranch val="init"/>
        </dgm:presLayoutVars>
      </dgm:prSet>
      <dgm:spPr/>
    </dgm:pt>
    <dgm:pt modelId="{A56A9B29-FA58-CE4B-A461-EE201907F737}" type="pres">
      <dgm:prSet presAssocID="{1E187FE2-214F-5E4A-9141-66461516E5B8}" presName="rootComposite" presStyleCnt="0"/>
      <dgm:spPr/>
    </dgm:pt>
    <dgm:pt modelId="{88B199A6-39BE-3C4A-A8B1-0E219CFBBEB9}" type="pres">
      <dgm:prSet presAssocID="{1E187FE2-214F-5E4A-9141-66461516E5B8}" presName="rootText" presStyleLbl="node2" presStyleIdx="2" presStyleCnt="3">
        <dgm:presLayoutVars>
          <dgm:chPref val="3"/>
        </dgm:presLayoutVars>
      </dgm:prSet>
      <dgm:spPr/>
    </dgm:pt>
    <dgm:pt modelId="{A71388C5-0A7B-3A48-9F94-D3CB6A16D319}" type="pres">
      <dgm:prSet presAssocID="{1E187FE2-214F-5E4A-9141-66461516E5B8}" presName="rootConnector" presStyleLbl="node2" presStyleIdx="2" presStyleCnt="3"/>
      <dgm:spPr/>
    </dgm:pt>
    <dgm:pt modelId="{CDAF87C2-C76B-F443-AD11-4037720AF667}" type="pres">
      <dgm:prSet presAssocID="{1E187FE2-214F-5E4A-9141-66461516E5B8}" presName="hierChild4" presStyleCnt="0"/>
      <dgm:spPr/>
    </dgm:pt>
    <dgm:pt modelId="{B917D4C6-6603-F14E-B3CB-5327C4DF8036}" type="pres">
      <dgm:prSet presAssocID="{1E187FE2-214F-5E4A-9141-66461516E5B8}" presName="hierChild5" presStyleCnt="0"/>
      <dgm:spPr/>
    </dgm:pt>
    <dgm:pt modelId="{A860043A-D0D5-F747-A819-AEB18953768A}" type="pres">
      <dgm:prSet presAssocID="{F30FBD0E-EA1A-3247-8B12-A6D54ECAC9D5}" presName="hierChild3" presStyleCnt="0"/>
      <dgm:spPr/>
    </dgm:pt>
  </dgm:ptLst>
  <dgm:cxnLst>
    <dgm:cxn modelId="{B6B0F001-9DCB-4AA4-92AE-B58AD4EAE4A5}" type="presOf" srcId="{F997F9FF-AF35-494F-B8B0-A90FAE8A3988}" destId="{364B43F8-5120-4D40-A2B3-E7CF74BAD646}" srcOrd="0" destOrd="0" presId="urn:microsoft.com/office/officeart/2005/8/layout/orgChart1"/>
    <dgm:cxn modelId="{98E4D814-57EE-4D12-86E9-F0592B304161}" type="presOf" srcId="{1E187FE2-214F-5E4A-9141-66461516E5B8}" destId="{88B199A6-39BE-3C4A-A8B1-0E219CFBBEB9}" srcOrd="0" destOrd="0" presId="urn:microsoft.com/office/officeart/2005/8/layout/orgChart1"/>
    <dgm:cxn modelId="{33D4DF17-CBDF-4113-9DA7-88FAA3036A3C}" type="presOf" srcId="{B7BA2CC7-4CA7-9045-BB1D-503E7C86FF2D}" destId="{B7F381B6-DF01-7747-8346-291A7054EE4A}" srcOrd="0" destOrd="0" presId="urn:microsoft.com/office/officeart/2005/8/layout/orgChart1"/>
    <dgm:cxn modelId="{12BD9023-E4DA-F54A-8C39-0DEA9930F6E7}" srcId="{F30FBD0E-EA1A-3247-8B12-A6D54ECAC9D5}" destId="{9E690316-91BC-AE40-9F96-207E198CD231}" srcOrd="1" destOrd="0" parTransId="{B7BA2CC7-4CA7-9045-BB1D-503E7C86FF2D}" sibTransId="{B9A7D040-20EB-3B4C-B36A-40FD37593A01}"/>
    <dgm:cxn modelId="{B18AE529-4E90-45C2-8805-A7F374DAA124}" type="presOf" srcId="{AFE5E57B-72F9-024D-A11B-8B766F1DE5A9}" destId="{B0899C16-065C-3D4F-B407-6F97F39876FB}" srcOrd="1" destOrd="0" presId="urn:microsoft.com/office/officeart/2005/8/layout/orgChart1"/>
    <dgm:cxn modelId="{23E40537-6ACC-42D9-8DA9-F9886FF2DD9B}" type="presOf" srcId="{F30FBD0E-EA1A-3247-8B12-A6D54ECAC9D5}" destId="{C23FBE2B-63E8-CA40-8445-4F7B4ED19A0D}" srcOrd="0" destOrd="0" presId="urn:microsoft.com/office/officeart/2005/8/layout/orgChart1"/>
    <dgm:cxn modelId="{028D6C5B-490C-4247-9422-32259A8974EC}" srcId="{F30FBD0E-EA1A-3247-8B12-A6D54ECAC9D5}" destId="{1E187FE2-214F-5E4A-9141-66461516E5B8}" srcOrd="2" destOrd="0" parTransId="{056000AF-03F1-A744-8C41-5F56538FBD24}" sibTransId="{032BA025-0308-F44E-926A-206079B6A95F}"/>
    <dgm:cxn modelId="{40A28863-CF49-470B-AF80-61D4178C75E8}" type="presOf" srcId="{9E690316-91BC-AE40-9F96-207E198CD231}" destId="{F1DFB80D-DB2A-CF4F-90F9-90872AC2F10E}" srcOrd="0" destOrd="0" presId="urn:microsoft.com/office/officeart/2005/8/layout/orgChart1"/>
    <dgm:cxn modelId="{40CACD66-F11B-2446-A6B4-68168AF36A8B}" srcId="{F30FBD0E-EA1A-3247-8B12-A6D54ECAC9D5}" destId="{AFE5E57B-72F9-024D-A11B-8B766F1DE5A9}" srcOrd="0" destOrd="0" parTransId="{F3B182F4-1D91-4F4C-A310-0A2548D3D442}" sibTransId="{9ADBC0B8-63D7-354A-B106-0BDE2F5DB92A}"/>
    <dgm:cxn modelId="{DD6D4A67-D1A0-45A9-A471-2A4EA2F4413B}" type="presOf" srcId="{F30FBD0E-EA1A-3247-8B12-A6D54ECAC9D5}" destId="{C099896D-DA34-4145-B6A9-6FF1F0796366}" srcOrd="1" destOrd="0" presId="urn:microsoft.com/office/officeart/2005/8/layout/orgChart1"/>
    <dgm:cxn modelId="{9BA4286C-D9C4-4099-9276-0DE938110E19}" type="presOf" srcId="{F3B182F4-1D91-4F4C-A310-0A2548D3D442}" destId="{90A1E8A5-838C-A049-9C8B-7EA319B3664B}" srcOrd="0" destOrd="0" presId="urn:microsoft.com/office/officeart/2005/8/layout/orgChart1"/>
    <dgm:cxn modelId="{628B3E8D-A83A-4E80-9DF2-F7DAA94B26E4}" type="presOf" srcId="{9E690316-91BC-AE40-9F96-207E198CD231}" destId="{84FBB071-E42E-0449-B191-9C980CEC69EC}" srcOrd="1" destOrd="0" presId="urn:microsoft.com/office/officeart/2005/8/layout/orgChart1"/>
    <dgm:cxn modelId="{C8DB9794-70C5-47D7-8AB6-FD066EAFA214}" type="presOf" srcId="{056000AF-03F1-A744-8C41-5F56538FBD24}" destId="{293CA0CC-4E95-5C40-A4F6-9F6C624A308C}" srcOrd="0" destOrd="0" presId="urn:microsoft.com/office/officeart/2005/8/layout/orgChart1"/>
    <dgm:cxn modelId="{43B3DAB8-B37E-A84C-9CDA-4A7F3A8E8263}" srcId="{F997F9FF-AF35-494F-B8B0-A90FAE8A3988}" destId="{F30FBD0E-EA1A-3247-8B12-A6D54ECAC9D5}" srcOrd="0" destOrd="0" parTransId="{89CA1F91-1612-924D-80AA-3AA46F933F96}" sibTransId="{83E2E086-2998-BC44-AF32-48A4419B22F5}"/>
    <dgm:cxn modelId="{F28D5EEE-AAE8-4571-B1EF-05C3A975B2BA}" type="presOf" srcId="{AFE5E57B-72F9-024D-A11B-8B766F1DE5A9}" destId="{9AD53490-9407-CC43-88EB-49B4B6507CE2}" srcOrd="0" destOrd="0" presId="urn:microsoft.com/office/officeart/2005/8/layout/orgChart1"/>
    <dgm:cxn modelId="{551081F9-15A2-4793-8880-4AA4D14D06FC}" type="presOf" srcId="{1E187FE2-214F-5E4A-9141-66461516E5B8}" destId="{A71388C5-0A7B-3A48-9F94-D3CB6A16D319}" srcOrd="1" destOrd="0" presId="urn:microsoft.com/office/officeart/2005/8/layout/orgChart1"/>
    <dgm:cxn modelId="{F7714943-CC1E-4A8F-88FD-0974100186B3}" type="presParOf" srcId="{364B43F8-5120-4D40-A2B3-E7CF74BAD646}" destId="{01B72975-1931-A44B-916E-18071B2EA9BD}" srcOrd="0" destOrd="0" presId="urn:microsoft.com/office/officeart/2005/8/layout/orgChart1"/>
    <dgm:cxn modelId="{0880D458-6B5E-4FED-B609-29172AFB35D2}" type="presParOf" srcId="{01B72975-1931-A44B-916E-18071B2EA9BD}" destId="{AAC454C6-CB18-9840-8ADD-B7861298F086}" srcOrd="0" destOrd="0" presId="urn:microsoft.com/office/officeart/2005/8/layout/orgChart1"/>
    <dgm:cxn modelId="{E8603234-390F-464E-B43B-BEB50BA0701B}" type="presParOf" srcId="{AAC454C6-CB18-9840-8ADD-B7861298F086}" destId="{C23FBE2B-63E8-CA40-8445-4F7B4ED19A0D}" srcOrd="0" destOrd="0" presId="urn:microsoft.com/office/officeart/2005/8/layout/orgChart1"/>
    <dgm:cxn modelId="{B007F5F7-5BA8-4503-BDCC-BCCAFB75BBC4}" type="presParOf" srcId="{AAC454C6-CB18-9840-8ADD-B7861298F086}" destId="{C099896D-DA34-4145-B6A9-6FF1F0796366}" srcOrd="1" destOrd="0" presId="urn:microsoft.com/office/officeart/2005/8/layout/orgChart1"/>
    <dgm:cxn modelId="{08C8E287-67DF-433D-95D4-688851053A7E}" type="presParOf" srcId="{01B72975-1931-A44B-916E-18071B2EA9BD}" destId="{7E8B283A-80DD-E94F-8867-FAEC5984604C}" srcOrd="1" destOrd="0" presId="urn:microsoft.com/office/officeart/2005/8/layout/orgChart1"/>
    <dgm:cxn modelId="{558B611D-2459-475A-94EA-BD30FBC3F003}" type="presParOf" srcId="{7E8B283A-80DD-E94F-8867-FAEC5984604C}" destId="{90A1E8A5-838C-A049-9C8B-7EA319B3664B}" srcOrd="0" destOrd="0" presId="urn:microsoft.com/office/officeart/2005/8/layout/orgChart1"/>
    <dgm:cxn modelId="{48414168-8E66-48CE-8468-FE31EA941445}" type="presParOf" srcId="{7E8B283A-80DD-E94F-8867-FAEC5984604C}" destId="{0BC79760-1408-3A4D-BA07-4E1384B91F88}" srcOrd="1" destOrd="0" presId="urn:microsoft.com/office/officeart/2005/8/layout/orgChart1"/>
    <dgm:cxn modelId="{D3495C08-974F-4D56-A409-B3B1B8EDC8EE}" type="presParOf" srcId="{0BC79760-1408-3A4D-BA07-4E1384B91F88}" destId="{CDB14526-174A-034E-B425-20FDA846568E}" srcOrd="0" destOrd="0" presId="urn:microsoft.com/office/officeart/2005/8/layout/orgChart1"/>
    <dgm:cxn modelId="{D03DD3DE-95A0-42B5-BF5D-784C751262E0}" type="presParOf" srcId="{CDB14526-174A-034E-B425-20FDA846568E}" destId="{9AD53490-9407-CC43-88EB-49B4B6507CE2}" srcOrd="0" destOrd="0" presId="urn:microsoft.com/office/officeart/2005/8/layout/orgChart1"/>
    <dgm:cxn modelId="{6B8EAB0E-1641-444D-8239-A6E51BAB50E5}" type="presParOf" srcId="{CDB14526-174A-034E-B425-20FDA846568E}" destId="{B0899C16-065C-3D4F-B407-6F97F39876FB}" srcOrd="1" destOrd="0" presId="urn:microsoft.com/office/officeart/2005/8/layout/orgChart1"/>
    <dgm:cxn modelId="{2C82BB34-1BB9-4AC0-8ACB-102CB2CABD00}" type="presParOf" srcId="{0BC79760-1408-3A4D-BA07-4E1384B91F88}" destId="{66A2D094-2C9F-E24F-9A61-090E92D85EA1}" srcOrd="1" destOrd="0" presId="urn:microsoft.com/office/officeart/2005/8/layout/orgChart1"/>
    <dgm:cxn modelId="{F1853EBE-502A-4D60-BFD7-9AF014F45007}" type="presParOf" srcId="{0BC79760-1408-3A4D-BA07-4E1384B91F88}" destId="{5C922C23-2664-8C49-B209-6096961B445D}" srcOrd="2" destOrd="0" presId="urn:microsoft.com/office/officeart/2005/8/layout/orgChart1"/>
    <dgm:cxn modelId="{55ED1499-EFDC-4E6F-85C1-CFB5C897B05C}" type="presParOf" srcId="{7E8B283A-80DD-E94F-8867-FAEC5984604C}" destId="{B7F381B6-DF01-7747-8346-291A7054EE4A}" srcOrd="2" destOrd="0" presId="urn:microsoft.com/office/officeart/2005/8/layout/orgChart1"/>
    <dgm:cxn modelId="{ED0DC39E-20E4-4DBF-931B-AB33E73A0406}" type="presParOf" srcId="{7E8B283A-80DD-E94F-8867-FAEC5984604C}" destId="{D9AB4304-E01F-E045-BE53-56A4FEBFC60B}" srcOrd="3" destOrd="0" presId="urn:microsoft.com/office/officeart/2005/8/layout/orgChart1"/>
    <dgm:cxn modelId="{E805B3F7-9A4B-4F84-A6A2-ED60AB7C9E0E}" type="presParOf" srcId="{D9AB4304-E01F-E045-BE53-56A4FEBFC60B}" destId="{32353D9D-0DE2-0746-BDB6-04CBB0DB5F8D}" srcOrd="0" destOrd="0" presId="urn:microsoft.com/office/officeart/2005/8/layout/orgChart1"/>
    <dgm:cxn modelId="{881D2BD1-4DFC-41DD-8AC1-2580514F45BA}" type="presParOf" srcId="{32353D9D-0DE2-0746-BDB6-04CBB0DB5F8D}" destId="{F1DFB80D-DB2A-CF4F-90F9-90872AC2F10E}" srcOrd="0" destOrd="0" presId="urn:microsoft.com/office/officeart/2005/8/layout/orgChart1"/>
    <dgm:cxn modelId="{6C5AEA6E-D358-4970-A01A-555DBEFEA4F4}" type="presParOf" srcId="{32353D9D-0DE2-0746-BDB6-04CBB0DB5F8D}" destId="{84FBB071-E42E-0449-B191-9C980CEC69EC}" srcOrd="1" destOrd="0" presId="urn:microsoft.com/office/officeart/2005/8/layout/orgChart1"/>
    <dgm:cxn modelId="{786238E1-2B92-4044-AC01-09D9120511FD}" type="presParOf" srcId="{D9AB4304-E01F-E045-BE53-56A4FEBFC60B}" destId="{717674E8-8F70-234D-BDBD-22153F02AF29}" srcOrd="1" destOrd="0" presId="urn:microsoft.com/office/officeart/2005/8/layout/orgChart1"/>
    <dgm:cxn modelId="{A8EA1F07-DE43-4D2C-9D27-07FE09947CF9}" type="presParOf" srcId="{D9AB4304-E01F-E045-BE53-56A4FEBFC60B}" destId="{02608EC3-B5FA-A44F-8417-1F55742769F0}" srcOrd="2" destOrd="0" presId="urn:microsoft.com/office/officeart/2005/8/layout/orgChart1"/>
    <dgm:cxn modelId="{3D55211E-AB01-4678-860B-BE613625DF27}" type="presParOf" srcId="{7E8B283A-80DD-E94F-8867-FAEC5984604C}" destId="{293CA0CC-4E95-5C40-A4F6-9F6C624A308C}" srcOrd="4" destOrd="0" presId="urn:microsoft.com/office/officeart/2005/8/layout/orgChart1"/>
    <dgm:cxn modelId="{333A1FE1-1827-4BD6-BFD3-2BD414E759F3}" type="presParOf" srcId="{7E8B283A-80DD-E94F-8867-FAEC5984604C}" destId="{C52F7BA5-E65C-C94A-95EE-409593762FBA}" srcOrd="5" destOrd="0" presId="urn:microsoft.com/office/officeart/2005/8/layout/orgChart1"/>
    <dgm:cxn modelId="{440BC5CC-AAA2-4DD3-A026-67BF9D28AC1A}" type="presParOf" srcId="{C52F7BA5-E65C-C94A-95EE-409593762FBA}" destId="{A56A9B29-FA58-CE4B-A461-EE201907F737}" srcOrd="0" destOrd="0" presId="urn:microsoft.com/office/officeart/2005/8/layout/orgChart1"/>
    <dgm:cxn modelId="{336E1A12-2E57-4CB7-BEB6-DBD361060F9B}" type="presParOf" srcId="{A56A9B29-FA58-CE4B-A461-EE201907F737}" destId="{88B199A6-39BE-3C4A-A8B1-0E219CFBBEB9}" srcOrd="0" destOrd="0" presId="urn:microsoft.com/office/officeart/2005/8/layout/orgChart1"/>
    <dgm:cxn modelId="{3027AE94-B5AF-4F14-80D1-B5B2D70F50F1}" type="presParOf" srcId="{A56A9B29-FA58-CE4B-A461-EE201907F737}" destId="{A71388C5-0A7B-3A48-9F94-D3CB6A16D319}" srcOrd="1" destOrd="0" presId="urn:microsoft.com/office/officeart/2005/8/layout/orgChart1"/>
    <dgm:cxn modelId="{69CC8141-DC9C-41D0-82A2-5812C286628F}" type="presParOf" srcId="{C52F7BA5-E65C-C94A-95EE-409593762FBA}" destId="{CDAF87C2-C76B-F443-AD11-4037720AF667}" srcOrd="1" destOrd="0" presId="urn:microsoft.com/office/officeart/2005/8/layout/orgChart1"/>
    <dgm:cxn modelId="{B5A6B621-CBAA-42AA-AA08-92EC919230EF}" type="presParOf" srcId="{C52F7BA5-E65C-C94A-95EE-409593762FBA}" destId="{B917D4C6-6603-F14E-B3CB-5327C4DF8036}" srcOrd="2" destOrd="0" presId="urn:microsoft.com/office/officeart/2005/8/layout/orgChart1"/>
    <dgm:cxn modelId="{D59A71E7-88A8-4767-89DA-677E09546645}" type="presParOf" srcId="{01B72975-1931-A44B-916E-18071B2EA9BD}" destId="{A860043A-D0D5-F747-A819-AEB18953768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97F9FF-AF35-494F-B8B0-A90FAE8A3988}"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F30FBD0E-EA1A-3247-8B12-A6D54ECAC9D5}">
      <dgm:prSet custT="1"/>
      <dgm:spPr/>
      <dgm:t>
        <a:bodyPr/>
        <a:lstStyle/>
        <a:p>
          <a:pPr rtl="0"/>
          <a:r>
            <a:rPr lang="en-US" sz="3800" dirty="0">
              <a:latin typeface="Times New Roman" panose="02020603050405020304" pitchFamily="18" charset="0"/>
              <a:cs typeface="Times New Roman" panose="02020603050405020304" pitchFamily="18" charset="0"/>
            </a:rPr>
            <a:t>RCT of 90 patients (64 females) with BMI &gt;27 to either </a:t>
          </a:r>
          <a:r>
            <a:rPr lang="en-US" sz="3800" dirty="0" err="1">
              <a:latin typeface="Times New Roman" panose="02020603050405020304" pitchFamily="18" charset="0"/>
              <a:cs typeface="Times New Roman" panose="02020603050405020304" pitchFamily="18" charset="0"/>
            </a:rPr>
            <a:t>Orbera</a:t>
          </a:r>
          <a:r>
            <a:rPr lang="en-US" sz="3800" dirty="0">
              <a:latin typeface="Times New Roman" panose="02020603050405020304" pitchFamily="18" charset="0"/>
              <a:cs typeface="Times New Roman" panose="02020603050405020304" pitchFamily="18" charset="0"/>
            </a:rPr>
            <a:t> IGB for 6 months vs </a:t>
          </a:r>
          <a:r>
            <a:rPr lang="en-US" sz="3800" dirty="0" err="1">
              <a:latin typeface="Times New Roman" panose="02020603050405020304" pitchFamily="18" charset="0"/>
              <a:cs typeface="Times New Roman" panose="02020603050405020304" pitchFamily="18" charset="0"/>
            </a:rPr>
            <a:t>Orbera</a:t>
          </a:r>
          <a:r>
            <a:rPr lang="en-US" sz="3800" dirty="0">
              <a:latin typeface="Times New Roman" panose="02020603050405020304" pitchFamily="18" charset="0"/>
              <a:cs typeface="Times New Roman" panose="02020603050405020304" pitchFamily="18" charset="0"/>
            </a:rPr>
            <a:t> IGB plus addition of Liraglutide 3.0 </a:t>
          </a:r>
        </a:p>
      </dgm:t>
    </dgm:pt>
    <dgm:pt modelId="{89CA1F91-1612-924D-80AA-3AA46F933F96}" type="parTrans" cxnId="{43B3DAB8-B37E-A84C-9CDA-4A7F3A8E8263}">
      <dgm:prSet/>
      <dgm:spPr/>
      <dgm:t>
        <a:bodyPr/>
        <a:lstStyle/>
        <a:p>
          <a:endParaRPr lang="en-US"/>
        </a:p>
      </dgm:t>
    </dgm:pt>
    <dgm:pt modelId="{83E2E086-2998-BC44-AF32-48A4419B22F5}" type="sibTrans" cxnId="{43B3DAB8-B37E-A84C-9CDA-4A7F3A8E8263}">
      <dgm:prSet/>
      <dgm:spPr/>
      <dgm:t>
        <a:bodyPr/>
        <a:lstStyle/>
        <a:p>
          <a:pPr rtl="0"/>
          <a:endParaRPr lang="en-US"/>
        </a:p>
      </dgm:t>
    </dgm:pt>
    <dgm:pt modelId="{364B43F8-5120-4D40-A2B3-E7CF74BAD646}" type="pres">
      <dgm:prSet presAssocID="{F997F9FF-AF35-494F-B8B0-A90FAE8A3988}" presName="hierChild1" presStyleCnt="0">
        <dgm:presLayoutVars>
          <dgm:orgChart val="1"/>
          <dgm:chPref val="1"/>
          <dgm:dir/>
          <dgm:animOne val="branch"/>
          <dgm:animLvl val="lvl"/>
          <dgm:resizeHandles/>
        </dgm:presLayoutVars>
      </dgm:prSet>
      <dgm:spPr/>
    </dgm:pt>
    <dgm:pt modelId="{01B72975-1931-A44B-916E-18071B2EA9BD}" type="pres">
      <dgm:prSet presAssocID="{F30FBD0E-EA1A-3247-8B12-A6D54ECAC9D5}" presName="hierRoot1" presStyleCnt="0">
        <dgm:presLayoutVars>
          <dgm:hierBranch val="init"/>
        </dgm:presLayoutVars>
      </dgm:prSet>
      <dgm:spPr/>
    </dgm:pt>
    <dgm:pt modelId="{AAC454C6-CB18-9840-8ADD-B7861298F086}" type="pres">
      <dgm:prSet presAssocID="{F30FBD0E-EA1A-3247-8B12-A6D54ECAC9D5}" presName="rootComposite1" presStyleCnt="0"/>
      <dgm:spPr/>
    </dgm:pt>
    <dgm:pt modelId="{C23FBE2B-63E8-CA40-8445-4F7B4ED19A0D}" type="pres">
      <dgm:prSet presAssocID="{F30FBD0E-EA1A-3247-8B12-A6D54ECAC9D5}" presName="rootText1" presStyleLbl="node0" presStyleIdx="0" presStyleCnt="1" custScaleX="358247" custScaleY="200029" custLinFactY="-44905" custLinFactNeighborX="45" custLinFactNeighborY="-100000">
        <dgm:presLayoutVars>
          <dgm:chPref val="3"/>
        </dgm:presLayoutVars>
      </dgm:prSet>
      <dgm:spPr/>
    </dgm:pt>
    <dgm:pt modelId="{C099896D-DA34-4145-B6A9-6FF1F0796366}" type="pres">
      <dgm:prSet presAssocID="{F30FBD0E-EA1A-3247-8B12-A6D54ECAC9D5}" presName="rootConnector1" presStyleLbl="node1" presStyleIdx="0" presStyleCnt="0"/>
      <dgm:spPr/>
    </dgm:pt>
    <dgm:pt modelId="{7E8B283A-80DD-E94F-8867-FAEC5984604C}" type="pres">
      <dgm:prSet presAssocID="{F30FBD0E-EA1A-3247-8B12-A6D54ECAC9D5}" presName="hierChild2" presStyleCnt="0"/>
      <dgm:spPr/>
    </dgm:pt>
    <dgm:pt modelId="{A860043A-D0D5-F747-A819-AEB18953768A}" type="pres">
      <dgm:prSet presAssocID="{F30FBD0E-EA1A-3247-8B12-A6D54ECAC9D5}" presName="hierChild3" presStyleCnt="0"/>
      <dgm:spPr/>
    </dgm:pt>
  </dgm:ptLst>
  <dgm:cxnLst>
    <dgm:cxn modelId="{B484B047-25AC-479E-A5FA-F58AD7687FF8}" type="presOf" srcId="{F997F9FF-AF35-494F-B8B0-A90FAE8A3988}" destId="{364B43F8-5120-4D40-A2B3-E7CF74BAD646}" srcOrd="0" destOrd="0" presId="urn:microsoft.com/office/officeart/2005/8/layout/orgChart1"/>
    <dgm:cxn modelId="{7F73EBAA-FA97-4E7B-A578-861842D55EAF}" type="presOf" srcId="{F30FBD0E-EA1A-3247-8B12-A6D54ECAC9D5}" destId="{C23FBE2B-63E8-CA40-8445-4F7B4ED19A0D}" srcOrd="0" destOrd="0" presId="urn:microsoft.com/office/officeart/2005/8/layout/orgChart1"/>
    <dgm:cxn modelId="{43B3DAB8-B37E-A84C-9CDA-4A7F3A8E8263}" srcId="{F997F9FF-AF35-494F-B8B0-A90FAE8A3988}" destId="{F30FBD0E-EA1A-3247-8B12-A6D54ECAC9D5}" srcOrd="0" destOrd="0" parTransId="{89CA1F91-1612-924D-80AA-3AA46F933F96}" sibTransId="{83E2E086-2998-BC44-AF32-48A4419B22F5}"/>
    <dgm:cxn modelId="{7C99CBBC-1C26-4C16-BF9C-7A2EDC6DF176}" type="presOf" srcId="{F30FBD0E-EA1A-3247-8B12-A6D54ECAC9D5}" destId="{C099896D-DA34-4145-B6A9-6FF1F0796366}" srcOrd="1" destOrd="0" presId="urn:microsoft.com/office/officeart/2005/8/layout/orgChart1"/>
    <dgm:cxn modelId="{829FBB9C-7293-4470-93EC-A3B2DB659E1F}" type="presParOf" srcId="{364B43F8-5120-4D40-A2B3-E7CF74BAD646}" destId="{01B72975-1931-A44B-916E-18071B2EA9BD}" srcOrd="0" destOrd="0" presId="urn:microsoft.com/office/officeart/2005/8/layout/orgChart1"/>
    <dgm:cxn modelId="{EF2F1937-D7F9-4700-B0D6-0EFA82ED9B53}" type="presParOf" srcId="{01B72975-1931-A44B-916E-18071B2EA9BD}" destId="{AAC454C6-CB18-9840-8ADD-B7861298F086}" srcOrd="0" destOrd="0" presId="urn:microsoft.com/office/officeart/2005/8/layout/orgChart1"/>
    <dgm:cxn modelId="{18442263-4E41-480C-82B9-30AB7CB4A563}" type="presParOf" srcId="{AAC454C6-CB18-9840-8ADD-B7861298F086}" destId="{C23FBE2B-63E8-CA40-8445-4F7B4ED19A0D}" srcOrd="0" destOrd="0" presId="urn:microsoft.com/office/officeart/2005/8/layout/orgChart1"/>
    <dgm:cxn modelId="{F4DC25A8-EC69-4386-8C91-20A685405E08}" type="presParOf" srcId="{AAC454C6-CB18-9840-8ADD-B7861298F086}" destId="{C099896D-DA34-4145-B6A9-6FF1F0796366}" srcOrd="1" destOrd="0" presId="urn:microsoft.com/office/officeart/2005/8/layout/orgChart1"/>
    <dgm:cxn modelId="{F3D2585E-9F50-4702-B5AB-36E12946CAC5}" type="presParOf" srcId="{01B72975-1931-A44B-916E-18071B2EA9BD}" destId="{7E8B283A-80DD-E94F-8867-FAEC5984604C}" srcOrd="1" destOrd="0" presId="urn:microsoft.com/office/officeart/2005/8/layout/orgChart1"/>
    <dgm:cxn modelId="{93332557-F49F-4B33-BD7E-3B23945CC9EE}" type="presParOf" srcId="{01B72975-1931-A44B-916E-18071B2EA9BD}" destId="{A860043A-D0D5-F747-A819-AEB18953768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97F9FF-AF35-494F-B8B0-A90FAE8A3988}"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F30FBD0E-EA1A-3247-8B12-A6D54ECAC9D5}">
      <dgm:prSet custT="1"/>
      <dgm:spPr/>
      <dgm:t>
        <a:bodyPr/>
        <a:lstStyle/>
        <a:p>
          <a:pPr algn="l" rtl="0"/>
          <a:r>
            <a:rPr lang="en-US" sz="3600" dirty="0">
              <a:latin typeface="Times New Roman" charset="0"/>
              <a:ea typeface="Times New Roman" charset="0"/>
              <a:cs typeface="Times New Roman" charset="0"/>
            </a:rPr>
            <a:t>To compare OAGB and SG  regarding the efficacy of control of T2D in obese patients.</a:t>
          </a:r>
        </a:p>
        <a:p>
          <a:pPr algn="l"/>
          <a:r>
            <a:rPr lang="en-US" sz="3600" dirty="0">
              <a:latin typeface="Times New Roman" charset="0"/>
              <a:ea typeface="Times New Roman" charset="0"/>
              <a:cs typeface="Times New Roman" charset="0"/>
            </a:rPr>
            <a:t>Patients and Methods: a RCT was on 162 obese (BMI&gt;30 kg/m2) patients with type 2 D.M randomly divided into two groups, group (1): treated by LSG, group :2 treated by OAGB</a:t>
          </a:r>
        </a:p>
      </dgm:t>
    </dgm:pt>
    <dgm:pt modelId="{89CA1F91-1612-924D-80AA-3AA46F933F96}" type="parTrans" cxnId="{43B3DAB8-B37E-A84C-9CDA-4A7F3A8E8263}">
      <dgm:prSet/>
      <dgm:spPr/>
      <dgm:t>
        <a:bodyPr/>
        <a:lstStyle/>
        <a:p>
          <a:endParaRPr lang="en-US" sz="3200">
            <a:latin typeface="Times New Roman" panose="02020603050405020304" pitchFamily="18" charset="0"/>
            <a:cs typeface="Times New Roman" panose="02020603050405020304" pitchFamily="18" charset="0"/>
          </a:endParaRPr>
        </a:p>
      </dgm:t>
    </dgm:pt>
    <dgm:pt modelId="{83E2E086-2998-BC44-AF32-48A4419B22F5}" type="sibTrans" cxnId="{43B3DAB8-B37E-A84C-9CDA-4A7F3A8E8263}">
      <dgm:prSet/>
      <dgm:spPr/>
      <dgm:t>
        <a:bodyPr/>
        <a:lstStyle/>
        <a:p>
          <a:pPr rtl="0"/>
          <a:endParaRPr lang="en-US" sz="3200">
            <a:latin typeface="Times New Roman" panose="02020603050405020304" pitchFamily="18" charset="0"/>
            <a:cs typeface="Times New Roman" panose="02020603050405020304" pitchFamily="18" charset="0"/>
          </a:endParaRPr>
        </a:p>
      </dgm:t>
    </dgm:pt>
    <dgm:pt modelId="{364B43F8-5120-4D40-A2B3-E7CF74BAD646}" type="pres">
      <dgm:prSet presAssocID="{F997F9FF-AF35-494F-B8B0-A90FAE8A3988}" presName="hierChild1" presStyleCnt="0">
        <dgm:presLayoutVars>
          <dgm:orgChart val="1"/>
          <dgm:chPref val="1"/>
          <dgm:dir/>
          <dgm:animOne val="branch"/>
          <dgm:animLvl val="lvl"/>
          <dgm:resizeHandles/>
        </dgm:presLayoutVars>
      </dgm:prSet>
      <dgm:spPr/>
    </dgm:pt>
    <dgm:pt modelId="{01B72975-1931-A44B-916E-18071B2EA9BD}" type="pres">
      <dgm:prSet presAssocID="{F30FBD0E-EA1A-3247-8B12-A6D54ECAC9D5}" presName="hierRoot1" presStyleCnt="0">
        <dgm:presLayoutVars>
          <dgm:hierBranch val="init"/>
        </dgm:presLayoutVars>
      </dgm:prSet>
      <dgm:spPr/>
    </dgm:pt>
    <dgm:pt modelId="{AAC454C6-CB18-9840-8ADD-B7861298F086}" type="pres">
      <dgm:prSet presAssocID="{F30FBD0E-EA1A-3247-8B12-A6D54ECAC9D5}" presName="rootComposite1" presStyleCnt="0"/>
      <dgm:spPr/>
    </dgm:pt>
    <dgm:pt modelId="{C23FBE2B-63E8-CA40-8445-4F7B4ED19A0D}" type="pres">
      <dgm:prSet presAssocID="{F30FBD0E-EA1A-3247-8B12-A6D54ECAC9D5}" presName="rootText1" presStyleLbl="node0" presStyleIdx="0" presStyleCnt="1" custScaleX="678630" custScaleY="229104" custLinFactNeighborX="-955" custLinFactNeighborY="-46855">
        <dgm:presLayoutVars>
          <dgm:chPref val="3"/>
        </dgm:presLayoutVars>
      </dgm:prSet>
      <dgm:spPr/>
    </dgm:pt>
    <dgm:pt modelId="{C099896D-DA34-4145-B6A9-6FF1F0796366}" type="pres">
      <dgm:prSet presAssocID="{F30FBD0E-EA1A-3247-8B12-A6D54ECAC9D5}" presName="rootConnector1" presStyleLbl="node1" presStyleIdx="0" presStyleCnt="0"/>
      <dgm:spPr/>
    </dgm:pt>
    <dgm:pt modelId="{7E8B283A-80DD-E94F-8867-FAEC5984604C}" type="pres">
      <dgm:prSet presAssocID="{F30FBD0E-EA1A-3247-8B12-A6D54ECAC9D5}" presName="hierChild2" presStyleCnt="0"/>
      <dgm:spPr/>
    </dgm:pt>
    <dgm:pt modelId="{A860043A-D0D5-F747-A819-AEB18953768A}" type="pres">
      <dgm:prSet presAssocID="{F30FBD0E-EA1A-3247-8B12-A6D54ECAC9D5}" presName="hierChild3" presStyleCnt="0"/>
      <dgm:spPr/>
    </dgm:pt>
  </dgm:ptLst>
  <dgm:cxnLst>
    <dgm:cxn modelId="{C980234D-D7A3-4A4A-A6F1-F9D0062B6D18}" type="presOf" srcId="{F997F9FF-AF35-494F-B8B0-A90FAE8A3988}" destId="{364B43F8-5120-4D40-A2B3-E7CF74BAD646}" srcOrd="0" destOrd="0" presId="urn:microsoft.com/office/officeart/2005/8/layout/orgChart1"/>
    <dgm:cxn modelId="{43B3DAB8-B37E-A84C-9CDA-4A7F3A8E8263}" srcId="{F997F9FF-AF35-494F-B8B0-A90FAE8A3988}" destId="{F30FBD0E-EA1A-3247-8B12-A6D54ECAC9D5}" srcOrd="0" destOrd="0" parTransId="{89CA1F91-1612-924D-80AA-3AA46F933F96}" sibTransId="{83E2E086-2998-BC44-AF32-48A4419B22F5}"/>
    <dgm:cxn modelId="{AD2B93CB-DE90-7F49-819E-E0FE426A4F99}" type="presOf" srcId="{F30FBD0E-EA1A-3247-8B12-A6D54ECAC9D5}" destId="{C23FBE2B-63E8-CA40-8445-4F7B4ED19A0D}" srcOrd="0" destOrd="0" presId="urn:microsoft.com/office/officeart/2005/8/layout/orgChart1"/>
    <dgm:cxn modelId="{37D83CFB-48F9-BE45-9A94-944AA5A73D26}" type="presOf" srcId="{F30FBD0E-EA1A-3247-8B12-A6D54ECAC9D5}" destId="{C099896D-DA34-4145-B6A9-6FF1F0796366}" srcOrd="1" destOrd="0" presId="urn:microsoft.com/office/officeart/2005/8/layout/orgChart1"/>
    <dgm:cxn modelId="{0AD70B51-F718-A042-8031-EF2B11108AFD}" type="presParOf" srcId="{364B43F8-5120-4D40-A2B3-E7CF74BAD646}" destId="{01B72975-1931-A44B-916E-18071B2EA9BD}" srcOrd="0" destOrd="0" presId="urn:microsoft.com/office/officeart/2005/8/layout/orgChart1"/>
    <dgm:cxn modelId="{3869F7DC-EE23-1746-AC3F-25B2EDDE431B}" type="presParOf" srcId="{01B72975-1931-A44B-916E-18071B2EA9BD}" destId="{AAC454C6-CB18-9840-8ADD-B7861298F086}" srcOrd="0" destOrd="0" presId="urn:microsoft.com/office/officeart/2005/8/layout/orgChart1"/>
    <dgm:cxn modelId="{7965821D-E7F2-FC4E-9F59-B13F3212EC95}" type="presParOf" srcId="{AAC454C6-CB18-9840-8ADD-B7861298F086}" destId="{C23FBE2B-63E8-CA40-8445-4F7B4ED19A0D}" srcOrd="0" destOrd="0" presId="urn:microsoft.com/office/officeart/2005/8/layout/orgChart1"/>
    <dgm:cxn modelId="{83A499F4-E52D-7942-9548-464B5AD83FC6}" type="presParOf" srcId="{AAC454C6-CB18-9840-8ADD-B7861298F086}" destId="{C099896D-DA34-4145-B6A9-6FF1F0796366}" srcOrd="1" destOrd="0" presId="urn:microsoft.com/office/officeart/2005/8/layout/orgChart1"/>
    <dgm:cxn modelId="{09D593BF-CB75-D04A-A15D-8923F8880060}" type="presParOf" srcId="{01B72975-1931-A44B-916E-18071B2EA9BD}" destId="{7E8B283A-80DD-E94F-8867-FAEC5984604C}" srcOrd="1" destOrd="0" presId="urn:microsoft.com/office/officeart/2005/8/layout/orgChart1"/>
    <dgm:cxn modelId="{2C43D951-4AA1-C748-9406-F4030ADCA9A2}" type="presParOf" srcId="{01B72975-1931-A44B-916E-18071B2EA9BD}" destId="{A860043A-D0D5-F747-A819-AEB18953768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97F9FF-AF35-494F-B8B0-A90FAE8A3988}"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F30FBD0E-EA1A-3247-8B12-A6D54ECAC9D5}">
      <dgm:prSet custT="1"/>
      <dgm:spPr/>
      <dgm:t>
        <a:bodyPr/>
        <a:lstStyle/>
        <a:p>
          <a:pPr rtl="0"/>
          <a:r>
            <a:rPr lang="en-US" sz="3200" dirty="0">
              <a:latin typeface="Times New Roman" charset="0"/>
              <a:ea typeface="Times New Roman" charset="0"/>
              <a:cs typeface="Times New Roman" charset="0"/>
            </a:rPr>
            <a:t>127 RYGB Patients</a:t>
          </a:r>
        </a:p>
        <a:p>
          <a:pPr rtl="0"/>
          <a:r>
            <a:rPr lang="en-US" sz="3200" dirty="0">
              <a:latin typeface="Times New Roman" charset="0"/>
              <a:ea typeface="Times New Roman" charset="0"/>
              <a:cs typeface="Times New Roman" charset="0"/>
            </a:rPr>
            <a:t>March Nov 2017</a:t>
          </a:r>
        </a:p>
      </dgm:t>
    </dgm:pt>
    <dgm:pt modelId="{89CA1F91-1612-924D-80AA-3AA46F933F96}" type="parTrans" cxnId="{43B3DAB8-B37E-A84C-9CDA-4A7F3A8E8263}">
      <dgm:prSet/>
      <dgm:spPr/>
      <dgm:t>
        <a:bodyPr/>
        <a:lstStyle/>
        <a:p>
          <a:endParaRPr lang="en-US"/>
        </a:p>
      </dgm:t>
    </dgm:pt>
    <dgm:pt modelId="{83E2E086-2998-BC44-AF32-48A4419B22F5}" type="sibTrans" cxnId="{43B3DAB8-B37E-A84C-9CDA-4A7F3A8E8263}">
      <dgm:prSet/>
      <dgm:spPr/>
      <dgm:t>
        <a:bodyPr/>
        <a:lstStyle/>
        <a:p>
          <a:pPr rtl="0"/>
          <a:endParaRPr lang="en-US"/>
        </a:p>
      </dgm:t>
    </dgm:pt>
    <dgm:pt modelId="{AFE5E57B-72F9-024D-A11B-8B766F1DE5A9}">
      <dgm:prSet/>
      <dgm:spPr/>
      <dgm:t>
        <a:bodyPr/>
        <a:lstStyle/>
        <a:p>
          <a:r>
            <a:rPr lang="en-US" dirty="0">
              <a:latin typeface="Times New Roman" charset="0"/>
              <a:ea typeface="Times New Roman" charset="0"/>
              <a:cs typeface="Times New Roman" charset="0"/>
            </a:rPr>
            <a:t>66 Patients</a:t>
          </a:r>
        </a:p>
        <a:p>
          <a:r>
            <a:rPr lang="en-US" dirty="0">
              <a:latin typeface="Times New Roman" charset="0"/>
              <a:ea typeface="Times New Roman" charset="0"/>
              <a:cs typeface="Times New Roman" charset="0"/>
            </a:rPr>
            <a:t>IP Bupivacaine </a:t>
          </a:r>
        </a:p>
        <a:p>
          <a:r>
            <a:rPr lang="en-US" dirty="0">
              <a:latin typeface="Times New Roman" charset="0"/>
              <a:ea typeface="Times New Roman" charset="0"/>
              <a:cs typeface="Times New Roman" charset="0"/>
            </a:rPr>
            <a:t>Sprayed 20 ml on Diaphragm</a:t>
          </a:r>
        </a:p>
      </dgm:t>
    </dgm:pt>
    <dgm:pt modelId="{F3B182F4-1D91-4F4C-A310-0A2548D3D442}" type="parTrans" cxnId="{40CACD66-F11B-2446-A6B4-68168AF36A8B}">
      <dgm:prSet/>
      <dgm:spPr/>
      <dgm:t>
        <a:bodyPr/>
        <a:lstStyle/>
        <a:p>
          <a:endParaRPr lang="en-US"/>
        </a:p>
      </dgm:t>
    </dgm:pt>
    <dgm:pt modelId="{9ADBC0B8-63D7-354A-B106-0BDE2F5DB92A}" type="sibTrans" cxnId="{40CACD66-F11B-2446-A6B4-68168AF36A8B}">
      <dgm:prSet/>
      <dgm:spPr/>
      <dgm:t>
        <a:bodyPr/>
        <a:lstStyle/>
        <a:p>
          <a:endParaRPr lang="en-US"/>
        </a:p>
      </dgm:t>
    </dgm:pt>
    <dgm:pt modelId="{9E690316-91BC-AE40-9F96-207E198CD231}">
      <dgm:prSet/>
      <dgm:spPr/>
      <dgm:t>
        <a:bodyPr/>
        <a:lstStyle/>
        <a:p>
          <a:r>
            <a:rPr lang="en-US" dirty="0">
              <a:latin typeface="Times New Roman" charset="0"/>
              <a:ea typeface="Times New Roman" charset="0"/>
              <a:cs typeface="Times New Roman" charset="0"/>
            </a:rPr>
            <a:t>61 Patients</a:t>
          </a:r>
        </a:p>
        <a:p>
          <a:r>
            <a:rPr lang="en-US" dirty="0">
              <a:latin typeface="Times New Roman" charset="0"/>
              <a:ea typeface="Times New Roman" charset="0"/>
              <a:cs typeface="Times New Roman" charset="0"/>
            </a:rPr>
            <a:t>IP Bupivacaine </a:t>
          </a:r>
        </a:p>
        <a:p>
          <a:r>
            <a:rPr lang="en-US" dirty="0">
              <a:latin typeface="Times New Roman" charset="0"/>
              <a:ea typeface="Times New Roman" charset="0"/>
              <a:cs typeface="Times New Roman" charset="0"/>
            </a:rPr>
            <a:t>0 ml</a:t>
          </a:r>
        </a:p>
      </dgm:t>
    </dgm:pt>
    <dgm:pt modelId="{B7BA2CC7-4CA7-9045-BB1D-503E7C86FF2D}" type="parTrans" cxnId="{12BD9023-E4DA-F54A-8C39-0DEA9930F6E7}">
      <dgm:prSet/>
      <dgm:spPr/>
      <dgm:t>
        <a:bodyPr/>
        <a:lstStyle/>
        <a:p>
          <a:endParaRPr lang="en-US"/>
        </a:p>
      </dgm:t>
    </dgm:pt>
    <dgm:pt modelId="{B9A7D040-20EB-3B4C-B36A-40FD37593A01}" type="sibTrans" cxnId="{12BD9023-E4DA-F54A-8C39-0DEA9930F6E7}">
      <dgm:prSet/>
      <dgm:spPr/>
      <dgm:t>
        <a:bodyPr/>
        <a:lstStyle/>
        <a:p>
          <a:endParaRPr lang="en-US"/>
        </a:p>
      </dgm:t>
    </dgm:pt>
    <dgm:pt modelId="{364B43F8-5120-4D40-A2B3-E7CF74BAD646}" type="pres">
      <dgm:prSet presAssocID="{F997F9FF-AF35-494F-B8B0-A90FAE8A3988}" presName="hierChild1" presStyleCnt="0">
        <dgm:presLayoutVars>
          <dgm:orgChart val="1"/>
          <dgm:chPref val="1"/>
          <dgm:dir/>
          <dgm:animOne val="branch"/>
          <dgm:animLvl val="lvl"/>
          <dgm:resizeHandles/>
        </dgm:presLayoutVars>
      </dgm:prSet>
      <dgm:spPr/>
    </dgm:pt>
    <dgm:pt modelId="{01B72975-1931-A44B-916E-18071B2EA9BD}" type="pres">
      <dgm:prSet presAssocID="{F30FBD0E-EA1A-3247-8B12-A6D54ECAC9D5}" presName="hierRoot1" presStyleCnt="0">
        <dgm:presLayoutVars>
          <dgm:hierBranch val="init"/>
        </dgm:presLayoutVars>
      </dgm:prSet>
      <dgm:spPr/>
    </dgm:pt>
    <dgm:pt modelId="{AAC454C6-CB18-9840-8ADD-B7861298F086}" type="pres">
      <dgm:prSet presAssocID="{F30FBD0E-EA1A-3247-8B12-A6D54ECAC9D5}" presName="rootComposite1" presStyleCnt="0"/>
      <dgm:spPr/>
    </dgm:pt>
    <dgm:pt modelId="{C23FBE2B-63E8-CA40-8445-4F7B4ED19A0D}" type="pres">
      <dgm:prSet presAssocID="{F30FBD0E-EA1A-3247-8B12-A6D54ECAC9D5}" presName="rootText1" presStyleLbl="node0" presStyleIdx="0" presStyleCnt="1">
        <dgm:presLayoutVars>
          <dgm:chPref val="3"/>
        </dgm:presLayoutVars>
      </dgm:prSet>
      <dgm:spPr/>
    </dgm:pt>
    <dgm:pt modelId="{C099896D-DA34-4145-B6A9-6FF1F0796366}" type="pres">
      <dgm:prSet presAssocID="{F30FBD0E-EA1A-3247-8B12-A6D54ECAC9D5}" presName="rootConnector1" presStyleLbl="node1" presStyleIdx="0" presStyleCnt="0"/>
      <dgm:spPr/>
    </dgm:pt>
    <dgm:pt modelId="{7E8B283A-80DD-E94F-8867-FAEC5984604C}" type="pres">
      <dgm:prSet presAssocID="{F30FBD0E-EA1A-3247-8B12-A6D54ECAC9D5}" presName="hierChild2" presStyleCnt="0"/>
      <dgm:spPr/>
    </dgm:pt>
    <dgm:pt modelId="{90A1E8A5-838C-A049-9C8B-7EA319B3664B}" type="pres">
      <dgm:prSet presAssocID="{F3B182F4-1D91-4F4C-A310-0A2548D3D442}" presName="Name37" presStyleLbl="parChTrans1D2" presStyleIdx="0" presStyleCnt="2"/>
      <dgm:spPr/>
    </dgm:pt>
    <dgm:pt modelId="{0BC79760-1408-3A4D-BA07-4E1384B91F88}" type="pres">
      <dgm:prSet presAssocID="{AFE5E57B-72F9-024D-A11B-8B766F1DE5A9}" presName="hierRoot2" presStyleCnt="0">
        <dgm:presLayoutVars>
          <dgm:hierBranch val="init"/>
        </dgm:presLayoutVars>
      </dgm:prSet>
      <dgm:spPr/>
    </dgm:pt>
    <dgm:pt modelId="{CDB14526-174A-034E-B425-20FDA846568E}" type="pres">
      <dgm:prSet presAssocID="{AFE5E57B-72F9-024D-A11B-8B766F1DE5A9}" presName="rootComposite" presStyleCnt="0"/>
      <dgm:spPr/>
    </dgm:pt>
    <dgm:pt modelId="{9AD53490-9407-CC43-88EB-49B4B6507CE2}" type="pres">
      <dgm:prSet presAssocID="{AFE5E57B-72F9-024D-A11B-8B766F1DE5A9}" presName="rootText" presStyleLbl="node2" presStyleIdx="0" presStyleCnt="2" custScaleX="186548" custScaleY="109706">
        <dgm:presLayoutVars>
          <dgm:chPref val="3"/>
        </dgm:presLayoutVars>
      </dgm:prSet>
      <dgm:spPr/>
    </dgm:pt>
    <dgm:pt modelId="{B0899C16-065C-3D4F-B407-6F97F39876FB}" type="pres">
      <dgm:prSet presAssocID="{AFE5E57B-72F9-024D-A11B-8B766F1DE5A9}" presName="rootConnector" presStyleLbl="node2" presStyleIdx="0" presStyleCnt="2"/>
      <dgm:spPr/>
    </dgm:pt>
    <dgm:pt modelId="{66A2D094-2C9F-E24F-9A61-090E92D85EA1}" type="pres">
      <dgm:prSet presAssocID="{AFE5E57B-72F9-024D-A11B-8B766F1DE5A9}" presName="hierChild4" presStyleCnt="0"/>
      <dgm:spPr/>
    </dgm:pt>
    <dgm:pt modelId="{5C922C23-2664-8C49-B209-6096961B445D}" type="pres">
      <dgm:prSet presAssocID="{AFE5E57B-72F9-024D-A11B-8B766F1DE5A9}" presName="hierChild5" presStyleCnt="0"/>
      <dgm:spPr/>
    </dgm:pt>
    <dgm:pt modelId="{B7F381B6-DF01-7747-8346-291A7054EE4A}" type="pres">
      <dgm:prSet presAssocID="{B7BA2CC7-4CA7-9045-BB1D-503E7C86FF2D}" presName="Name37" presStyleLbl="parChTrans1D2" presStyleIdx="1" presStyleCnt="2"/>
      <dgm:spPr/>
    </dgm:pt>
    <dgm:pt modelId="{D9AB4304-E01F-E045-BE53-56A4FEBFC60B}" type="pres">
      <dgm:prSet presAssocID="{9E690316-91BC-AE40-9F96-207E198CD231}" presName="hierRoot2" presStyleCnt="0">
        <dgm:presLayoutVars>
          <dgm:hierBranch val="init"/>
        </dgm:presLayoutVars>
      </dgm:prSet>
      <dgm:spPr/>
    </dgm:pt>
    <dgm:pt modelId="{32353D9D-0DE2-0746-BDB6-04CBB0DB5F8D}" type="pres">
      <dgm:prSet presAssocID="{9E690316-91BC-AE40-9F96-207E198CD231}" presName="rootComposite" presStyleCnt="0"/>
      <dgm:spPr/>
    </dgm:pt>
    <dgm:pt modelId="{F1DFB80D-DB2A-CF4F-90F9-90872AC2F10E}" type="pres">
      <dgm:prSet presAssocID="{9E690316-91BC-AE40-9F96-207E198CD231}" presName="rootText" presStyleLbl="node2" presStyleIdx="1" presStyleCnt="2" custScaleX="205194" custScaleY="101504">
        <dgm:presLayoutVars>
          <dgm:chPref val="3"/>
        </dgm:presLayoutVars>
      </dgm:prSet>
      <dgm:spPr/>
    </dgm:pt>
    <dgm:pt modelId="{84FBB071-E42E-0449-B191-9C980CEC69EC}" type="pres">
      <dgm:prSet presAssocID="{9E690316-91BC-AE40-9F96-207E198CD231}" presName="rootConnector" presStyleLbl="node2" presStyleIdx="1" presStyleCnt="2"/>
      <dgm:spPr/>
    </dgm:pt>
    <dgm:pt modelId="{717674E8-8F70-234D-BDBD-22153F02AF29}" type="pres">
      <dgm:prSet presAssocID="{9E690316-91BC-AE40-9F96-207E198CD231}" presName="hierChild4" presStyleCnt="0"/>
      <dgm:spPr/>
    </dgm:pt>
    <dgm:pt modelId="{02608EC3-B5FA-A44F-8417-1F55742769F0}" type="pres">
      <dgm:prSet presAssocID="{9E690316-91BC-AE40-9F96-207E198CD231}" presName="hierChild5" presStyleCnt="0"/>
      <dgm:spPr/>
    </dgm:pt>
    <dgm:pt modelId="{A860043A-D0D5-F747-A819-AEB18953768A}" type="pres">
      <dgm:prSet presAssocID="{F30FBD0E-EA1A-3247-8B12-A6D54ECAC9D5}" presName="hierChild3" presStyleCnt="0"/>
      <dgm:spPr/>
    </dgm:pt>
  </dgm:ptLst>
  <dgm:cxnLst>
    <dgm:cxn modelId="{9A33E904-4EC9-477D-AB71-DDEF8B4FE251}" type="presOf" srcId="{9E690316-91BC-AE40-9F96-207E198CD231}" destId="{84FBB071-E42E-0449-B191-9C980CEC69EC}" srcOrd="1" destOrd="0" presId="urn:microsoft.com/office/officeart/2005/8/layout/orgChart1"/>
    <dgm:cxn modelId="{B93B941C-1132-4B49-97EA-30FC0393A2D9}" type="presOf" srcId="{F3B182F4-1D91-4F4C-A310-0A2548D3D442}" destId="{90A1E8A5-838C-A049-9C8B-7EA319B3664B}" srcOrd="0" destOrd="0" presId="urn:microsoft.com/office/officeart/2005/8/layout/orgChart1"/>
    <dgm:cxn modelId="{12BD9023-E4DA-F54A-8C39-0DEA9930F6E7}" srcId="{F30FBD0E-EA1A-3247-8B12-A6D54ECAC9D5}" destId="{9E690316-91BC-AE40-9F96-207E198CD231}" srcOrd="1" destOrd="0" parTransId="{B7BA2CC7-4CA7-9045-BB1D-503E7C86FF2D}" sibTransId="{B9A7D040-20EB-3B4C-B36A-40FD37593A01}"/>
    <dgm:cxn modelId="{DEEDEE3D-DB5A-476C-80BE-B3E983DED1F1}" type="presOf" srcId="{F30FBD0E-EA1A-3247-8B12-A6D54ECAC9D5}" destId="{C099896D-DA34-4145-B6A9-6FF1F0796366}" srcOrd="1" destOrd="0" presId="urn:microsoft.com/office/officeart/2005/8/layout/orgChart1"/>
    <dgm:cxn modelId="{40CACD66-F11B-2446-A6B4-68168AF36A8B}" srcId="{F30FBD0E-EA1A-3247-8B12-A6D54ECAC9D5}" destId="{AFE5E57B-72F9-024D-A11B-8B766F1DE5A9}" srcOrd="0" destOrd="0" parTransId="{F3B182F4-1D91-4F4C-A310-0A2548D3D442}" sibTransId="{9ADBC0B8-63D7-354A-B106-0BDE2F5DB92A}"/>
    <dgm:cxn modelId="{74D52655-70B0-4851-B129-74DFC5AC2BA7}" type="presOf" srcId="{AFE5E57B-72F9-024D-A11B-8B766F1DE5A9}" destId="{9AD53490-9407-CC43-88EB-49B4B6507CE2}" srcOrd="0" destOrd="0" presId="urn:microsoft.com/office/officeart/2005/8/layout/orgChart1"/>
    <dgm:cxn modelId="{6077DAA2-D5D9-40BC-BAA0-253D5E2D58D4}" type="presOf" srcId="{9E690316-91BC-AE40-9F96-207E198CD231}" destId="{F1DFB80D-DB2A-CF4F-90F9-90872AC2F10E}" srcOrd="0" destOrd="0" presId="urn:microsoft.com/office/officeart/2005/8/layout/orgChart1"/>
    <dgm:cxn modelId="{F6C87AB7-4C6C-4FEB-A2DA-6A6D0CA823DB}" type="presOf" srcId="{B7BA2CC7-4CA7-9045-BB1D-503E7C86FF2D}" destId="{B7F381B6-DF01-7747-8346-291A7054EE4A}" srcOrd="0" destOrd="0" presId="urn:microsoft.com/office/officeart/2005/8/layout/orgChart1"/>
    <dgm:cxn modelId="{43B3DAB8-B37E-A84C-9CDA-4A7F3A8E8263}" srcId="{F997F9FF-AF35-494F-B8B0-A90FAE8A3988}" destId="{F30FBD0E-EA1A-3247-8B12-A6D54ECAC9D5}" srcOrd="0" destOrd="0" parTransId="{89CA1F91-1612-924D-80AA-3AA46F933F96}" sibTransId="{83E2E086-2998-BC44-AF32-48A4419B22F5}"/>
    <dgm:cxn modelId="{BF537CDD-50D2-4F38-A3F9-E6586DB447AD}" type="presOf" srcId="{F30FBD0E-EA1A-3247-8B12-A6D54ECAC9D5}" destId="{C23FBE2B-63E8-CA40-8445-4F7B4ED19A0D}" srcOrd="0" destOrd="0" presId="urn:microsoft.com/office/officeart/2005/8/layout/orgChart1"/>
    <dgm:cxn modelId="{8D7A16E6-1F5D-4B24-B543-FA41BE09C9B1}" type="presOf" srcId="{AFE5E57B-72F9-024D-A11B-8B766F1DE5A9}" destId="{B0899C16-065C-3D4F-B407-6F97F39876FB}" srcOrd="1" destOrd="0" presId="urn:microsoft.com/office/officeart/2005/8/layout/orgChart1"/>
    <dgm:cxn modelId="{474919EE-0A9D-4204-A43A-F508567B8443}" type="presOf" srcId="{F997F9FF-AF35-494F-B8B0-A90FAE8A3988}" destId="{364B43F8-5120-4D40-A2B3-E7CF74BAD646}" srcOrd="0" destOrd="0" presId="urn:microsoft.com/office/officeart/2005/8/layout/orgChart1"/>
    <dgm:cxn modelId="{F620610E-2D5E-473B-B6E7-186BFB516491}" type="presParOf" srcId="{364B43F8-5120-4D40-A2B3-E7CF74BAD646}" destId="{01B72975-1931-A44B-916E-18071B2EA9BD}" srcOrd="0" destOrd="0" presId="urn:microsoft.com/office/officeart/2005/8/layout/orgChart1"/>
    <dgm:cxn modelId="{BF9E8AF4-E98A-48DE-9B4E-CCB1C3F2BC79}" type="presParOf" srcId="{01B72975-1931-A44B-916E-18071B2EA9BD}" destId="{AAC454C6-CB18-9840-8ADD-B7861298F086}" srcOrd="0" destOrd="0" presId="urn:microsoft.com/office/officeart/2005/8/layout/orgChart1"/>
    <dgm:cxn modelId="{5B102491-C146-4BC3-80CC-EFF2BCF9C579}" type="presParOf" srcId="{AAC454C6-CB18-9840-8ADD-B7861298F086}" destId="{C23FBE2B-63E8-CA40-8445-4F7B4ED19A0D}" srcOrd="0" destOrd="0" presId="urn:microsoft.com/office/officeart/2005/8/layout/orgChart1"/>
    <dgm:cxn modelId="{B4D2C1A7-FF6E-486F-BE85-27056CD1583F}" type="presParOf" srcId="{AAC454C6-CB18-9840-8ADD-B7861298F086}" destId="{C099896D-DA34-4145-B6A9-6FF1F0796366}" srcOrd="1" destOrd="0" presId="urn:microsoft.com/office/officeart/2005/8/layout/orgChart1"/>
    <dgm:cxn modelId="{187CE97B-2500-44BE-8C24-8B451C54E625}" type="presParOf" srcId="{01B72975-1931-A44B-916E-18071B2EA9BD}" destId="{7E8B283A-80DD-E94F-8867-FAEC5984604C}" srcOrd="1" destOrd="0" presId="urn:microsoft.com/office/officeart/2005/8/layout/orgChart1"/>
    <dgm:cxn modelId="{644E2BA5-021B-4E4B-B35B-6289C8CA5B65}" type="presParOf" srcId="{7E8B283A-80DD-E94F-8867-FAEC5984604C}" destId="{90A1E8A5-838C-A049-9C8B-7EA319B3664B}" srcOrd="0" destOrd="0" presId="urn:microsoft.com/office/officeart/2005/8/layout/orgChart1"/>
    <dgm:cxn modelId="{ECA8AB17-F734-4FAF-9EFD-33B691AB475F}" type="presParOf" srcId="{7E8B283A-80DD-E94F-8867-FAEC5984604C}" destId="{0BC79760-1408-3A4D-BA07-4E1384B91F88}" srcOrd="1" destOrd="0" presId="urn:microsoft.com/office/officeart/2005/8/layout/orgChart1"/>
    <dgm:cxn modelId="{E518C2EA-CAE8-486E-8285-CF3B2ED0C5FF}" type="presParOf" srcId="{0BC79760-1408-3A4D-BA07-4E1384B91F88}" destId="{CDB14526-174A-034E-B425-20FDA846568E}" srcOrd="0" destOrd="0" presId="urn:microsoft.com/office/officeart/2005/8/layout/orgChart1"/>
    <dgm:cxn modelId="{C6757631-DBA4-45CB-816F-0D7B30B2246C}" type="presParOf" srcId="{CDB14526-174A-034E-B425-20FDA846568E}" destId="{9AD53490-9407-CC43-88EB-49B4B6507CE2}" srcOrd="0" destOrd="0" presId="urn:microsoft.com/office/officeart/2005/8/layout/orgChart1"/>
    <dgm:cxn modelId="{193B1471-0D97-462B-B2A4-0753BE0D5BE5}" type="presParOf" srcId="{CDB14526-174A-034E-B425-20FDA846568E}" destId="{B0899C16-065C-3D4F-B407-6F97F39876FB}" srcOrd="1" destOrd="0" presId="urn:microsoft.com/office/officeart/2005/8/layout/orgChart1"/>
    <dgm:cxn modelId="{3FEDC549-6656-4E8F-ACB6-BD8109F9BE50}" type="presParOf" srcId="{0BC79760-1408-3A4D-BA07-4E1384B91F88}" destId="{66A2D094-2C9F-E24F-9A61-090E92D85EA1}" srcOrd="1" destOrd="0" presId="urn:microsoft.com/office/officeart/2005/8/layout/orgChart1"/>
    <dgm:cxn modelId="{0EDF0496-A623-4676-B09E-2233AF20ED64}" type="presParOf" srcId="{0BC79760-1408-3A4D-BA07-4E1384B91F88}" destId="{5C922C23-2664-8C49-B209-6096961B445D}" srcOrd="2" destOrd="0" presId="urn:microsoft.com/office/officeart/2005/8/layout/orgChart1"/>
    <dgm:cxn modelId="{F2301EFD-99CD-44DE-BA38-AF61CD588078}" type="presParOf" srcId="{7E8B283A-80DD-E94F-8867-FAEC5984604C}" destId="{B7F381B6-DF01-7747-8346-291A7054EE4A}" srcOrd="2" destOrd="0" presId="urn:microsoft.com/office/officeart/2005/8/layout/orgChart1"/>
    <dgm:cxn modelId="{9B7115A3-9DC7-4584-97BE-3AA6D7DF2CD5}" type="presParOf" srcId="{7E8B283A-80DD-E94F-8867-FAEC5984604C}" destId="{D9AB4304-E01F-E045-BE53-56A4FEBFC60B}" srcOrd="3" destOrd="0" presId="urn:microsoft.com/office/officeart/2005/8/layout/orgChart1"/>
    <dgm:cxn modelId="{061EE944-E80A-4E53-9F1A-70DF4DF2FB97}" type="presParOf" srcId="{D9AB4304-E01F-E045-BE53-56A4FEBFC60B}" destId="{32353D9D-0DE2-0746-BDB6-04CBB0DB5F8D}" srcOrd="0" destOrd="0" presId="urn:microsoft.com/office/officeart/2005/8/layout/orgChart1"/>
    <dgm:cxn modelId="{C25A0229-9C80-45AC-AB6F-9DD2863F329F}" type="presParOf" srcId="{32353D9D-0DE2-0746-BDB6-04CBB0DB5F8D}" destId="{F1DFB80D-DB2A-CF4F-90F9-90872AC2F10E}" srcOrd="0" destOrd="0" presId="urn:microsoft.com/office/officeart/2005/8/layout/orgChart1"/>
    <dgm:cxn modelId="{E474F3E6-9832-4816-8960-CA841AC372B4}" type="presParOf" srcId="{32353D9D-0DE2-0746-BDB6-04CBB0DB5F8D}" destId="{84FBB071-E42E-0449-B191-9C980CEC69EC}" srcOrd="1" destOrd="0" presId="urn:microsoft.com/office/officeart/2005/8/layout/orgChart1"/>
    <dgm:cxn modelId="{92B8F97D-4E4D-4D87-B369-1DCBD93E697F}" type="presParOf" srcId="{D9AB4304-E01F-E045-BE53-56A4FEBFC60B}" destId="{717674E8-8F70-234D-BDBD-22153F02AF29}" srcOrd="1" destOrd="0" presId="urn:microsoft.com/office/officeart/2005/8/layout/orgChart1"/>
    <dgm:cxn modelId="{49874D3B-9E80-4C8A-97FB-959B34FB6DFE}" type="presParOf" srcId="{D9AB4304-E01F-E045-BE53-56A4FEBFC60B}" destId="{02608EC3-B5FA-A44F-8417-1F55742769F0}" srcOrd="2" destOrd="0" presId="urn:microsoft.com/office/officeart/2005/8/layout/orgChart1"/>
    <dgm:cxn modelId="{80A1B9C7-9609-4F0A-B439-DCE2B32DD481}" type="presParOf" srcId="{01B72975-1931-A44B-916E-18071B2EA9BD}" destId="{A860043A-D0D5-F747-A819-AEB18953768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97F9FF-AF35-494F-B8B0-A90FAE8A3988}"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F30FBD0E-EA1A-3247-8B12-A6D54ECAC9D5}">
      <dgm:prSet custT="1"/>
      <dgm:spPr/>
      <dgm:t>
        <a:bodyPr/>
        <a:lstStyle/>
        <a:p>
          <a:pPr rtl="0"/>
          <a:r>
            <a:rPr lang="en-US" sz="3600" dirty="0">
              <a:latin typeface="Times New Roman" panose="02020603050405020304" pitchFamily="18" charset="0"/>
              <a:cs typeface="Times New Roman" panose="02020603050405020304" pitchFamily="18" charset="0"/>
            </a:rPr>
            <a:t>All patients who had undergone primary SG and RYGB for morbid obesity within a 13 year period from the German registry started in 2005. </a:t>
          </a:r>
        </a:p>
      </dgm:t>
    </dgm:pt>
    <dgm:pt modelId="{89CA1F91-1612-924D-80AA-3AA46F933F96}" type="parTrans" cxnId="{43B3DAB8-B37E-A84C-9CDA-4A7F3A8E8263}">
      <dgm:prSet/>
      <dgm:spPr/>
      <dgm:t>
        <a:bodyPr/>
        <a:lstStyle/>
        <a:p>
          <a:endParaRPr lang="en-US" sz="3200">
            <a:latin typeface="Times New Roman" panose="02020603050405020304" pitchFamily="18" charset="0"/>
            <a:cs typeface="Times New Roman" panose="02020603050405020304" pitchFamily="18" charset="0"/>
          </a:endParaRPr>
        </a:p>
      </dgm:t>
    </dgm:pt>
    <dgm:pt modelId="{83E2E086-2998-BC44-AF32-48A4419B22F5}" type="sibTrans" cxnId="{43B3DAB8-B37E-A84C-9CDA-4A7F3A8E8263}">
      <dgm:prSet/>
      <dgm:spPr/>
      <dgm:t>
        <a:bodyPr/>
        <a:lstStyle/>
        <a:p>
          <a:pPr rtl="0"/>
          <a:endParaRPr lang="en-US" sz="3200">
            <a:latin typeface="Times New Roman" panose="02020603050405020304" pitchFamily="18" charset="0"/>
            <a:cs typeface="Times New Roman" panose="02020603050405020304" pitchFamily="18" charset="0"/>
          </a:endParaRPr>
        </a:p>
      </dgm:t>
    </dgm:pt>
    <dgm:pt modelId="{AFE5E57B-72F9-024D-A11B-8B766F1DE5A9}">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dirty="0">
              <a:latin typeface="Times New Roman" panose="02020603050405020304" pitchFamily="18" charset="0"/>
              <a:cs typeface="Times New Roman" panose="02020603050405020304" pitchFamily="18" charset="0"/>
            </a:rPr>
            <a:t>LSG 21,571</a:t>
          </a:r>
        </a:p>
        <a:p>
          <a:pPr marL="0" marR="0" lvl="0" indent="0" defTabSz="914400" eaLnBrk="1" fontAlgn="auto" latinLnBrk="0" hangingPunct="1">
            <a:lnSpc>
              <a:spcPct val="100000"/>
            </a:lnSpc>
            <a:spcBef>
              <a:spcPts val="0"/>
            </a:spcBef>
            <a:spcAft>
              <a:spcPts val="0"/>
            </a:spcAft>
            <a:buClrTx/>
            <a:buSzTx/>
            <a:buFontTx/>
            <a:buNone/>
            <a:tabLst/>
            <a:defRPr/>
          </a:pPr>
          <a:r>
            <a:rPr lang="en-US" sz="3600" b="0" dirty="0">
              <a:latin typeface="Times New Roman" panose="02020603050405020304" pitchFamily="18" charset="0"/>
              <a:cs typeface="Times New Roman" panose="02020603050405020304" pitchFamily="18" charset="0"/>
            </a:rPr>
            <a:t>BMI reduction 15.3 (7.4)</a:t>
          </a:r>
        </a:p>
        <a:p>
          <a:pPr marL="0" marR="0" lvl="0" indent="0" defTabSz="914400" eaLnBrk="1" fontAlgn="auto" latinLnBrk="0" hangingPunct="1">
            <a:lnSpc>
              <a:spcPct val="100000"/>
            </a:lnSpc>
            <a:spcBef>
              <a:spcPts val="0"/>
            </a:spcBef>
            <a:spcAft>
              <a:spcPts val="0"/>
            </a:spcAft>
            <a:buClrTx/>
            <a:buSzTx/>
            <a:buFontTx/>
            <a:buNone/>
            <a:tabLst/>
            <a:defRPr/>
          </a:pPr>
          <a:r>
            <a:rPr lang="en-US" sz="3600" b="0" dirty="0">
              <a:latin typeface="Times New Roman" panose="02020603050405020304" pitchFamily="18" charset="0"/>
              <a:cs typeface="Times New Roman" panose="02020603050405020304" pitchFamily="18" charset="0"/>
            </a:rPr>
            <a:t>DM remission 53%</a:t>
          </a:r>
        </a:p>
      </dgm:t>
    </dgm:pt>
    <dgm:pt modelId="{F3B182F4-1D91-4F4C-A310-0A2548D3D442}" type="parTrans" cxnId="{40CACD66-F11B-2446-A6B4-68168AF36A8B}">
      <dgm:prSet/>
      <dgm:spPr/>
      <dgm:t>
        <a:bodyPr/>
        <a:lstStyle/>
        <a:p>
          <a:endParaRPr lang="en-US" sz="3200">
            <a:latin typeface="Times New Roman" panose="02020603050405020304" pitchFamily="18" charset="0"/>
            <a:cs typeface="Times New Roman" panose="02020603050405020304" pitchFamily="18" charset="0"/>
          </a:endParaRPr>
        </a:p>
      </dgm:t>
    </dgm:pt>
    <dgm:pt modelId="{9ADBC0B8-63D7-354A-B106-0BDE2F5DB92A}" type="sibTrans" cxnId="{40CACD66-F11B-2446-A6B4-68168AF36A8B}">
      <dgm:prSet/>
      <dgm:spPr/>
      <dgm:t>
        <a:bodyPr/>
        <a:lstStyle/>
        <a:p>
          <a:endParaRPr lang="en-US" sz="3200">
            <a:latin typeface="Times New Roman" panose="02020603050405020304" pitchFamily="18" charset="0"/>
            <a:cs typeface="Times New Roman" panose="02020603050405020304" pitchFamily="18" charset="0"/>
          </a:endParaRPr>
        </a:p>
      </dgm:t>
    </dgm:pt>
    <dgm:pt modelId="{9E690316-91BC-AE40-9F96-207E198CD231}">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600" dirty="0">
              <a:latin typeface="Times New Roman" panose="02020603050405020304" pitchFamily="18" charset="0"/>
              <a:cs typeface="Times New Roman" panose="02020603050405020304" pitchFamily="18" charset="0"/>
            </a:rPr>
            <a:t>RYGB 22,409</a:t>
          </a:r>
        </a:p>
        <a:p>
          <a:pPr marL="0" marR="0" lvl="0" indent="0" defTabSz="914400" eaLnBrk="1" fontAlgn="auto" latinLnBrk="0" hangingPunct="1">
            <a:lnSpc>
              <a:spcPct val="100000"/>
            </a:lnSpc>
            <a:spcBef>
              <a:spcPts val="0"/>
            </a:spcBef>
            <a:spcAft>
              <a:spcPts val="0"/>
            </a:spcAft>
            <a:buClrTx/>
            <a:buSzTx/>
            <a:buFontTx/>
            <a:buNone/>
            <a:tabLst/>
            <a:defRPr/>
          </a:pPr>
          <a:r>
            <a:rPr lang="en-US" sz="3600" dirty="0">
              <a:latin typeface="Times New Roman" panose="02020603050405020304" pitchFamily="18" charset="0"/>
              <a:cs typeface="Times New Roman" panose="02020603050405020304" pitchFamily="18" charset="0"/>
            </a:rPr>
            <a:t>BMI reduction 15.1</a:t>
          </a:r>
        </a:p>
        <a:p>
          <a:pPr marL="0" marR="0" lvl="0" indent="0" defTabSz="914400" eaLnBrk="1" fontAlgn="auto" latinLnBrk="0" hangingPunct="1">
            <a:lnSpc>
              <a:spcPct val="100000"/>
            </a:lnSpc>
            <a:spcBef>
              <a:spcPts val="0"/>
            </a:spcBef>
            <a:spcAft>
              <a:spcPts val="0"/>
            </a:spcAft>
            <a:buClrTx/>
            <a:buSzTx/>
            <a:buFontTx/>
            <a:buNone/>
            <a:tabLst/>
            <a:defRPr/>
          </a:pPr>
          <a:r>
            <a:rPr lang="en-US" sz="3600" dirty="0">
              <a:latin typeface="Times New Roman" panose="02020603050405020304" pitchFamily="18" charset="0"/>
              <a:cs typeface="Times New Roman" panose="02020603050405020304" pitchFamily="18" charset="0"/>
            </a:rPr>
            <a:t>DM remission 46.6%</a:t>
          </a:r>
        </a:p>
      </dgm:t>
    </dgm:pt>
    <dgm:pt modelId="{B7BA2CC7-4CA7-9045-BB1D-503E7C86FF2D}" type="parTrans" cxnId="{12BD9023-E4DA-F54A-8C39-0DEA9930F6E7}">
      <dgm:prSet/>
      <dgm:spPr/>
      <dgm:t>
        <a:bodyPr/>
        <a:lstStyle/>
        <a:p>
          <a:endParaRPr lang="en-US" sz="3200">
            <a:latin typeface="Times New Roman" panose="02020603050405020304" pitchFamily="18" charset="0"/>
            <a:cs typeface="Times New Roman" panose="02020603050405020304" pitchFamily="18" charset="0"/>
          </a:endParaRPr>
        </a:p>
      </dgm:t>
    </dgm:pt>
    <dgm:pt modelId="{B9A7D040-20EB-3B4C-B36A-40FD37593A01}" type="sibTrans" cxnId="{12BD9023-E4DA-F54A-8C39-0DEA9930F6E7}">
      <dgm:prSet/>
      <dgm:spPr/>
      <dgm:t>
        <a:bodyPr/>
        <a:lstStyle/>
        <a:p>
          <a:endParaRPr lang="en-US" sz="3200">
            <a:latin typeface="Times New Roman" panose="02020603050405020304" pitchFamily="18" charset="0"/>
            <a:cs typeface="Times New Roman" panose="02020603050405020304" pitchFamily="18" charset="0"/>
          </a:endParaRPr>
        </a:p>
      </dgm:t>
    </dgm:pt>
    <dgm:pt modelId="{364B43F8-5120-4D40-A2B3-E7CF74BAD646}" type="pres">
      <dgm:prSet presAssocID="{F997F9FF-AF35-494F-B8B0-A90FAE8A3988}" presName="hierChild1" presStyleCnt="0">
        <dgm:presLayoutVars>
          <dgm:orgChart val="1"/>
          <dgm:chPref val="1"/>
          <dgm:dir/>
          <dgm:animOne val="branch"/>
          <dgm:animLvl val="lvl"/>
          <dgm:resizeHandles/>
        </dgm:presLayoutVars>
      </dgm:prSet>
      <dgm:spPr/>
    </dgm:pt>
    <dgm:pt modelId="{01B72975-1931-A44B-916E-18071B2EA9BD}" type="pres">
      <dgm:prSet presAssocID="{F30FBD0E-EA1A-3247-8B12-A6D54ECAC9D5}" presName="hierRoot1" presStyleCnt="0">
        <dgm:presLayoutVars>
          <dgm:hierBranch val="init"/>
        </dgm:presLayoutVars>
      </dgm:prSet>
      <dgm:spPr/>
    </dgm:pt>
    <dgm:pt modelId="{AAC454C6-CB18-9840-8ADD-B7861298F086}" type="pres">
      <dgm:prSet presAssocID="{F30FBD0E-EA1A-3247-8B12-A6D54ECAC9D5}" presName="rootComposite1" presStyleCnt="0"/>
      <dgm:spPr/>
    </dgm:pt>
    <dgm:pt modelId="{C23FBE2B-63E8-CA40-8445-4F7B4ED19A0D}" type="pres">
      <dgm:prSet presAssocID="{F30FBD0E-EA1A-3247-8B12-A6D54ECAC9D5}" presName="rootText1" presStyleLbl="node0" presStyleIdx="0" presStyleCnt="1" custScaleX="1030440" custScaleY="179540" custLinFactNeighborX="1210" custLinFactNeighborY="-2420">
        <dgm:presLayoutVars>
          <dgm:chPref val="3"/>
        </dgm:presLayoutVars>
      </dgm:prSet>
      <dgm:spPr/>
    </dgm:pt>
    <dgm:pt modelId="{C099896D-DA34-4145-B6A9-6FF1F0796366}" type="pres">
      <dgm:prSet presAssocID="{F30FBD0E-EA1A-3247-8B12-A6D54ECAC9D5}" presName="rootConnector1" presStyleLbl="node1" presStyleIdx="0" presStyleCnt="0"/>
      <dgm:spPr/>
    </dgm:pt>
    <dgm:pt modelId="{7E8B283A-80DD-E94F-8867-FAEC5984604C}" type="pres">
      <dgm:prSet presAssocID="{F30FBD0E-EA1A-3247-8B12-A6D54ECAC9D5}" presName="hierChild2" presStyleCnt="0"/>
      <dgm:spPr/>
    </dgm:pt>
    <dgm:pt modelId="{90A1E8A5-838C-A049-9C8B-7EA319B3664B}" type="pres">
      <dgm:prSet presAssocID="{F3B182F4-1D91-4F4C-A310-0A2548D3D442}" presName="Name37" presStyleLbl="parChTrans1D2" presStyleIdx="0" presStyleCnt="2"/>
      <dgm:spPr/>
    </dgm:pt>
    <dgm:pt modelId="{0BC79760-1408-3A4D-BA07-4E1384B91F88}" type="pres">
      <dgm:prSet presAssocID="{AFE5E57B-72F9-024D-A11B-8B766F1DE5A9}" presName="hierRoot2" presStyleCnt="0">
        <dgm:presLayoutVars>
          <dgm:hierBranch val="init"/>
        </dgm:presLayoutVars>
      </dgm:prSet>
      <dgm:spPr/>
    </dgm:pt>
    <dgm:pt modelId="{CDB14526-174A-034E-B425-20FDA846568E}" type="pres">
      <dgm:prSet presAssocID="{AFE5E57B-72F9-024D-A11B-8B766F1DE5A9}" presName="rootComposite" presStyleCnt="0"/>
      <dgm:spPr/>
    </dgm:pt>
    <dgm:pt modelId="{9AD53490-9407-CC43-88EB-49B4B6507CE2}" type="pres">
      <dgm:prSet presAssocID="{AFE5E57B-72F9-024D-A11B-8B766F1DE5A9}" presName="rootText" presStyleLbl="node2" presStyleIdx="0" presStyleCnt="2" custScaleX="407170" custScaleY="264916" custLinFactNeighborX="-3" custLinFactNeighborY="23315">
        <dgm:presLayoutVars>
          <dgm:chPref val="3"/>
        </dgm:presLayoutVars>
      </dgm:prSet>
      <dgm:spPr/>
    </dgm:pt>
    <dgm:pt modelId="{B0899C16-065C-3D4F-B407-6F97F39876FB}" type="pres">
      <dgm:prSet presAssocID="{AFE5E57B-72F9-024D-A11B-8B766F1DE5A9}" presName="rootConnector" presStyleLbl="node2" presStyleIdx="0" presStyleCnt="2"/>
      <dgm:spPr/>
    </dgm:pt>
    <dgm:pt modelId="{66A2D094-2C9F-E24F-9A61-090E92D85EA1}" type="pres">
      <dgm:prSet presAssocID="{AFE5E57B-72F9-024D-A11B-8B766F1DE5A9}" presName="hierChild4" presStyleCnt="0"/>
      <dgm:spPr/>
    </dgm:pt>
    <dgm:pt modelId="{5C922C23-2664-8C49-B209-6096961B445D}" type="pres">
      <dgm:prSet presAssocID="{AFE5E57B-72F9-024D-A11B-8B766F1DE5A9}" presName="hierChild5" presStyleCnt="0"/>
      <dgm:spPr/>
    </dgm:pt>
    <dgm:pt modelId="{B7F381B6-DF01-7747-8346-291A7054EE4A}" type="pres">
      <dgm:prSet presAssocID="{B7BA2CC7-4CA7-9045-BB1D-503E7C86FF2D}" presName="Name37" presStyleLbl="parChTrans1D2" presStyleIdx="1" presStyleCnt="2"/>
      <dgm:spPr/>
    </dgm:pt>
    <dgm:pt modelId="{D9AB4304-E01F-E045-BE53-56A4FEBFC60B}" type="pres">
      <dgm:prSet presAssocID="{9E690316-91BC-AE40-9F96-207E198CD231}" presName="hierRoot2" presStyleCnt="0">
        <dgm:presLayoutVars>
          <dgm:hierBranch val="init"/>
        </dgm:presLayoutVars>
      </dgm:prSet>
      <dgm:spPr/>
    </dgm:pt>
    <dgm:pt modelId="{32353D9D-0DE2-0746-BDB6-04CBB0DB5F8D}" type="pres">
      <dgm:prSet presAssocID="{9E690316-91BC-AE40-9F96-207E198CD231}" presName="rootComposite" presStyleCnt="0"/>
      <dgm:spPr/>
    </dgm:pt>
    <dgm:pt modelId="{F1DFB80D-DB2A-CF4F-90F9-90872AC2F10E}" type="pres">
      <dgm:prSet presAssocID="{9E690316-91BC-AE40-9F96-207E198CD231}" presName="rootText" presStyleLbl="node2" presStyleIdx="1" presStyleCnt="2" custScaleX="415445" custScaleY="260266" custLinFactNeighborX="-1758" custLinFactNeighborY="19009">
        <dgm:presLayoutVars>
          <dgm:chPref val="3"/>
        </dgm:presLayoutVars>
      </dgm:prSet>
      <dgm:spPr/>
    </dgm:pt>
    <dgm:pt modelId="{84FBB071-E42E-0449-B191-9C980CEC69EC}" type="pres">
      <dgm:prSet presAssocID="{9E690316-91BC-AE40-9F96-207E198CD231}" presName="rootConnector" presStyleLbl="node2" presStyleIdx="1" presStyleCnt="2"/>
      <dgm:spPr/>
    </dgm:pt>
    <dgm:pt modelId="{717674E8-8F70-234D-BDBD-22153F02AF29}" type="pres">
      <dgm:prSet presAssocID="{9E690316-91BC-AE40-9F96-207E198CD231}" presName="hierChild4" presStyleCnt="0"/>
      <dgm:spPr/>
    </dgm:pt>
    <dgm:pt modelId="{02608EC3-B5FA-A44F-8417-1F55742769F0}" type="pres">
      <dgm:prSet presAssocID="{9E690316-91BC-AE40-9F96-207E198CD231}" presName="hierChild5" presStyleCnt="0"/>
      <dgm:spPr/>
    </dgm:pt>
    <dgm:pt modelId="{A860043A-D0D5-F747-A819-AEB18953768A}" type="pres">
      <dgm:prSet presAssocID="{F30FBD0E-EA1A-3247-8B12-A6D54ECAC9D5}" presName="hierChild3" presStyleCnt="0"/>
      <dgm:spPr/>
    </dgm:pt>
  </dgm:ptLst>
  <dgm:cxnLst>
    <dgm:cxn modelId="{12BD9023-E4DA-F54A-8C39-0DEA9930F6E7}" srcId="{F30FBD0E-EA1A-3247-8B12-A6D54ECAC9D5}" destId="{9E690316-91BC-AE40-9F96-207E198CD231}" srcOrd="1" destOrd="0" parTransId="{B7BA2CC7-4CA7-9045-BB1D-503E7C86FF2D}" sibTransId="{B9A7D040-20EB-3B4C-B36A-40FD37593A01}"/>
    <dgm:cxn modelId="{4EB48F32-E0AB-4B56-80A3-24E87FF11417}" type="presOf" srcId="{F30FBD0E-EA1A-3247-8B12-A6D54ECAC9D5}" destId="{C23FBE2B-63E8-CA40-8445-4F7B4ED19A0D}" srcOrd="0" destOrd="0" presId="urn:microsoft.com/office/officeart/2005/8/layout/orgChart1"/>
    <dgm:cxn modelId="{9D4E7237-DBD0-4BA0-843B-9F273A256655}" type="presOf" srcId="{9E690316-91BC-AE40-9F96-207E198CD231}" destId="{F1DFB80D-DB2A-CF4F-90F9-90872AC2F10E}" srcOrd="0" destOrd="0" presId="urn:microsoft.com/office/officeart/2005/8/layout/orgChart1"/>
    <dgm:cxn modelId="{53A50D38-B8B0-423B-B333-AD8347943C8A}" type="presOf" srcId="{AFE5E57B-72F9-024D-A11B-8B766F1DE5A9}" destId="{B0899C16-065C-3D4F-B407-6F97F39876FB}" srcOrd="1" destOrd="0" presId="urn:microsoft.com/office/officeart/2005/8/layout/orgChart1"/>
    <dgm:cxn modelId="{E2AEF165-EF87-4A04-9E85-C3D32384FD7C}" type="presOf" srcId="{AFE5E57B-72F9-024D-A11B-8B766F1DE5A9}" destId="{9AD53490-9407-CC43-88EB-49B4B6507CE2}" srcOrd="0" destOrd="0" presId="urn:microsoft.com/office/officeart/2005/8/layout/orgChart1"/>
    <dgm:cxn modelId="{40CACD66-F11B-2446-A6B4-68168AF36A8B}" srcId="{F30FBD0E-EA1A-3247-8B12-A6D54ECAC9D5}" destId="{AFE5E57B-72F9-024D-A11B-8B766F1DE5A9}" srcOrd="0" destOrd="0" parTransId="{F3B182F4-1D91-4F4C-A310-0A2548D3D442}" sibTransId="{9ADBC0B8-63D7-354A-B106-0BDE2F5DB92A}"/>
    <dgm:cxn modelId="{03DA0A50-346D-4E46-8972-086E471C6DE4}" type="presOf" srcId="{9E690316-91BC-AE40-9F96-207E198CD231}" destId="{84FBB071-E42E-0449-B191-9C980CEC69EC}" srcOrd="1" destOrd="0" presId="urn:microsoft.com/office/officeart/2005/8/layout/orgChart1"/>
    <dgm:cxn modelId="{623AC188-24FF-4931-97C1-A36A5EB92448}" type="presOf" srcId="{F3B182F4-1D91-4F4C-A310-0A2548D3D442}" destId="{90A1E8A5-838C-A049-9C8B-7EA319B3664B}" srcOrd="0" destOrd="0" presId="urn:microsoft.com/office/officeart/2005/8/layout/orgChart1"/>
    <dgm:cxn modelId="{43B3DAB8-B37E-A84C-9CDA-4A7F3A8E8263}" srcId="{F997F9FF-AF35-494F-B8B0-A90FAE8A3988}" destId="{F30FBD0E-EA1A-3247-8B12-A6D54ECAC9D5}" srcOrd="0" destOrd="0" parTransId="{89CA1F91-1612-924D-80AA-3AA46F933F96}" sibTransId="{83E2E086-2998-BC44-AF32-48A4419B22F5}"/>
    <dgm:cxn modelId="{069AC6BB-E8EA-4179-89DA-2060115183AC}" type="presOf" srcId="{F30FBD0E-EA1A-3247-8B12-A6D54ECAC9D5}" destId="{C099896D-DA34-4145-B6A9-6FF1F0796366}" srcOrd="1" destOrd="0" presId="urn:microsoft.com/office/officeart/2005/8/layout/orgChart1"/>
    <dgm:cxn modelId="{B8E1D8C9-72FD-421C-ACE7-A67F4E315161}" type="presOf" srcId="{F997F9FF-AF35-494F-B8B0-A90FAE8A3988}" destId="{364B43F8-5120-4D40-A2B3-E7CF74BAD646}" srcOrd="0" destOrd="0" presId="urn:microsoft.com/office/officeart/2005/8/layout/orgChart1"/>
    <dgm:cxn modelId="{07968EEB-8FEC-4842-AA7B-A19A6F84F979}" type="presOf" srcId="{B7BA2CC7-4CA7-9045-BB1D-503E7C86FF2D}" destId="{B7F381B6-DF01-7747-8346-291A7054EE4A}" srcOrd="0" destOrd="0" presId="urn:microsoft.com/office/officeart/2005/8/layout/orgChart1"/>
    <dgm:cxn modelId="{D390E23A-5485-4FD3-A77E-5EE6886E13C7}" type="presParOf" srcId="{364B43F8-5120-4D40-A2B3-E7CF74BAD646}" destId="{01B72975-1931-A44B-916E-18071B2EA9BD}" srcOrd="0" destOrd="0" presId="urn:microsoft.com/office/officeart/2005/8/layout/orgChart1"/>
    <dgm:cxn modelId="{81ED4CE9-0F38-4D71-B72A-A30A94678B05}" type="presParOf" srcId="{01B72975-1931-A44B-916E-18071B2EA9BD}" destId="{AAC454C6-CB18-9840-8ADD-B7861298F086}" srcOrd="0" destOrd="0" presId="urn:microsoft.com/office/officeart/2005/8/layout/orgChart1"/>
    <dgm:cxn modelId="{41A204A1-E7D0-427E-860C-F101BA1B30E0}" type="presParOf" srcId="{AAC454C6-CB18-9840-8ADD-B7861298F086}" destId="{C23FBE2B-63E8-CA40-8445-4F7B4ED19A0D}" srcOrd="0" destOrd="0" presId="urn:microsoft.com/office/officeart/2005/8/layout/orgChart1"/>
    <dgm:cxn modelId="{8D5E083B-E071-401C-B3BA-35946D80A623}" type="presParOf" srcId="{AAC454C6-CB18-9840-8ADD-B7861298F086}" destId="{C099896D-DA34-4145-B6A9-6FF1F0796366}" srcOrd="1" destOrd="0" presId="urn:microsoft.com/office/officeart/2005/8/layout/orgChart1"/>
    <dgm:cxn modelId="{DDF27243-9F7A-4410-A575-DA9D97874F83}" type="presParOf" srcId="{01B72975-1931-A44B-916E-18071B2EA9BD}" destId="{7E8B283A-80DD-E94F-8867-FAEC5984604C}" srcOrd="1" destOrd="0" presId="urn:microsoft.com/office/officeart/2005/8/layout/orgChart1"/>
    <dgm:cxn modelId="{997EBCA9-4FE6-49C5-A6A3-FF45E4C94FE1}" type="presParOf" srcId="{7E8B283A-80DD-E94F-8867-FAEC5984604C}" destId="{90A1E8A5-838C-A049-9C8B-7EA319B3664B}" srcOrd="0" destOrd="0" presId="urn:microsoft.com/office/officeart/2005/8/layout/orgChart1"/>
    <dgm:cxn modelId="{E37DE302-E9C6-4644-B1FE-58610075E7B8}" type="presParOf" srcId="{7E8B283A-80DD-E94F-8867-FAEC5984604C}" destId="{0BC79760-1408-3A4D-BA07-4E1384B91F88}" srcOrd="1" destOrd="0" presId="urn:microsoft.com/office/officeart/2005/8/layout/orgChart1"/>
    <dgm:cxn modelId="{8D863B70-3E1F-4F7B-8CC9-FC8065A10650}" type="presParOf" srcId="{0BC79760-1408-3A4D-BA07-4E1384B91F88}" destId="{CDB14526-174A-034E-B425-20FDA846568E}" srcOrd="0" destOrd="0" presId="urn:microsoft.com/office/officeart/2005/8/layout/orgChart1"/>
    <dgm:cxn modelId="{ED0B6F49-6A7A-48F2-90FF-93CCAA80F85D}" type="presParOf" srcId="{CDB14526-174A-034E-B425-20FDA846568E}" destId="{9AD53490-9407-CC43-88EB-49B4B6507CE2}" srcOrd="0" destOrd="0" presId="urn:microsoft.com/office/officeart/2005/8/layout/orgChart1"/>
    <dgm:cxn modelId="{F995E025-C395-44D6-A9FC-14084D95E0CD}" type="presParOf" srcId="{CDB14526-174A-034E-B425-20FDA846568E}" destId="{B0899C16-065C-3D4F-B407-6F97F39876FB}" srcOrd="1" destOrd="0" presId="urn:microsoft.com/office/officeart/2005/8/layout/orgChart1"/>
    <dgm:cxn modelId="{C54A16E9-2E77-4607-95C9-D446CB2028D6}" type="presParOf" srcId="{0BC79760-1408-3A4D-BA07-4E1384B91F88}" destId="{66A2D094-2C9F-E24F-9A61-090E92D85EA1}" srcOrd="1" destOrd="0" presId="urn:microsoft.com/office/officeart/2005/8/layout/orgChart1"/>
    <dgm:cxn modelId="{E42D1951-DFEE-41C2-9659-F2C2004292C1}" type="presParOf" srcId="{0BC79760-1408-3A4D-BA07-4E1384B91F88}" destId="{5C922C23-2664-8C49-B209-6096961B445D}" srcOrd="2" destOrd="0" presId="urn:microsoft.com/office/officeart/2005/8/layout/orgChart1"/>
    <dgm:cxn modelId="{0A8CC935-E8F8-4916-BB1F-544BBC68FB81}" type="presParOf" srcId="{7E8B283A-80DD-E94F-8867-FAEC5984604C}" destId="{B7F381B6-DF01-7747-8346-291A7054EE4A}" srcOrd="2" destOrd="0" presId="urn:microsoft.com/office/officeart/2005/8/layout/orgChart1"/>
    <dgm:cxn modelId="{A9DF311D-604A-49C8-B7CD-7D0598E9810C}" type="presParOf" srcId="{7E8B283A-80DD-E94F-8867-FAEC5984604C}" destId="{D9AB4304-E01F-E045-BE53-56A4FEBFC60B}" srcOrd="3" destOrd="0" presId="urn:microsoft.com/office/officeart/2005/8/layout/orgChart1"/>
    <dgm:cxn modelId="{6A031A00-1589-44A4-AAE8-D175FE39A7D5}" type="presParOf" srcId="{D9AB4304-E01F-E045-BE53-56A4FEBFC60B}" destId="{32353D9D-0DE2-0746-BDB6-04CBB0DB5F8D}" srcOrd="0" destOrd="0" presId="urn:microsoft.com/office/officeart/2005/8/layout/orgChart1"/>
    <dgm:cxn modelId="{5F8A9F6D-DFC8-4ADA-9FE3-FC28352F669A}" type="presParOf" srcId="{32353D9D-0DE2-0746-BDB6-04CBB0DB5F8D}" destId="{F1DFB80D-DB2A-CF4F-90F9-90872AC2F10E}" srcOrd="0" destOrd="0" presId="urn:microsoft.com/office/officeart/2005/8/layout/orgChart1"/>
    <dgm:cxn modelId="{C2A2CFC9-E690-4F9D-894B-8C654BD92555}" type="presParOf" srcId="{32353D9D-0DE2-0746-BDB6-04CBB0DB5F8D}" destId="{84FBB071-E42E-0449-B191-9C980CEC69EC}" srcOrd="1" destOrd="0" presId="urn:microsoft.com/office/officeart/2005/8/layout/orgChart1"/>
    <dgm:cxn modelId="{B0A7E4AD-BDA0-4632-82AD-BDEE04FDCC60}" type="presParOf" srcId="{D9AB4304-E01F-E045-BE53-56A4FEBFC60B}" destId="{717674E8-8F70-234D-BDBD-22153F02AF29}" srcOrd="1" destOrd="0" presId="urn:microsoft.com/office/officeart/2005/8/layout/orgChart1"/>
    <dgm:cxn modelId="{2FB51FA7-22E8-48CA-BE63-2672864440FB}" type="presParOf" srcId="{D9AB4304-E01F-E045-BE53-56A4FEBFC60B}" destId="{02608EC3-B5FA-A44F-8417-1F55742769F0}" srcOrd="2" destOrd="0" presId="urn:microsoft.com/office/officeart/2005/8/layout/orgChart1"/>
    <dgm:cxn modelId="{DAEC9699-97BC-4066-88A2-84E402ABF983}" type="presParOf" srcId="{01B72975-1931-A44B-916E-18071B2EA9BD}" destId="{A860043A-D0D5-F747-A819-AEB18953768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97F9FF-AF35-494F-B8B0-A90FAE8A3988}"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F30FBD0E-EA1A-3247-8B12-A6D54ECAC9D5}">
      <dgm:prSet custT="1"/>
      <dgm:spPr/>
      <dgm:t>
        <a:bodyPr/>
        <a:lstStyle/>
        <a:p>
          <a:pPr rtl="0"/>
          <a:r>
            <a:rPr lang="en-US" sz="3200" dirty="0">
              <a:latin typeface="Times New Roman" charset="0"/>
              <a:ea typeface="Times New Roman" charset="0"/>
              <a:cs typeface="Times New Roman" charset="0"/>
            </a:rPr>
            <a:t>National administrative databases - comprehensive of all bariatric procedures in all French hospitals</a:t>
          </a:r>
        </a:p>
        <a:p>
          <a:pPr rtl="0"/>
          <a:r>
            <a:rPr lang="en-US" sz="3200" dirty="0">
              <a:latin typeface="Times New Roman" charset="0"/>
              <a:ea typeface="Times New Roman" charset="0"/>
              <a:cs typeface="Times New Roman" charset="0"/>
            </a:rPr>
            <a:t>The criteria for identifying unplanned readmission were established by a committee of experts </a:t>
          </a:r>
        </a:p>
      </dgm:t>
    </dgm:pt>
    <dgm:pt modelId="{89CA1F91-1612-924D-80AA-3AA46F933F96}" type="parTrans" cxnId="{43B3DAB8-B37E-A84C-9CDA-4A7F3A8E8263}">
      <dgm:prSet/>
      <dgm:spPr/>
      <dgm:t>
        <a:bodyPr/>
        <a:lstStyle/>
        <a:p>
          <a:endParaRPr lang="en-US" sz="3200">
            <a:latin typeface="Times New Roman" charset="0"/>
            <a:ea typeface="Times New Roman" charset="0"/>
            <a:cs typeface="Times New Roman" charset="0"/>
          </a:endParaRPr>
        </a:p>
      </dgm:t>
    </dgm:pt>
    <dgm:pt modelId="{83E2E086-2998-BC44-AF32-48A4419B22F5}" type="sibTrans" cxnId="{43B3DAB8-B37E-A84C-9CDA-4A7F3A8E8263}">
      <dgm:prSet/>
      <dgm:spPr/>
      <dgm:t>
        <a:bodyPr/>
        <a:lstStyle/>
        <a:p>
          <a:pPr rtl="0"/>
          <a:endParaRPr lang="en-US" sz="3200">
            <a:latin typeface="Times New Roman" charset="0"/>
            <a:ea typeface="Times New Roman" charset="0"/>
            <a:cs typeface="Times New Roman" charset="0"/>
          </a:endParaRPr>
        </a:p>
      </dgm:t>
    </dgm:pt>
    <dgm:pt modelId="{364B43F8-5120-4D40-A2B3-E7CF74BAD646}" type="pres">
      <dgm:prSet presAssocID="{F997F9FF-AF35-494F-B8B0-A90FAE8A3988}" presName="hierChild1" presStyleCnt="0">
        <dgm:presLayoutVars>
          <dgm:orgChart val="1"/>
          <dgm:chPref val="1"/>
          <dgm:dir/>
          <dgm:animOne val="branch"/>
          <dgm:animLvl val="lvl"/>
          <dgm:resizeHandles/>
        </dgm:presLayoutVars>
      </dgm:prSet>
      <dgm:spPr/>
    </dgm:pt>
    <dgm:pt modelId="{01B72975-1931-A44B-916E-18071B2EA9BD}" type="pres">
      <dgm:prSet presAssocID="{F30FBD0E-EA1A-3247-8B12-A6D54ECAC9D5}" presName="hierRoot1" presStyleCnt="0">
        <dgm:presLayoutVars>
          <dgm:hierBranch val="init"/>
        </dgm:presLayoutVars>
      </dgm:prSet>
      <dgm:spPr/>
    </dgm:pt>
    <dgm:pt modelId="{AAC454C6-CB18-9840-8ADD-B7861298F086}" type="pres">
      <dgm:prSet presAssocID="{F30FBD0E-EA1A-3247-8B12-A6D54ECAC9D5}" presName="rootComposite1" presStyleCnt="0"/>
      <dgm:spPr/>
    </dgm:pt>
    <dgm:pt modelId="{C23FBE2B-63E8-CA40-8445-4F7B4ED19A0D}" type="pres">
      <dgm:prSet presAssocID="{F30FBD0E-EA1A-3247-8B12-A6D54ECAC9D5}" presName="rootText1" presStyleLbl="node0" presStyleIdx="0" presStyleCnt="1" custScaleX="495989" custScaleY="115851" custLinFactNeighborX="1210" custLinFactNeighborY="-2420">
        <dgm:presLayoutVars>
          <dgm:chPref val="3"/>
        </dgm:presLayoutVars>
      </dgm:prSet>
      <dgm:spPr/>
    </dgm:pt>
    <dgm:pt modelId="{C099896D-DA34-4145-B6A9-6FF1F0796366}" type="pres">
      <dgm:prSet presAssocID="{F30FBD0E-EA1A-3247-8B12-A6D54ECAC9D5}" presName="rootConnector1" presStyleLbl="node1" presStyleIdx="0" presStyleCnt="0"/>
      <dgm:spPr/>
    </dgm:pt>
    <dgm:pt modelId="{7E8B283A-80DD-E94F-8867-FAEC5984604C}" type="pres">
      <dgm:prSet presAssocID="{F30FBD0E-EA1A-3247-8B12-A6D54ECAC9D5}" presName="hierChild2" presStyleCnt="0"/>
      <dgm:spPr/>
    </dgm:pt>
    <dgm:pt modelId="{A860043A-D0D5-F747-A819-AEB18953768A}" type="pres">
      <dgm:prSet presAssocID="{F30FBD0E-EA1A-3247-8B12-A6D54ECAC9D5}" presName="hierChild3" presStyleCnt="0"/>
      <dgm:spPr/>
    </dgm:pt>
  </dgm:ptLst>
  <dgm:cxnLst>
    <dgm:cxn modelId="{E22F6919-B803-4C3A-AAE6-7FF713BFBCEF}" type="presOf" srcId="{F997F9FF-AF35-494F-B8B0-A90FAE8A3988}" destId="{364B43F8-5120-4D40-A2B3-E7CF74BAD646}" srcOrd="0" destOrd="0" presId="urn:microsoft.com/office/officeart/2005/8/layout/orgChart1"/>
    <dgm:cxn modelId="{23332E1D-C20F-4F1F-90C8-9169D4ECC892}" type="presOf" srcId="{F30FBD0E-EA1A-3247-8B12-A6D54ECAC9D5}" destId="{C23FBE2B-63E8-CA40-8445-4F7B4ED19A0D}" srcOrd="0" destOrd="0" presId="urn:microsoft.com/office/officeart/2005/8/layout/orgChart1"/>
    <dgm:cxn modelId="{43B3DAB8-B37E-A84C-9CDA-4A7F3A8E8263}" srcId="{F997F9FF-AF35-494F-B8B0-A90FAE8A3988}" destId="{F30FBD0E-EA1A-3247-8B12-A6D54ECAC9D5}" srcOrd="0" destOrd="0" parTransId="{89CA1F91-1612-924D-80AA-3AA46F933F96}" sibTransId="{83E2E086-2998-BC44-AF32-48A4419B22F5}"/>
    <dgm:cxn modelId="{8F7C25E2-A65B-44EE-82A7-FF0356567D1F}" type="presOf" srcId="{F30FBD0E-EA1A-3247-8B12-A6D54ECAC9D5}" destId="{C099896D-DA34-4145-B6A9-6FF1F0796366}" srcOrd="1" destOrd="0" presId="urn:microsoft.com/office/officeart/2005/8/layout/orgChart1"/>
    <dgm:cxn modelId="{77495C85-6EDC-4952-A57E-63EF4029DB6C}" type="presParOf" srcId="{364B43F8-5120-4D40-A2B3-E7CF74BAD646}" destId="{01B72975-1931-A44B-916E-18071B2EA9BD}" srcOrd="0" destOrd="0" presId="urn:microsoft.com/office/officeart/2005/8/layout/orgChart1"/>
    <dgm:cxn modelId="{ECA45B26-67F8-4CF2-8DF3-339604E17D9D}" type="presParOf" srcId="{01B72975-1931-A44B-916E-18071B2EA9BD}" destId="{AAC454C6-CB18-9840-8ADD-B7861298F086}" srcOrd="0" destOrd="0" presId="urn:microsoft.com/office/officeart/2005/8/layout/orgChart1"/>
    <dgm:cxn modelId="{3E00BFAB-0442-439D-A217-1C6D69B630C5}" type="presParOf" srcId="{AAC454C6-CB18-9840-8ADD-B7861298F086}" destId="{C23FBE2B-63E8-CA40-8445-4F7B4ED19A0D}" srcOrd="0" destOrd="0" presId="urn:microsoft.com/office/officeart/2005/8/layout/orgChart1"/>
    <dgm:cxn modelId="{2B37637A-DC0C-43CD-AE8D-D947C5F70C82}" type="presParOf" srcId="{AAC454C6-CB18-9840-8ADD-B7861298F086}" destId="{C099896D-DA34-4145-B6A9-6FF1F0796366}" srcOrd="1" destOrd="0" presId="urn:microsoft.com/office/officeart/2005/8/layout/orgChart1"/>
    <dgm:cxn modelId="{B8D82040-8F6B-4FB7-97E1-2ECE0D716693}" type="presParOf" srcId="{01B72975-1931-A44B-916E-18071B2EA9BD}" destId="{7E8B283A-80DD-E94F-8867-FAEC5984604C}" srcOrd="1" destOrd="0" presId="urn:microsoft.com/office/officeart/2005/8/layout/orgChart1"/>
    <dgm:cxn modelId="{FC40B706-49BE-42F9-AE9D-362EE25223D2}" type="presParOf" srcId="{01B72975-1931-A44B-916E-18071B2EA9BD}" destId="{A860043A-D0D5-F747-A819-AEB18953768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997F9FF-AF35-494F-B8B0-A90FAE8A3988}"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F30FBD0E-EA1A-3247-8B12-A6D54ECAC9D5}">
      <dgm:prSet custT="1"/>
      <dgm:spPr/>
      <dgm:t>
        <a:bodyPr/>
        <a:lstStyle/>
        <a:p>
          <a:pPr rtl="0"/>
          <a:r>
            <a:rPr lang="en-US" sz="4000" dirty="0">
              <a:latin typeface="Times New Roman" panose="02020603050405020304" pitchFamily="18" charset="0"/>
              <a:cs typeface="Times New Roman" panose="02020603050405020304" pitchFamily="18" charset="0"/>
            </a:rPr>
            <a:t>220 well matched patients had LSG Banded LSG had longer OR time and EBL</a:t>
          </a:r>
        </a:p>
      </dgm:t>
    </dgm:pt>
    <dgm:pt modelId="{89CA1F91-1612-924D-80AA-3AA46F933F96}" type="parTrans" cxnId="{43B3DAB8-B37E-A84C-9CDA-4A7F3A8E8263}">
      <dgm:prSet/>
      <dgm:spPr/>
      <dgm:t>
        <a:bodyPr/>
        <a:lstStyle/>
        <a:p>
          <a:endParaRPr lang="en-US" sz="3200"/>
        </a:p>
      </dgm:t>
    </dgm:pt>
    <dgm:pt modelId="{83E2E086-2998-BC44-AF32-48A4419B22F5}" type="sibTrans" cxnId="{43B3DAB8-B37E-A84C-9CDA-4A7F3A8E8263}">
      <dgm:prSet/>
      <dgm:spPr/>
      <dgm:t>
        <a:bodyPr/>
        <a:lstStyle/>
        <a:p>
          <a:pPr rtl="0"/>
          <a:endParaRPr lang="en-US" sz="3200"/>
        </a:p>
      </dgm:t>
    </dgm:pt>
    <dgm:pt modelId="{AFE5E57B-72F9-024D-A11B-8B766F1DE5A9}">
      <dgm:prSet custT="1"/>
      <dgm:spPr/>
      <dgm:t>
        <a:bodyPr/>
        <a:lstStyle/>
        <a:p>
          <a:r>
            <a:rPr lang="en-US" sz="3200" b="1" dirty="0">
              <a:latin typeface="Times New Roman" panose="02020603050405020304" pitchFamily="18" charset="0"/>
              <a:cs typeface="Times New Roman" panose="02020603050405020304" pitchFamily="18" charset="0"/>
            </a:rPr>
            <a:t>68 Patients (31%) Had banded LSG</a:t>
          </a:r>
        </a:p>
        <a:p>
          <a:r>
            <a:rPr lang="en-US" sz="3200" b="1" dirty="0">
              <a:latin typeface="Times New Roman" panose="02020603050405020304" pitchFamily="18" charset="0"/>
              <a:cs typeface="Times New Roman" panose="02020603050405020304" pitchFamily="18" charset="0"/>
            </a:rPr>
            <a:t>Bleeding 1.5%</a:t>
          </a:r>
        </a:p>
        <a:p>
          <a:r>
            <a:rPr lang="en-US" sz="3200" b="1" dirty="0">
              <a:latin typeface="Times New Roman" panose="02020603050405020304" pitchFamily="18" charset="0"/>
              <a:cs typeface="Times New Roman" panose="02020603050405020304" pitchFamily="18" charset="0"/>
            </a:rPr>
            <a:t>FU @ 5 </a:t>
          </a:r>
          <a:r>
            <a:rPr lang="en-US" sz="3200" b="1" dirty="0" err="1">
              <a:latin typeface="Times New Roman" panose="02020603050405020304" pitchFamily="18" charset="0"/>
              <a:cs typeface="Times New Roman" panose="02020603050405020304" pitchFamily="18" charset="0"/>
            </a:rPr>
            <a:t>yrs</a:t>
          </a:r>
          <a:r>
            <a:rPr lang="en-US" sz="3200" b="1" dirty="0">
              <a:latin typeface="Times New Roman" panose="02020603050405020304" pitchFamily="18" charset="0"/>
              <a:cs typeface="Times New Roman" panose="02020603050405020304" pitchFamily="18" charset="0"/>
            </a:rPr>
            <a:t> 81%</a:t>
          </a:r>
        </a:p>
        <a:p>
          <a:r>
            <a:rPr lang="en-US" sz="3200" b="1" dirty="0">
              <a:latin typeface="Times New Roman" panose="02020603050405020304" pitchFamily="18" charset="0"/>
              <a:cs typeface="Times New Roman" panose="02020603050405020304" pitchFamily="18" charset="0"/>
            </a:rPr>
            <a:t>No major late complications</a:t>
          </a:r>
        </a:p>
      </dgm:t>
    </dgm:pt>
    <dgm:pt modelId="{F3B182F4-1D91-4F4C-A310-0A2548D3D442}" type="parTrans" cxnId="{40CACD66-F11B-2446-A6B4-68168AF36A8B}">
      <dgm:prSet/>
      <dgm:spPr/>
      <dgm:t>
        <a:bodyPr/>
        <a:lstStyle/>
        <a:p>
          <a:endParaRPr lang="en-US" sz="3200"/>
        </a:p>
      </dgm:t>
    </dgm:pt>
    <dgm:pt modelId="{9ADBC0B8-63D7-354A-B106-0BDE2F5DB92A}" type="sibTrans" cxnId="{40CACD66-F11B-2446-A6B4-68168AF36A8B}">
      <dgm:prSet/>
      <dgm:spPr/>
      <dgm:t>
        <a:bodyPr/>
        <a:lstStyle/>
        <a:p>
          <a:endParaRPr lang="en-US" sz="3200"/>
        </a:p>
      </dgm:t>
    </dgm:pt>
    <dgm:pt modelId="{9E690316-91BC-AE40-9F96-207E198CD231}">
      <dgm:prSet custT="1"/>
      <dgm:spPr/>
      <dgm:t>
        <a:bodyPr/>
        <a:lstStyle/>
        <a:p>
          <a:r>
            <a:rPr lang="en-US" sz="3200" b="0" dirty="0">
              <a:latin typeface="Times New Roman" panose="02020603050405020304" pitchFamily="18" charset="0"/>
              <a:cs typeface="Times New Roman" panose="02020603050405020304" pitchFamily="18" charset="0"/>
            </a:rPr>
            <a:t>152 Patients (69%) Had non banded LSG</a:t>
          </a:r>
        </a:p>
        <a:p>
          <a:r>
            <a:rPr lang="en-US" sz="3200" b="0" dirty="0">
              <a:latin typeface="Times New Roman" panose="02020603050405020304" pitchFamily="18" charset="0"/>
              <a:cs typeface="Times New Roman" panose="02020603050405020304" pitchFamily="18" charset="0"/>
            </a:rPr>
            <a:t>Bleeding 0.65%</a:t>
          </a:r>
        </a:p>
        <a:p>
          <a:r>
            <a:rPr lang="en-US" sz="3200" b="0" dirty="0">
              <a:latin typeface="Times New Roman" panose="02020603050405020304" pitchFamily="18" charset="0"/>
              <a:cs typeface="Times New Roman" panose="02020603050405020304" pitchFamily="18" charset="0"/>
            </a:rPr>
            <a:t>FU @ 5 </a:t>
          </a:r>
          <a:r>
            <a:rPr lang="en-US" sz="3200" b="0" dirty="0" err="1">
              <a:latin typeface="Times New Roman" panose="02020603050405020304" pitchFamily="18" charset="0"/>
              <a:cs typeface="Times New Roman" panose="02020603050405020304" pitchFamily="18" charset="0"/>
            </a:rPr>
            <a:t>yrs</a:t>
          </a:r>
          <a:r>
            <a:rPr lang="en-US" sz="3200" b="0" dirty="0">
              <a:latin typeface="Times New Roman" panose="02020603050405020304" pitchFamily="18" charset="0"/>
              <a:cs typeface="Times New Roman" panose="02020603050405020304" pitchFamily="18" charset="0"/>
            </a:rPr>
            <a:t> 67%</a:t>
          </a:r>
        </a:p>
        <a:p>
          <a:r>
            <a:rPr lang="en-US" sz="3200" b="0" dirty="0">
              <a:latin typeface="Times New Roman" panose="02020603050405020304" pitchFamily="18" charset="0"/>
              <a:cs typeface="Times New Roman" panose="02020603050405020304" pitchFamily="18" charset="0"/>
            </a:rPr>
            <a:t>No major late complications</a:t>
          </a:r>
        </a:p>
      </dgm:t>
    </dgm:pt>
    <dgm:pt modelId="{B7BA2CC7-4CA7-9045-BB1D-503E7C86FF2D}" type="parTrans" cxnId="{12BD9023-E4DA-F54A-8C39-0DEA9930F6E7}">
      <dgm:prSet/>
      <dgm:spPr/>
      <dgm:t>
        <a:bodyPr/>
        <a:lstStyle/>
        <a:p>
          <a:endParaRPr lang="en-US" sz="3200"/>
        </a:p>
      </dgm:t>
    </dgm:pt>
    <dgm:pt modelId="{B9A7D040-20EB-3B4C-B36A-40FD37593A01}" type="sibTrans" cxnId="{12BD9023-E4DA-F54A-8C39-0DEA9930F6E7}">
      <dgm:prSet/>
      <dgm:spPr/>
      <dgm:t>
        <a:bodyPr/>
        <a:lstStyle/>
        <a:p>
          <a:endParaRPr lang="en-US" sz="3200"/>
        </a:p>
      </dgm:t>
    </dgm:pt>
    <dgm:pt modelId="{364B43F8-5120-4D40-A2B3-E7CF74BAD646}" type="pres">
      <dgm:prSet presAssocID="{F997F9FF-AF35-494F-B8B0-A90FAE8A3988}" presName="hierChild1" presStyleCnt="0">
        <dgm:presLayoutVars>
          <dgm:orgChart val="1"/>
          <dgm:chPref val="1"/>
          <dgm:dir/>
          <dgm:animOne val="branch"/>
          <dgm:animLvl val="lvl"/>
          <dgm:resizeHandles/>
        </dgm:presLayoutVars>
      </dgm:prSet>
      <dgm:spPr/>
    </dgm:pt>
    <dgm:pt modelId="{01B72975-1931-A44B-916E-18071B2EA9BD}" type="pres">
      <dgm:prSet presAssocID="{F30FBD0E-EA1A-3247-8B12-A6D54ECAC9D5}" presName="hierRoot1" presStyleCnt="0">
        <dgm:presLayoutVars>
          <dgm:hierBranch val="init"/>
        </dgm:presLayoutVars>
      </dgm:prSet>
      <dgm:spPr/>
    </dgm:pt>
    <dgm:pt modelId="{AAC454C6-CB18-9840-8ADD-B7861298F086}" type="pres">
      <dgm:prSet presAssocID="{F30FBD0E-EA1A-3247-8B12-A6D54ECAC9D5}" presName="rootComposite1" presStyleCnt="0"/>
      <dgm:spPr/>
    </dgm:pt>
    <dgm:pt modelId="{C23FBE2B-63E8-CA40-8445-4F7B4ED19A0D}" type="pres">
      <dgm:prSet presAssocID="{F30FBD0E-EA1A-3247-8B12-A6D54ECAC9D5}" presName="rootText1" presStyleLbl="node0" presStyleIdx="0" presStyleCnt="1" custScaleX="671475" custScaleY="123854" custLinFactNeighborX="1210" custLinFactNeighborY="-2420">
        <dgm:presLayoutVars>
          <dgm:chPref val="3"/>
        </dgm:presLayoutVars>
      </dgm:prSet>
      <dgm:spPr/>
    </dgm:pt>
    <dgm:pt modelId="{C099896D-DA34-4145-B6A9-6FF1F0796366}" type="pres">
      <dgm:prSet presAssocID="{F30FBD0E-EA1A-3247-8B12-A6D54ECAC9D5}" presName="rootConnector1" presStyleLbl="node1" presStyleIdx="0" presStyleCnt="0"/>
      <dgm:spPr/>
    </dgm:pt>
    <dgm:pt modelId="{7E8B283A-80DD-E94F-8867-FAEC5984604C}" type="pres">
      <dgm:prSet presAssocID="{F30FBD0E-EA1A-3247-8B12-A6D54ECAC9D5}" presName="hierChild2" presStyleCnt="0"/>
      <dgm:spPr/>
    </dgm:pt>
    <dgm:pt modelId="{90A1E8A5-838C-A049-9C8B-7EA319B3664B}" type="pres">
      <dgm:prSet presAssocID="{F3B182F4-1D91-4F4C-A310-0A2548D3D442}" presName="Name37" presStyleLbl="parChTrans1D2" presStyleIdx="0" presStyleCnt="2"/>
      <dgm:spPr/>
    </dgm:pt>
    <dgm:pt modelId="{0BC79760-1408-3A4D-BA07-4E1384B91F88}" type="pres">
      <dgm:prSet presAssocID="{AFE5E57B-72F9-024D-A11B-8B766F1DE5A9}" presName="hierRoot2" presStyleCnt="0">
        <dgm:presLayoutVars>
          <dgm:hierBranch val="init"/>
        </dgm:presLayoutVars>
      </dgm:prSet>
      <dgm:spPr/>
    </dgm:pt>
    <dgm:pt modelId="{CDB14526-174A-034E-B425-20FDA846568E}" type="pres">
      <dgm:prSet presAssocID="{AFE5E57B-72F9-024D-A11B-8B766F1DE5A9}" presName="rootComposite" presStyleCnt="0"/>
      <dgm:spPr/>
    </dgm:pt>
    <dgm:pt modelId="{9AD53490-9407-CC43-88EB-49B4B6507CE2}" type="pres">
      <dgm:prSet presAssocID="{AFE5E57B-72F9-024D-A11B-8B766F1DE5A9}" presName="rootText" presStyleLbl="node2" presStyleIdx="0" presStyleCnt="2" custScaleX="299125" custScaleY="201680">
        <dgm:presLayoutVars>
          <dgm:chPref val="3"/>
        </dgm:presLayoutVars>
      </dgm:prSet>
      <dgm:spPr/>
    </dgm:pt>
    <dgm:pt modelId="{B0899C16-065C-3D4F-B407-6F97F39876FB}" type="pres">
      <dgm:prSet presAssocID="{AFE5E57B-72F9-024D-A11B-8B766F1DE5A9}" presName="rootConnector" presStyleLbl="node2" presStyleIdx="0" presStyleCnt="2"/>
      <dgm:spPr/>
    </dgm:pt>
    <dgm:pt modelId="{66A2D094-2C9F-E24F-9A61-090E92D85EA1}" type="pres">
      <dgm:prSet presAssocID="{AFE5E57B-72F9-024D-A11B-8B766F1DE5A9}" presName="hierChild4" presStyleCnt="0"/>
      <dgm:spPr/>
    </dgm:pt>
    <dgm:pt modelId="{5C922C23-2664-8C49-B209-6096961B445D}" type="pres">
      <dgm:prSet presAssocID="{AFE5E57B-72F9-024D-A11B-8B766F1DE5A9}" presName="hierChild5" presStyleCnt="0"/>
      <dgm:spPr/>
    </dgm:pt>
    <dgm:pt modelId="{B7F381B6-DF01-7747-8346-291A7054EE4A}" type="pres">
      <dgm:prSet presAssocID="{B7BA2CC7-4CA7-9045-BB1D-503E7C86FF2D}" presName="Name37" presStyleLbl="parChTrans1D2" presStyleIdx="1" presStyleCnt="2"/>
      <dgm:spPr/>
    </dgm:pt>
    <dgm:pt modelId="{D9AB4304-E01F-E045-BE53-56A4FEBFC60B}" type="pres">
      <dgm:prSet presAssocID="{9E690316-91BC-AE40-9F96-207E198CD231}" presName="hierRoot2" presStyleCnt="0">
        <dgm:presLayoutVars>
          <dgm:hierBranch val="init"/>
        </dgm:presLayoutVars>
      </dgm:prSet>
      <dgm:spPr/>
    </dgm:pt>
    <dgm:pt modelId="{32353D9D-0DE2-0746-BDB6-04CBB0DB5F8D}" type="pres">
      <dgm:prSet presAssocID="{9E690316-91BC-AE40-9F96-207E198CD231}" presName="rootComposite" presStyleCnt="0"/>
      <dgm:spPr/>
    </dgm:pt>
    <dgm:pt modelId="{F1DFB80D-DB2A-CF4F-90F9-90872AC2F10E}" type="pres">
      <dgm:prSet presAssocID="{9E690316-91BC-AE40-9F96-207E198CD231}" presName="rootText" presStyleLbl="node2" presStyleIdx="1" presStyleCnt="2" custScaleX="305853" custScaleY="186408">
        <dgm:presLayoutVars>
          <dgm:chPref val="3"/>
        </dgm:presLayoutVars>
      </dgm:prSet>
      <dgm:spPr/>
    </dgm:pt>
    <dgm:pt modelId="{84FBB071-E42E-0449-B191-9C980CEC69EC}" type="pres">
      <dgm:prSet presAssocID="{9E690316-91BC-AE40-9F96-207E198CD231}" presName="rootConnector" presStyleLbl="node2" presStyleIdx="1" presStyleCnt="2"/>
      <dgm:spPr/>
    </dgm:pt>
    <dgm:pt modelId="{717674E8-8F70-234D-BDBD-22153F02AF29}" type="pres">
      <dgm:prSet presAssocID="{9E690316-91BC-AE40-9F96-207E198CD231}" presName="hierChild4" presStyleCnt="0"/>
      <dgm:spPr/>
    </dgm:pt>
    <dgm:pt modelId="{02608EC3-B5FA-A44F-8417-1F55742769F0}" type="pres">
      <dgm:prSet presAssocID="{9E690316-91BC-AE40-9F96-207E198CD231}" presName="hierChild5" presStyleCnt="0"/>
      <dgm:spPr/>
    </dgm:pt>
    <dgm:pt modelId="{A860043A-D0D5-F747-A819-AEB18953768A}" type="pres">
      <dgm:prSet presAssocID="{F30FBD0E-EA1A-3247-8B12-A6D54ECAC9D5}" presName="hierChild3" presStyleCnt="0"/>
      <dgm:spPr/>
    </dgm:pt>
  </dgm:ptLst>
  <dgm:cxnLst>
    <dgm:cxn modelId="{CCCC7205-175E-4F66-95B3-4E238EED6584}" type="presOf" srcId="{9E690316-91BC-AE40-9F96-207E198CD231}" destId="{F1DFB80D-DB2A-CF4F-90F9-90872AC2F10E}" srcOrd="0" destOrd="0" presId="urn:microsoft.com/office/officeart/2005/8/layout/orgChart1"/>
    <dgm:cxn modelId="{D054241D-6BDC-4775-950A-446336CC9F74}" type="presOf" srcId="{F30FBD0E-EA1A-3247-8B12-A6D54ECAC9D5}" destId="{C099896D-DA34-4145-B6A9-6FF1F0796366}" srcOrd="1" destOrd="0" presId="urn:microsoft.com/office/officeart/2005/8/layout/orgChart1"/>
    <dgm:cxn modelId="{3B113022-856E-472F-A9ED-0C8E620C10E7}" type="presOf" srcId="{F997F9FF-AF35-494F-B8B0-A90FAE8A3988}" destId="{364B43F8-5120-4D40-A2B3-E7CF74BAD646}" srcOrd="0" destOrd="0" presId="urn:microsoft.com/office/officeart/2005/8/layout/orgChart1"/>
    <dgm:cxn modelId="{12BD9023-E4DA-F54A-8C39-0DEA9930F6E7}" srcId="{F30FBD0E-EA1A-3247-8B12-A6D54ECAC9D5}" destId="{9E690316-91BC-AE40-9F96-207E198CD231}" srcOrd="1" destOrd="0" parTransId="{B7BA2CC7-4CA7-9045-BB1D-503E7C86FF2D}" sibTransId="{B9A7D040-20EB-3B4C-B36A-40FD37593A01}"/>
    <dgm:cxn modelId="{B4997C3E-DB80-4F3F-975D-1D53AA3C814B}" type="presOf" srcId="{AFE5E57B-72F9-024D-A11B-8B766F1DE5A9}" destId="{B0899C16-065C-3D4F-B407-6F97F39876FB}" srcOrd="1" destOrd="0" presId="urn:microsoft.com/office/officeart/2005/8/layout/orgChart1"/>
    <dgm:cxn modelId="{24C7AC41-BF5B-4438-8168-06187E25C90E}" type="presOf" srcId="{B7BA2CC7-4CA7-9045-BB1D-503E7C86FF2D}" destId="{B7F381B6-DF01-7747-8346-291A7054EE4A}" srcOrd="0" destOrd="0" presId="urn:microsoft.com/office/officeart/2005/8/layout/orgChart1"/>
    <dgm:cxn modelId="{40CACD66-F11B-2446-A6B4-68168AF36A8B}" srcId="{F30FBD0E-EA1A-3247-8B12-A6D54ECAC9D5}" destId="{AFE5E57B-72F9-024D-A11B-8B766F1DE5A9}" srcOrd="0" destOrd="0" parTransId="{F3B182F4-1D91-4F4C-A310-0A2548D3D442}" sibTransId="{9ADBC0B8-63D7-354A-B106-0BDE2F5DB92A}"/>
    <dgm:cxn modelId="{6BA08E6B-76B8-4E09-AB36-9BA2E54704A6}" type="presOf" srcId="{F30FBD0E-EA1A-3247-8B12-A6D54ECAC9D5}" destId="{C23FBE2B-63E8-CA40-8445-4F7B4ED19A0D}" srcOrd="0" destOrd="0" presId="urn:microsoft.com/office/officeart/2005/8/layout/orgChart1"/>
    <dgm:cxn modelId="{ECB0F885-B241-4D04-AB03-498BB297A8BD}" type="presOf" srcId="{9E690316-91BC-AE40-9F96-207E198CD231}" destId="{84FBB071-E42E-0449-B191-9C980CEC69EC}" srcOrd="1" destOrd="0" presId="urn:microsoft.com/office/officeart/2005/8/layout/orgChart1"/>
    <dgm:cxn modelId="{43B3DAB8-B37E-A84C-9CDA-4A7F3A8E8263}" srcId="{F997F9FF-AF35-494F-B8B0-A90FAE8A3988}" destId="{F30FBD0E-EA1A-3247-8B12-A6D54ECAC9D5}" srcOrd="0" destOrd="0" parTransId="{89CA1F91-1612-924D-80AA-3AA46F933F96}" sibTransId="{83E2E086-2998-BC44-AF32-48A4419B22F5}"/>
    <dgm:cxn modelId="{A9EBDBCE-BD19-4B2D-97EA-6BD5440B18C9}" type="presOf" srcId="{F3B182F4-1D91-4F4C-A310-0A2548D3D442}" destId="{90A1E8A5-838C-A049-9C8B-7EA319B3664B}" srcOrd="0" destOrd="0" presId="urn:microsoft.com/office/officeart/2005/8/layout/orgChart1"/>
    <dgm:cxn modelId="{E8D4A3FB-7CBF-445E-A642-9A896F197C7E}" type="presOf" srcId="{AFE5E57B-72F9-024D-A11B-8B766F1DE5A9}" destId="{9AD53490-9407-CC43-88EB-49B4B6507CE2}" srcOrd="0" destOrd="0" presId="urn:microsoft.com/office/officeart/2005/8/layout/orgChart1"/>
    <dgm:cxn modelId="{451702AB-C7A9-431B-B7A4-27C1F7AA6727}" type="presParOf" srcId="{364B43F8-5120-4D40-A2B3-E7CF74BAD646}" destId="{01B72975-1931-A44B-916E-18071B2EA9BD}" srcOrd="0" destOrd="0" presId="urn:microsoft.com/office/officeart/2005/8/layout/orgChart1"/>
    <dgm:cxn modelId="{D830AF08-3753-4123-82D7-856CBADFB937}" type="presParOf" srcId="{01B72975-1931-A44B-916E-18071B2EA9BD}" destId="{AAC454C6-CB18-9840-8ADD-B7861298F086}" srcOrd="0" destOrd="0" presId="urn:microsoft.com/office/officeart/2005/8/layout/orgChart1"/>
    <dgm:cxn modelId="{11B27F66-A497-4DA9-BB1A-331746659A7C}" type="presParOf" srcId="{AAC454C6-CB18-9840-8ADD-B7861298F086}" destId="{C23FBE2B-63E8-CA40-8445-4F7B4ED19A0D}" srcOrd="0" destOrd="0" presId="urn:microsoft.com/office/officeart/2005/8/layout/orgChart1"/>
    <dgm:cxn modelId="{4CC1CAF3-215A-4017-A5AF-5B0F81E9B75D}" type="presParOf" srcId="{AAC454C6-CB18-9840-8ADD-B7861298F086}" destId="{C099896D-DA34-4145-B6A9-6FF1F0796366}" srcOrd="1" destOrd="0" presId="urn:microsoft.com/office/officeart/2005/8/layout/orgChart1"/>
    <dgm:cxn modelId="{5A37388B-46EB-4DEE-939D-EDA40FFC9912}" type="presParOf" srcId="{01B72975-1931-A44B-916E-18071B2EA9BD}" destId="{7E8B283A-80DD-E94F-8867-FAEC5984604C}" srcOrd="1" destOrd="0" presId="urn:microsoft.com/office/officeart/2005/8/layout/orgChart1"/>
    <dgm:cxn modelId="{699CDF20-E8B8-4EC3-9D96-8CCE40CA0A21}" type="presParOf" srcId="{7E8B283A-80DD-E94F-8867-FAEC5984604C}" destId="{90A1E8A5-838C-A049-9C8B-7EA319B3664B}" srcOrd="0" destOrd="0" presId="urn:microsoft.com/office/officeart/2005/8/layout/orgChart1"/>
    <dgm:cxn modelId="{8D61281D-A3D9-4B9B-8F34-4E9226CE2054}" type="presParOf" srcId="{7E8B283A-80DD-E94F-8867-FAEC5984604C}" destId="{0BC79760-1408-3A4D-BA07-4E1384B91F88}" srcOrd="1" destOrd="0" presId="urn:microsoft.com/office/officeart/2005/8/layout/orgChart1"/>
    <dgm:cxn modelId="{23399DFE-DB0C-4979-88F3-E37E64861CD0}" type="presParOf" srcId="{0BC79760-1408-3A4D-BA07-4E1384B91F88}" destId="{CDB14526-174A-034E-B425-20FDA846568E}" srcOrd="0" destOrd="0" presId="urn:microsoft.com/office/officeart/2005/8/layout/orgChart1"/>
    <dgm:cxn modelId="{2FE0935E-9E90-437E-A692-F53DA9E3EBE1}" type="presParOf" srcId="{CDB14526-174A-034E-B425-20FDA846568E}" destId="{9AD53490-9407-CC43-88EB-49B4B6507CE2}" srcOrd="0" destOrd="0" presId="urn:microsoft.com/office/officeart/2005/8/layout/orgChart1"/>
    <dgm:cxn modelId="{CE01A55A-7D25-4E46-8A94-5BFFE08586BE}" type="presParOf" srcId="{CDB14526-174A-034E-B425-20FDA846568E}" destId="{B0899C16-065C-3D4F-B407-6F97F39876FB}" srcOrd="1" destOrd="0" presId="urn:microsoft.com/office/officeart/2005/8/layout/orgChart1"/>
    <dgm:cxn modelId="{F3854271-C35C-43C7-8A18-3846801D8D2B}" type="presParOf" srcId="{0BC79760-1408-3A4D-BA07-4E1384B91F88}" destId="{66A2D094-2C9F-E24F-9A61-090E92D85EA1}" srcOrd="1" destOrd="0" presId="urn:microsoft.com/office/officeart/2005/8/layout/orgChart1"/>
    <dgm:cxn modelId="{7FEF3188-A326-42E2-8195-5A0E1CA8E7D4}" type="presParOf" srcId="{0BC79760-1408-3A4D-BA07-4E1384B91F88}" destId="{5C922C23-2664-8C49-B209-6096961B445D}" srcOrd="2" destOrd="0" presId="urn:microsoft.com/office/officeart/2005/8/layout/orgChart1"/>
    <dgm:cxn modelId="{949C9D0F-F432-40D6-BBCA-61248EBD587F}" type="presParOf" srcId="{7E8B283A-80DD-E94F-8867-FAEC5984604C}" destId="{B7F381B6-DF01-7747-8346-291A7054EE4A}" srcOrd="2" destOrd="0" presId="urn:microsoft.com/office/officeart/2005/8/layout/orgChart1"/>
    <dgm:cxn modelId="{0DB4ECB7-88D3-4A7A-9AC8-A7D3EA685676}" type="presParOf" srcId="{7E8B283A-80DD-E94F-8867-FAEC5984604C}" destId="{D9AB4304-E01F-E045-BE53-56A4FEBFC60B}" srcOrd="3" destOrd="0" presId="urn:microsoft.com/office/officeart/2005/8/layout/orgChart1"/>
    <dgm:cxn modelId="{47370155-5C2B-4B38-B1F9-7C8215212769}" type="presParOf" srcId="{D9AB4304-E01F-E045-BE53-56A4FEBFC60B}" destId="{32353D9D-0DE2-0746-BDB6-04CBB0DB5F8D}" srcOrd="0" destOrd="0" presId="urn:microsoft.com/office/officeart/2005/8/layout/orgChart1"/>
    <dgm:cxn modelId="{6F05332C-AA8D-4B14-B7C8-47D883749E8A}" type="presParOf" srcId="{32353D9D-0DE2-0746-BDB6-04CBB0DB5F8D}" destId="{F1DFB80D-DB2A-CF4F-90F9-90872AC2F10E}" srcOrd="0" destOrd="0" presId="urn:microsoft.com/office/officeart/2005/8/layout/orgChart1"/>
    <dgm:cxn modelId="{232CA8C3-1EF9-489A-8340-5480AC10DA24}" type="presParOf" srcId="{32353D9D-0DE2-0746-BDB6-04CBB0DB5F8D}" destId="{84FBB071-E42E-0449-B191-9C980CEC69EC}" srcOrd="1" destOrd="0" presId="urn:microsoft.com/office/officeart/2005/8/layout/orgChart1"/>
    <dgm:cxn modelId="{31BF282E-92D1-4F94-A3C3-7E90191ED84B}" type="presParOf" srcId="{D9AB4304-E01F-E045-BE53-56A4FEBFC60B}" destId="{717674E8-8F70-234D-BDBD-22153F02AF29}" srcOrd="1" destOrd="0" presId="urn:microsoft.com/office/officeart/2005/8/layout/orgChart1"/>
    <dgm:cxn modelId="{AE83EC07-29FD-4854-9821-1E7FBF81DEF5}" type="presParOf" srcId="{D9AB4304-E01F-E045-BE53-56A4FEBFC60B}" destId="{02608EC3-B5FA-A44F-8417-1F55742769F0}" srcOrd="2" destOrd="0" presId="urn:microsoft.com/office/officeart/2005/8/layout/orgChart1"/>
    <dgm:cxn modelId="{666CDDFB-D4DD-4E9D-A8CE-3E48636BE39A}" type="presParOf" srcId="{01B72975-1931-A44B-916E-18071B2EA9BD}" destId="{A860043A-D0D5-F747-A819-AEB18953768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997F9FF-AF35-494F-B8B0-A90FAE8A3988}"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en-US"/>
        </a:p>
      </dgm:t>
    </dgm:pt>
    <dgm:pt modelId="{F30FBD0E-EA1A-3247-8B12-A6D54ECAC9D5}">
      <dgm:prSet custT="1"/>
      <dgm:spPr/>
      <dgm:t>
        <a:bodyPr/>
        <a:lstStyle/>
        <a:p>
          <a:pPr rtl="0"/>
          <a:r>
            <a:rPr lang="en-US" sz="3600" b="1" dirty="0">
              <a:latin typeface="Times New Roman" panose="02020603050405020304" pitchFamily="18" charset="0"/>
              <a:cs typeface="Times New Roman" panose="02020603050405020304" pitchFamily="18" charset="0"/>
            </a:rPr>
            <a:t>Primary LSG had </a:t>
          </a:r>
          <a:r>
            <a:rPr lang="en-US" sz="3600" b="1" dirty="0" err="1">
              <a:latin typeface="Times New Roman" panose="02020603050405020304" pitchFamily="18" charset="0"/>
              <a:cs typeface="Times New Roman" panose="02020603050405020304" pitchFamily="18" charset="0"/>
            </a:rPr>
            <a:t>Preop</a:t>
          </a:r>
          <a:r>
            <a:rPr lang="en-US" sz="3600" b="1" dirty="0">
              <a:latin typeface="Times New Roman" panose="02020603050405020304" pitchFamily="18" charset="0"/>
              <a:cs typeface="Times New Roman" panose="02020603050405020304" pitchFamily="18" charset="0"/>
            </a:rPr>
            <a:t> EGD, GERD disease &amp; Nocturnal GERD disease Symptom Severity &amp; impact Questionnaire 6,12,24 months</a:t>
          </a:r>
        </a:p>
      </dgm:t>
    </dgm:pt>
    <dgm:pt modelId="{89CA1F91-1612-924D-80AA-3AA46F933F96}" type="parTrans" cxnId="{43B3DAB8-B37E-A84C-9CDA-4A7F3A8E8263}">
      <dgm:prSet/>
      <dgm:spPr/>
      <dgm:t>
        <a:bodyPr/>
        <a:lstStyle/>
        <a:p>
          <a:endParaRPr lang="en-US" sz="3200"/>
        </a:p>
      </dgm:t>
    </dgm:pt>
    <dgm:pt modelId="{83E2E086-2998-BC44-AF32-48A4419B22F5}" type="sibTrans" cxnId="{43B3DAB8-B37E-A84C-9CDA-4A7F3A8E8263}">
      <dgm:prSet/>
      <dgm:spPr/>
      <dgm:t>
        <a:bodyPr/>
        <a:lstStyle/>
        <a:p>
          <a:pPr rtl="0"/>
          <a:endParaRPr lang="en-US" sz="3200"/>
        </a:p>
      </dgm:t>
    </dgm:pt>
    <dgm:pt modelId="{364B43F8-5120-4D40-A2B3-E7CF74BAD646}" type="pres">
      <dgm:prSet presAssocID="{F997F9FF-AF35-494F-B8B0-A90FAE8A3988}" presName="hierChild1" presStyleCnt="0">
        <dgm:presLayoutVars>
          <dgm:orgChart val="1"/>
          <dgm:chPref val="1"/>
          <dgm:dir/>
          <dgm:animOne val="branch"/>
          <dgm:animLvl val="lvl"/>
          <dgm:resizeHandles/>
        </dgm:presLayoutVars>
      </dgm:prSet>
      <dgm:spPr/>
    </dgm:pt>
    <dgm:pt modelId="{01B72975-1931-A44B-916E-18071B2EA9BD}" type="pres">
      <dgm:prSet presAssocID="{F30FBD0E-EA1A-3247-8B12-A6D54ECAC9D5}" presName="hierRoot1" presStyleCnt="0">
        <dgm:presLayoutVars>
          <dgm:hierBranch val="init"/>
        </dgm:presLayoutVars>
      </dgm:prSet>
      <dgm:spPr/>
    </dgm:pt>
    <dgm:pt modelId="{AAC454C6-CB18-9840-8ADD-B7861298F086}" type="pres">
      <dgm:prSet presAssocID="{F30FBD0E-EA1A-3247-8B12-A6D54ECAC9D5}" presName="rootComposite1" presStyleCnt="0"/>
      <dgm:spPr/>
    </dgm:pt>
    <dgm:pt modelId="{C23FBE2B-63E8-CA40-8445-4F7B4ED19A0D}" type="pres">
      <dgm:prSet presAssocID="{F30FBD0E-EA1A-3247-8B12-A6D54ECAC9D5}" presName="rootText1" presStyleLbl="node0" presStyleIdx="0" presStyleCnt="1" custScaleX="671475" custScaleY="118127" custLinFactNeighborX="1210" custLinFactNeighborY="-2420">
        <dgm:presLayoutVars>
          <dgm:chPref val="3"/>
        </dgm:presLayoutVars>
      </dgm:prSet>
      <dgm:spPr/>
    </dgm:pt>
    <dgm:pt modelId="{C099896D-DA34-4145-B6A9-6FF1F0796366}" type="pres">
      <dgm:prSet presAssocID="{F30FBD0E-EA1A-3247-8B12-A6D54ECAC9D5}" presName="rootConnector1" presStyleLbl="node1" presStyleIdx="0" presStyleCnt="0"/>
      <dgm:spPr/>
    </dgm:pt>
    <dgm:pt modelId="{7E8B283A-80DD-E94F-8867-FAEC5984604C}" type="pres">
      <dgm:prSet presAssocID="{F30FBD0E-EA1A-3247-8B12-A6D54ECAC9D5}" presName="hierChild2" presStyleCnt="0"/>
      <dgm:spPr/>
    </dgm:pt>
    <dgm:pt modelId="{A860043A-D0D5-F747-A819-AEB18953768A}" type="pres">
      <dgm:prSet presAssocID="{F30FBD0E-EA1A-3247-8B12-A6D54ECAC9D5}" presName="hierChild3" presStyleCnt="0"/>
      <dgm:spPr/>
    </dgm:pt>
  </dgm:ptLst>
  <dgm:cxnLst>
    <dgm:cxn modelId="{0D839202-3E85-D14E-9F5A-60F19A65F391}" type="presOf" srcId="{F30FBD0E-EA1A-3247-8B12-A6D54ECAC9D5}" destId="{C099896D-DA34-4145-B6A9-6FF1F0796366}" srcOrd="1" destOrd="0" presId="urn:microsoft.com/office/officeart/2005/8/layout/orgChart1"/>
    <dgm:cxn modelId="{1050ECA2-4B2C-5F4B-AE79-EBEB958ADB62}" type="presOf" srcId="{F30FBD0E-EA1A-3247-8B12-A6D54ECAC9D5}" destId="{C23FBE2B-63E8-CA40-8445-4F7B4ED19A0D}" srcOrd="0" destOrd="0" presId="urn:microsoft.com/office/officeart/2005/8/layout/orgChart1"/>
    <dgm:cxn modelId="{43B3DAB8-B37E-A84C-9CDA-4A7F3A8E8263}" srcId="{F997F9FF-AF35-494F-B8B0-A90FAE8A3988}" destId="{F30FBD0E-EA1A-3247-8B12-A6D54ECAC9D5}" srcOrd="0" destOrd="0" parTransId="{89CA1F91-1612-924D-80AA-3AA46F933F96}" sibTransId="{83E2E086-2998-BC44-AF32-48A4419B22F5}"/>
    <dgm:cxn modelId="{4E03A5F6-A16C-ED41-AE52-ECE521100798}" type="presOf" srcId="{F997F9FF-AF35-494F-B8B0-A90FAE8A3988}" destId="{364B43F8-5120-4D40-A2B3-E7CF74BAD646}" srcOrd="0" destOrd="0" presId="urn:microsoft.com/office/officeart/2005/8/layout/orgChart1"/>
    <dgm:cxn modelId="{248A0EE5-DB4D-4441-9540-B17440F32211}" type="presParOf" srcId="{364B43F8-5120-4D40-A2B3-E7CF74BAD646}" destId="{01B72975-1931-A44B-916E-18071B2EA9BD}" srcOrd="0" destOrd="0" presId="urn:microsoft.com/office/officeart/2005/8/layout/orgChart1"/>
    <dgm:cxn modelId="{E7A40217-2535-BF4C-A5E6-A7848A2049BB}" type="presParOf" srcId="{01B72975-1931-A44B-916E-18071B2EA9BD}" destId="{AAC454C6-CB18-9840-8ADD-B7861298F086}" srcOrd="0" destOrd="0" presId="urn:microsoft.com/office/officeart/2005/8/layout/orgChart1"/>
    <dgm:cxn modelId="{D0E85636-7DA1-E447-ACC8-8AC3E91CBF93}" type="presParOf" srcId="{AAC454C6-CB18-9840-8ADD-B7861298F086}" destId="{C23FBE2B-63E8-CA40-8445-4F7B4ED19A0D}" srcOrd="0" destOrd="0" presId="urn:microsoft.com/office/officeart/2005/8/layout/orgChart1"/>
    <dgm:cxn modelId="{7049089E-6E0B-2747-B963-A76C998342D8}" type="presParOf" srcId="{AAC454C6-CB18-9840-8ADD-B7861298F086}" destId="{C099896D-DA34-4145-B6A9-6FF1F0796366}" srcOrd="1" destOrd="0" presId="urn:microsoft.com/office/officeart/2005/8/layout/orgChart1"/>
    <dgm:cxn modelId="{3F372660-2305-7649-8B96-0D29332AF14C}" type="presParOf" srcId="{01B72975-1931-A44B-916E-18071B2EA9BD}" destId="{7E8B283A-80DD-E94F-8867-FAEC5984604C}" srcOrd="1" destOrd="0" presId="urn:microsoft.com/office/officeart/2005/8/layout/orgChart1"/>
    <dgm:cxn modelId="{D72A41DB-E9A9-4447-A796-6E700DFA8974}" type="presParOf" srcId="{01B72975-1931-A44B-916E-18071B2EA9BD}" destId="{A860043A-D0D5-F747-A819-AEB18953768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79731D0-AE64-0242-8A52-17705728218B}" type="doc">
      <dgm:prSet loTypeId="urn:microsoft.com/office/officeart/2005/8/layout/default#1" loCatId="list" qsTypeId="urn:microsoft.com/office/officeart/2005/8/quickstyle/simple4" qsCatId="simple" csTypeId="urn:microsoft.com/office/officeart/2005/8/colors/accent1_2" csCatId="accent1" phldr="1"/>
      <dgm:spPr/>
      <dgm:t>
        <a:bodyPr/>
        <a:lstStyle/>
        <a:p>
          <a:endParaRPr lang="en-US"/>
        </a:p>
      </dgm:t>
    </dgm:pt>
    <dgm:pt modelId="{613D4A59-FFB4-B140-BE07-F2412CCCE9BA}">
      <dgm:prSet phldrT="[Text]" custT="1"/>
      <dgm:spPr/>
      <dgm:t>
        <a:bodyPr/>
        <a:lstStyle/>
        <a:p>
          <a:pPr algn="l"/>
          <a:r>
            <a:rPr lang="en-US" sz="3200" dirty="0">
              <a:latin typeface="Times New Roman" charset="0"/>
              <a:ea typeface="Times New Roman" charset="0"/>
              <a:cs typeface="Times New Roman" charset="0"/>
            </a:rPr>
            <a:t>Primary procedures -633</a:t>
          </a:r>
        </a:p>
        <a:p>
          <a:pPr algn="l"/>
          <a:r>
            <a:rPr lang="en-US" sz="3200" dirty="0">
              <a:latin typeface="Times New Roman" charset="0"/>
              <a:ea typeface="Times New Roman" charset="0"/>
              <a:cs typeface="Times New Roman" charset="0"/>
            </a:rPr>
            <a:t>BRYGB, 79.3%</a:t>
          </a:r>
        </a:p>
        <a:p>
          <a:pPr algn="l"/>
          <a:r>
            <a:rPr lang="en-US" sz="3200" dirty="0">
              <a:latin typeface="Times New Roman" charset="0"/>
              <a:ea typeface="Times New Roman" charset="0"/>
              <a:cs typeface="Times New Roman" charset="0"/>
            </a:rPr>
            <a:t>LSG10.7%</a:t>
          </a:r>
        </a:p>
        <a:p>
          <a:pPr algn="l"/>
          <a:r>
            <a:rPr lang="en-US" sz="3200" dirty="0">
              <a:latin typeface="Times New Roman" charset="0"/>
              <a:ea typeface="Times New Roman" charset="0"/>
              <a:cs typeface="Times New Roman" charset="0"/>
            </a:rPr>
            <a:t>Gastric band 4.7%</a:t>
          </a:r>
        </a:p>
        <a:p>
          <a:pPr algn="l"/>
          <a:r>
            <a:rPr lang="en-US" sz="3200" dirty="0">
              <a:latin typeface="Times New Roman" charset="0"/>
              <a:ea typeface="Times New Roman" charset="0"/>
              <a:cs typeface="Times New Roman" charset="0"/>
            </a:rPr>
            <a:t>Others 5.3%</a:t>
          </a:r>
        </a:p>
        <a:p>
          <a:pPr algn="l"/>
          <a:r>
            <a:rPr lang="en-US" sz="3200" dirty="0">
              <a:latin typeface="Times New Roman" charset="0"/>
              <a:ea typeface="Times New Roman" charset="0"/>
              <a:cs typeface="Times New Roman" charset="0"/>
            </a:rPr>
            <a:t>BMI (±SD) 43.58±6.12 kg/ m2 </a:t>
          </a:r>
        </a:p>
      </dgm:t>
    </dgm:pt>
    <dgm:pt modelId="{33E6A65D-9F61-DD4A-A6DF-67990FF17E4B}" type="parTrans" cxnId="{8DE82BF2-8385-0F41-99E1-FC2B509A7028}">
      <dgm:prSet/>
      <dgm:spPr/>
      <dgm:t>
        <a:bodyPr/>
        <a:lstStyle/>
        <a:p>
          <a:endParaRPr lang="en-US" sz="2800">
            <a:latin typeface="Times New Roman" charset="0"/>
            <a:ea typeface="Times New Roman" charset="0"/>
            <a:cs typeface="Times New Roman" charset="0"/>
          </a:endParaRPr>
        </a:p>
      </dgm:t>
    </dgm:pt>
    <dgm:pt modelId="{09E0C5D0-25AF-7649-AD74-821A60FEFF18}" type="sibTrans" cxnId="{8DE82BF2-8385-0F41-99E1-FC2B509A7028}">
      <dgm:prSet/>
      <dgm:spPr/>
      <dgm:t>
        <a:bodyPr/>
        <a:lstStyle/>
        <a:p>
          <a:endParaRPr lang="en-US" sz="2800">
            <a:latin typeface="Times New Roman" charset="0"/>
            <a:ea typeface="Times New Roman" charset="0"/>
            <a:cs typeface="Times New Roman" charset="0"/>
          </a:endParaRPr>
        </a:p>
      </dgm:t>
    </dgm:pt>
    <dgm:pt modelId="{2B9E0CC8-1DDB-B64F-AC9A-EDB9F50D6531}">
      <dgm:prSet phldrT="[Text]" custT="1"/>
      <dgm:spPr/>
      <dgm:t>
        <a:bodyPr/>
        <a:lstStyle/>
        <a:p>
          <a:pPr algn="l"/>
          <a:r>
            <a:rPr lang="en-US" sz="3200" dirty="0">
              <a:latin typeface="Times New Roman" charset="0"/>
              <a:ea typeface="Times New Roman" charset="0"/>
              <a:cs typeface="Times New Roman" charset="0"/>
            </a:rPr>
            <a:t>Revision procedures 97</a:t>
          </a:r>
        </a:p>
        <a:p>
          <a:pPr algn="l"/>
          <a:r>
            <a:rPr lang="en-US" sz="3200" dirty="0">
              <a:latin typeface="Times New Roman" charset="0"/>
              <a:ea typeface="Times New Roman" charset="0"/>
              <a:cs typeface="Times New Roman" charset="0"/>
            </a:rPr>
            <a:t>Gastric band to BRYGB 40.2%</a:t>
          </a:r>
        </a:p>
        <a:p>
          <a:pPr algn="l"/>
          <a:r>
            <a:rPr lang="en-US" sz="3200" dirty="0">
              <a:latin typeface="Times New Roman" charset="0"/>
              <a:ea typeface="Times New Roman" charset="0"/>
              <a:cs typeface="Times New Roman" charset="0"/>
            </a:rPr>
            <a:t>Band to adjust BRYGB 39.2%</a:t>
          </a:r>
        </a:p>
        <a:p>
          <a:pPr algn="l"/>
          <a:r>
            <a:rPr lang="en-US" sz="3200" dirty="0">
              <a:latin typeface="Times New Roman" charset="0"/>
              <a:ea typeface="Times New Roman" charset="0"/>
              <a:cs typeface="Times New Roman" charset="0"/>
            </a:rPr>
            <a:t>Mason to BRYGB 11.3%</a:t>
          </a:r>
        </a:p>
        <a:p>
          <a:pPr algn="l"/>
          <a:r>
            <a:rPr lang="en-US" sz="3200" dirty="0">
              <a:latin typeface="Times New Roman" charset="0"/>
              <a:ea typeface="Times New Roman" charset="0"/>
              <a:cs typeface="Times New Roman" charset="0"/>
            </a:rPr>
            <a:t>Sleeve to BRYGB 4.1% Others 5.2%</a:t>
          </a:r>
        </a:p>
        <a:p>
          <a:pPr algn="l"/>
          <a:r>
            <a:rPr lang="en-US" sz="3200" dirty="0">
              <a:latin typeface="Times New Roman" charset="0"/>
              <a:ea typeface="Times New Roman" charset="0"/>
              <a:cs typeface="Times New Roman" charset="0"/>
            </a:rPr>
            <a:t>BMI (±SD) 37.9±7.27 kg/m2</a:t>
          </a:r>
        </a:p>
      </dgm:t>
    </dgm:pt>
    <dgm:pt modelId="{5918B1F6-92D4-C848-9E65-392DA1B92756}" type="parTrans" cxnId="{2E4AF265-FCCD-7F42-BAD3-D476799027A5}">
      <dgm:prSet/>
      <dgm:spPr/>
      <dgm:t>
        <a:bodyPr/>
        <a:lstStyle/>
        <a:p>
          <a:endParaRPr lang="en-US" sz="2800">
            <a:latin typeface="Times New Roman" charset="0"/>
            <a:ea typeface="Times New Roman" charset="0"/>
            <a:cs typeface="Times New Roman" charset="0"/>
          </a:endParaRPr>
        </a:p>
      </dgm:t>
    </dgm:pt>
    <dgm:pt modelId="{0DC31FBC-A353-7247-AAE8-0B390B4D2121}" type="sibTrans" cxnId="{2E4AF265-FCCD-7F42-BAD3-D476799027A5}">
      <dgm:prSet/>
      <dgm:spPr/>
      <dgm:t>
        <a:bodyPr/>
        <a:lstStyle/>
        <a:p>
          <a:endParaRPr lang="en-US" sz="2800">
            <a:latin typeface="Times New Roman" charset="0"/>
            <a:ea typeface="Times New Roman" charset="0"/>
            <a:cs typeface="Times New Roman" charset="0"/>
          </a:endParaRPr>
        </a:p>
      </dgm:t>
    </dgm:pt>
    <dgm:pt modelId="{90196769-BB89-E94A-BA52-3769D7C1B801}" type="pres">
      <dgm:prSet presAssocID="{479731D0-AE64-0242-8A52-17705728218B}" presName="diagram" presStyleCnt="0">
        <dgm:presLayoutVars>
          <dgm:dir/>
          <dgm:resizeHandles val="exact"/>
        </dgm:presLayoutVars>
      </dgm:prSet>
      <dgm:spPr/>
    </dgm:pt>
    <dgm:pt modelId="{89AEA289-12FE-314E-86E7-BBC41C80C72D}" type="pres">
      <dgm:prSet presAssocID="{613D4A59-FFB4-B140-BE07-F2412CCCE9BA}" presName="node" presStyleLbl="node1" presStyleIdx="0" presStyleCnt="2" custScaleX="222218" custScaleY="165270">
        <dgm:presLayoutVars>
          <dgm:bulletEnabled val="1"/>
        </dgm:presLayoutVars>
      </dgm:prSet>
      <dgm:spPr/>
    </dgm:pt>
    <dgm:pt modelId="{D919B33A-6483-1D4A-9AB3-1737250727DA}" type="pres">
      <dgm:prSet presAssocID="{09E0C5D0-25AF-7649-AD74-821A60FEFF18}" presName="sibTrans" presStyleCnt="0"/>
      <dgm:spPr/>
    </dgm:pt>
    <dgm:pt modelId="{A40EA7BA-7F9B-E644-97DF-B8DE8FC0F8FE}" type="pres">
      <dgm:prSet presAssocID="{2B9E0CC8-1DDB-B64F-AC9A-EDB9F50D6531}" presName="node" presStyleLbl="node1" presStyleIdx="1" presStyleCnt="2" custScaleX="269458" custScaleY="162113">
        <dgm:presLayoutVars>
          <dgm:bulletEnabled val="1"/>
        </dgm:presLayoutVars>
      </dgm:prSet>
      <dgm:spPr/>
    </dgm:pt>
  </dgm:ptLst>
  <dgm:cxnLst>
    <dgm:cxn modelId="{2E4AF265-FCCD-7F42-BAD3-D476799027A5}" srcId="{479731D0-AE64-0242-8A52-17705728218B}" destId="{2B9E0CC8-1DDB-B64F-AC9A-EDB9F50D6531}" srcOrd="1" destOrd="0" parTransId="{5918B1F6-92D4-C848-9E65-392DA1B92756}" sibTransId="{0DC31FBC-A353-7247-AAE8-0B390B4D2121}"/>
    <dgm:cxn modelId="{C5F0A796-F17E-4CD0-91F1-1279BAB2199B}" type="presOf" srcId="{479731D0-AE64-0242-8A52-17705728218B}" destId="{90196769-BB89-E94A-BA52-3769D7C1B801}" srcOrd="0" destOrd="0" presId="urn:microsoft.com/office/officeart/2005/8/layout/default#1"/>
    <dgm:cxn modelId="{5A2BB79D-958C-47A5-AAC3-F01235CAF9C1}" type="presOf" srcId="{2B9E0CC8-1DDB-B64F-AC9A-EDB9F50D6531}" destId="{A40EA7BA-7F9B-E644-97DF-B8DE8FC0F8FE}" srcOrd="0" destOrd="0" presId="urn:microsoft.com/office/officeart/2005/8/layout/default#1"/>
    <dgm:cxn modelId="{946D16E8-DBA2-4AC7-B270-8D6756AC7481}" type="presOf" srcId="{613D4A59-FFB4-B140-BE07-F2412CCCE9BA}" destId="{89AEA289-12FE-314E-86E7-BBC41C80C72D}" srcOrd="0" destOrd="0" presId="urn:microsoft.com/office/officeart/2005/8/layout/default#1"/>
    <dgm:cxn modelId="{8DE82BF2-8385-0F41-99E1-FC2B509A7028}" srcId="{479731D0-AE64-0242-8A52-17705728218B}" destId="{613D4A59-FFB4-B140-BE07-F2412CCCE9BA}" srcOrd="0" destOrd="0" parTransId="{33E6A65D-9F61-DD4A-A6DF-67990FF17E4B}" sibTransId="{09E0C5D0-25AF-7649-AD74-821A60FEFF18}"/>
    <dgm:cxn modelId="{7EBC445F-8B0B-4E08-8AEC-C952D90911D7}" type="presParOf" srcId="{90196769-BB89-E94A-BA52-3769D7C1B801}" destId="{89AEA289-12FE-314E-86E7-BBC41C80C72D}" srcOrd="0" destOrd="0" presId="urn:microsoft.com/office/officeart/2005/8/layout/default#1"/>
    <dgm:cxn modelId="{AC62DB97-CC7F-4ABD-92EE-AC0699BC7DB1}" type="presParOf" srcId="{90196769-BB89-E94A-BA52-3769D7C1B801}" destId="{D919B33A-6483-1D4A-9AB3-1737250727DA}" srcOrd="1" destOrd="0" presId="urn:microsoft.com/office/officeart/2005/8/layout/default#1"/>
    <dgm:cxn modelId="{7A0339DD-A1C0-49E4-B1B3-1C5D6EB4CD5B}" type="presParOf" srcId="{90196769-BB89-E94A-BA52-3769D7C1B801}" destId="{A40EA7BA-7F9B-E644-97DF-B8DE8FC0F8FE}" srcOrd="2"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FBE2B-63E8-CA40-8445-4F7B4ED19A0D}">
      <dsp:nvSpPr>
        <dsp:cNvPr id="0" name=""/>
        <dsp:cNvSpPr/>
      </dsp:nvSpPr>
      <dsp:spPr>
        <a:xfrm>
          <a:off x="675289" y="0"/>
          <a:ext cx="15975288" cy="375508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rtl="0">
            <a:lnSpc>
              <a:spcPct val="90000"/>
            </a:lnSpc>
            <a:spcBef>
              <a:spcPct val="0"/>
            </a:spcBef>
            <a:spcAft>
              <a:spcPct val="35000"/>
            </a:spcAft>
            <a:buNone/>
          </a:pPr>
          <a:r>
            <a:rPr lang="en-US" sz="4000" kern="1200" dirty="0">
              <a:latin typeface="Times New Roman" panose="02020603050405020304" pitchFamily="18" charset="0"/>
              <a:cs typeface="Times New Roman" panose="02020603050405020304" pitchFamily="18" charset="0"/>
            </a:rPr>
            <a:t>RCT for all the patients undergoing RYGB (ERAS or Standard Care). </a:t>
          </a:r>
        </a:p>
        <a:p>
          <a:pPr marL="0" lvl="0" indent="0" algn="ctr" defTabSz="1778000" rtl="0">
            <a:lnSpc>
              <a:spcPct val="90000"/>
            </a:lnSpc>
            <a:spcBef>
              <a:spcPct val="0"/>
            </a:spcBef>
            <a:spcAft>
              <a:spcPct val="35000"/>
            </a:spcAft>
            <a:buNone/>
          </a:pPr>
          <a:r>
            <a:rPr lang="en-US" sz="4000" kern="1200" dirty="0">
              <a:latin typeface="Times New Roman" panose="02020603050405020304" pitchFamily="18" charset="0"/>
              <a:cs typeface="Times New Roman" panose="02020603050405020304" pitchFamily="18" charset="0"/>
            </a:rPr>
            <a:t>Patients were randomized into 2 groups: 90 patients following an ERAS program(ERAS) and 90 patients following a Standard Care protocol(SC). </a:t>
          </a:r>
        </a:p>
        <a:p>
          <a:pPr marL="0" lvl="0" indent="0" algn="ctr" defTabSz="1778000" rtl="0">
            <a:lnSpc>
              <a:spcPct val="90000"/>
            </a:lnSpc>
            <a:spcBef>
              <a:spcPct val="0"/>
            </a:spcBef>
            <a:spcAft>
              <a:spcPct val="35000"/>
            </a:spcAft>
            <a:buNone/>
          </a:pPr>
          <a:r>
            <a:rPr lang="en-US" sz="4000" kern="1200" dirty="0">
              <a:latin typeface="Times New Roman" panose="02020603050405020304" pitchFamily="18" charset="0"/>
              <a:cs typeface="Times New Roman" panose="02020603050405020304" pitchFamily="18" charset="0"/>
            </a:rPr>
            <a:t>Postoperative pain, nausea or vomiting, morbid- </a:t>
          </a:r>
          <a:r>
            <a:rPr lang="en-US" sz="4000" kern="1200" dirty="0" err="1">
              <a:latin typeface="Times New Roman" panose="02020603050405020304" pitchFamily="18" charset="0"/>
              <a:cs typeface="Times New Roman" panose="02020603050405020304" pitchFamily="18" charset="0"/>
            </a:rPr>
            <a:t>ity</a:t>
          </a:r>
          <a:r>
            <a:rPr lang="en-US" sz="4000" kern="1200" dirty="0">
              <a:latin typeface="Times New Roman" panose="02020603050405020304" pitchFamily="18" charset="0"/>
              <a:cs typeface="Times New Roman" panose="02020603050405020304" pitchFamily="18" charset="0"/>
            </a:rPr>
            <a:t>, mortality, hospital stay and analytical acute phase reactants 24h after surgery were evaluated. </a:t>
          </a:r>
        </a:p>
      </dsp:txBody>
      <dsp:txXfrm>
        <a:off x="675289" y="0"/>
        <a:ext cx="15975288" cy="375508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FBE2B-63E8-CA40-8445-4F7B4ED19A0D}">
      <dsp:nvSpPr>
        <dsp:cNvPr id="0" name=""/>
        <dsp:cNvSpPr/>
      </dsp:nvSpPr>
      <dsp:spPr>
        <a:xfrm>
          <a:off x="152399" y="0"/>
          <a:ext cx="16942400" cy="162489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Consecutive patients after LAGB, RYGB &amp; SG at a single </a:t>
          </a:r>
          <a:r>
            <a:rPr lang="en-US" sz="3200" kern="1200" dirty="0" err="1">
              <a:latin typeface="Times New Roman" panose="02020603050405020304" pitchFamily="18" charset="0"/>
              <a:cs typeface="Times New Roman" panose="02020603050405020304" pitchFamily="18" charset="0"/>
            </a:rPr>
            <a:t>centre</a:t>
          </a:r>
          <a:r>
            <a:rPr lang="en-US" sz="3200" kern="1200" dirty="0">
              <a:latin typeface="Times New Roman" panose="02020603050405020304" pitchFamily="18" charset="0"/>
              <a:cs typeface="Times New Roman" panose="02020603050405020304" pitchFamily="18" charset="0"/>
            </a:rPr>
            <a:t> in the UK between Jan 2016 &amp; Nov 2016 had Biochemical and anthropometric data collected from the electronic patient records pre-operatively and at 6 weeks, 6 months and 12 months post-operatively </a:t>
          </a:r>
        </a:p>
      </dsp:txBody>
      <dsp:txXfrm>
        <a:off x="152399" y="0"/>
        <a:ext cx="16942400" cy="162489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FBE2B-63E8-CA40-8445-4F7B4ED19A0D}">
      <dsp:nvSpPr>
        <dsp:cNvPr id="0" name=""/>
        <dsp:cNvSpPr/>
      </dsp:nvSpPr>
      <dsp:spPr>
        <a:xfrm>
          <a:off x="0" y="0"/>
          <a:ext cx="6310631" cy="324577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l" defTabSz="933450" rtl="0">
            <a:lnSpc>
              <a:spcPct val="90000"/>
            </a:lnSpc>
            <a:spcBef>
              <a:spcPct val="0"/>
            </a:spcBef>
            <a:spcAft>
              <a:spcPct val="35000"/>
            </a:spcAft>
            <a:buNone/>
          </a:pPr>
          <a:r>
            <a:rPr lang="en-US" sz="2100" kern="1200" dirty="0"/>
            <a:t>Patients with symptomatic type 2-4 PEH, a body mass index (BMI) &gt;30 kg/m2, had no prior PEH or bariatric surgeries</a:t>
          </a:r>
        </a:p>
        <a:p>
          <a:pPr marL="0" lvl="0" indent="0" algn="l" defTabSz="933450" rtl="0">
            <a:lnSpc>
              <a:spcPct val="90000"/>
            </a:lnSpc>
            <a:spcBef>
              <a:spcPct val="0"/>
            </a:spcBef>
            <a:spcAft>
              <a:spcPct val="35000"/>
            </a:spcAft>
            <a:buNone/>
          </a:pPr>
          <a:r>
            <a:rPr lang="en-US" sz="2100" kern="1200" dirty="0"/>
            <a:t>Concomitant laparoscopic PEH repair and RYGB between October 2009 and January 2018 were retrospectively identified</a:t>
          </a:r>
        </a:p>
        <a:p>
          <a:pPr marL="0" lvl="0" indent="0" algn="l" defTabSz="933450" rtl="0">
            <a:lnSpc>
              <a:spcPct val="90000"/>
            </a:lnSpc>
            <a:spcBef>
              <a:spcPct val="0"/>
            </a:spcBef>
            <a:spcAft>
              <a:spcPct val="35000"/>
            </a:spcAft>
            <a:buNone/>
          </a:pPr>
          <a:r>
            <a:rPr lang="en-US" sz="2100" kern="1200" dirty="0"/>
            <a:t>Preoperative </a:t>
          </a:r>
          <a:r>
            <a:rPr lang="en-US" sz="2100" kern="1200" dirty="0" err="1"/>
            <a:t>comorbidities</a:t>
          </a:r>
          <a:r>
            <a:rPr lang="en-US" sz="2100" kern="1200" dirty="0"/>
            <a:t>, PEH- related symptoms, operative details, 30-day morbidity and short term weight loss were abstracted. </a:t>
          </a:r>
          <a:endParaRPr lang="en-US" sz="2100" kern="1200" dirty="0">
            <a:latin typeface="Times New Roman" panose="02020603050405020304" pitchFamily="18" charset="0"/>
            <a:cs typeface="Times New Roman" panose="02020603050405020304" pitchFamily="18" charset="0"/>
          </a:endParaRPr>
        </a:p>
      </dsp:txBody>
      <dsp:txXfrm>
        <a:off x="0" y="0"/>
        <a:ext cx="6310631" cy="324577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FBE2B-63E8-CA40-8445-4F7B4ED19A0D}">
      <dsp:nvSpPr>
        <dsp:cNvPr id="0" name=""/>
        <dsp:cNvSpPr/>
      </dsp:nvSpPr>
      <dsp:spPr>
        <a:xfrm>
          <a:off x="23693" y="0"/>
          <a:ext cx="16768015" cy="207687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0">
            <a:lnSpc>
              <a:spcPct val="90000"/>
            </a:lnSpc>
            <a:spcBef>
              <a:spcPct val="0"/>
            </a:spcBef>
            <a:spcAft>
              <a:spcPct val="35000"/>
            </a:spcAft>
            <a:buNone/>
          </a:pPr>
          <a:r>
            <a:rPr lang="en-US" sz="2800" kern="1200" dirty="0">
              <a:latin typeface="Times New Roman" charset="0"/>
              <a:ea typeface="Times New Roman" charset="0"/>
              <a:cs typeface="Times New Roman" charset="0"/>
            </a:rPr>
            <a:t>Patients for LSG, over a 30-month period, were prospectively studied. </a:t>
          </a:r>
        </a:p>
        <a:p>
          <a:pPr marL="0" lvl="0" indent="0" algn="ctr" defTabSz="1244600" rtl="0">
            <a:lnSpc>
              <a:spcPct val="90000"/>
            </a:lnSpc>
            <a:spcBef>
              <a:spcPct val="0"/>
            </a:spcBef>
            <a:spcAft>
              <a:spcPct val="35000"/>
            </a:spcAft>
            <a:buNone/>
          </a:pPr>
          <a:r>
            <a:rPr lang="en-US" sz="2800" kern="1200" dirty="0" err="1">
              <a:latin typeface="Times New Roman" charset="0"/>
              <a:ea typeface="Times New Roman" charset="0"/>
              <a:cs typeface="Times New Roman" charset="0"/>
            </a:rPr>
            <a:t>QoL</a:t>
          </a:r>
          <a:r>
            <a:rPr lang="en-US" sz="2800" kern="1200" dirty="0">
              <a:latin typeface="Times New Roman" charset="0"/>
              <a:ea typeface="Times New Roman" charset="0"/>
              <a:cs typeface="Times New Roman" charset="0"/>
            </a:rPr>
            <a:t> assessed - MAII questionnaire and a visual analogue scale (VAS), </a:t>
          </a:r>
          <a:r>
            <a:rPr lang="en-US" sz="2800" kern="1200" dirty="0" err="1">
              <a:latin typeface="Times New Roman" charset="0"/>
              <a:ea typeface="Times New Roman" charset="0"/>
              <a:cs typeface="Times New Roman" charset="0"/>
            </a:rPr>
            <a:t>preop</a:t>
          </a:r>
          <a:r>
            <a:rPr lang="en-US" sz="2800" kern="1200" dirty="0">
              <a:latin typeface="Times New Roman" charset="0"/>
              <a:ea typeface="Times New Roman" charset="0"/>
              <a:cs typeface="Times New Roman" charset="0"/>
            </a:rPr>
            <a:t> and at 6, 12, 24&amp;60 months </a:t>
          </a:r>
          <a:r>
            <a:rPr lang="en-US" sz="2800" kern="1200" dirty="0" err="1">
              <a:latin typeface="Times New Roman" charset="0"/>
              <a:ea typeface="Times New Roman" charset="0"/>
              <a:cs typeface="Times New Roman" charset="0"/>
            </a:rPr>
            <a:t>postop</a:t>
          </a:r>
          <a:endParaRPr lang="en-US" sz="2800" kern="1200" dirty="0">
            <a:latin typeface="Times New Roman" charset="0"/>
            <a:ea typeface="Times New Roman" charset="0"/>
            <a:cs typeface="Times New Roman" charset="0"/>
          </a:endParaRPr>
        </a:p>
        <a:p>
          <a:pPr marL="0" lvl="0" indent="0" algn="ctr" defTabSz="1244600" rtl="0">
            <a:lnSpc>
              <a:spcPct val="90000"/>
            </a:lnSpc>
            <a:spcBef>
              <a:spcPct val="0"/>
            </a:spcBef>
            <a:spcAft>
              <a:spcPct val="35000"/>
            </a:spcAft>
            <a:buNone/>
          </a:pPr>
          <a:r>
            <a:rPr lang="en-US" sz="2800" kern="1200" dirty="0">
              <a:latin typeface="Times New Roman" charset="0"/>
              <a:ea typeface="Times New Roman" charset="0"/>
              <a:cs typeface="Times New Roman" charset="0"/>
            </a:rPr>
            <a:t>Anthropometric data &amp; co-morbidities were recorded. </a:t>
          </a:r>
        </a:p>
      </dsp:txBody>
      <dsp:txXfrm>
        <a:off x="23693" y="0"/>
        <a:ext cx="16768015" cy="207687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FBE2B-63E8-CA40-8445-4F7B4ED19A0D}">
      <dsp:nvSpPr>
        <dsp:cNvPr id="0" name=""/>
        <dsp:cNvSpPr/>
      </dsp:nvSpPr>
      <dsp:spPr>
        <a:xfrm>
          <a:off x="2822" y="383852"/>
          <a:ext cx="6590163" cy="146368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l" defTabSz="1066800" rtl="0">
            <a:lnSpc>
              <a:spcPct val="100000"/>
            </a:lnSpc>
            <a:spcBef>
              <a:spcPct val="0"/>
            </a:spcBef>
            <a:spcAft>
              <a:spcPct val="35000"/>
            </a:spcAft>
            <a:buNone/>
          </a:pPr>
          <a:r>
            <a:rPr lang="en-US" sz="2400" kern="1200" dirty="0"/>
            <a:t>Retrospective review for 184 geriatric patients (Range 65 to 80 years) who had undergone bariatric surgery at a single institution from Jan 2010 to Dec 2013</a:t>
          </a:r>
          <a:endParaRPr lang="en-US" sz="2400" kern="1200" dirty="0">
            <a:latin typeface="Times New Roman" panose="02020603050405020304" pitchFamily="18" charset="0"/>
            <a:cs typeface="Times New Roman" panose="02020603050405020304" pitchFamily="18" charset="0"/>
          </a:endParaRPr>
        </a:p>
      </dsp:txBody>
      <dsp:txXfrm>
        <a:off x="2822" y="383852"/>
        <a:ext cx="6590163" cy="146368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381B6-DF01-7747-8346-291A7054EE4A}">
      <dsp:nvSpPr>
        <dsp:cNvPr id="0" name=""/>
        <dsp:cNvSpPr/>
      </dsp:nvSpPr>
      <dsp:spPr>
        <a:xfrm>
          <a:off x="7613085" y="1400993"/>
          <a:ext cx="3683048" cy="396968"/>
        </a:xfrm>
        <a:custGeom>
          <a:avLst/>
          <a:gdLst/>
          <a:ahLst/>
          <a:cxnLst/>
          <a:rect l="0" t="0" r="0" b="0"/>
          <a:pathLst>
            <a:path>
              <a:moveTo>
                <a:pt x="0" y="0"/>
              </a:moveTo>
              <a:lnTo>
                <a:pt x="0" y="220819"/>
              </a:lnTo>
              <a:lnTo>
                <a:pt x="3683048" y="220819"/>
              </a:lnTo>
              <a:lnTo>
                <a:pt x="3683048" y="39696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0A1E8A5-838C-A049-9C8B-7EA319B3664B}">
      <dsp:nvSpPr>
        <dsp:cNvPr id="0" name=""/>
        <dsp:cNvSpPr/>
      </dsp:nvSpPr>
      <dsp:spPr>
        <a:xfrm>
          <a:off x="4608753" y="1400993"/>
          <a:ext cx="3004331" cy="353644"/>
        </a:xfrm>
        <a:custGeom>
          <a:avLst/>
          <a:gdLst/>
          <a:ahLst/>
          <a:cxnLst/>
          <a:rect l="0" t="0" r="0" b="0"/>
          <a:pathLst>
            <a:path>
              <a:moveTo>
                <a:pt x="3004331" y="0"/>
              </a:moveTo>
              <a:lnTo>
                <a:pt x="3004331" y="177495"/>
              </a:lnTo>
              <a:lnTo>
                <a:pt x="0" y="177495"/>
              </a:lnTo>
              <a:lnTo>
                <a:pt x="0" y="353644"/>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23FBE2B-63E8-CA40-8445-4F7B4ED19A0D}">
      <dsp:nvSpPr>
        <dsp:cNvPr id="0" name=""/>
        <dsp:cNvSpPr/>
      </dsp:nvSpPr>
      <dsp:spPr>
        <a:xfrm>
          <a:off x="1736198" y="0"/>
          <a:ext cx="11753772" cy="140099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en-US" sz="2200" kern="1200" dirty="0">
              <a:latin typeface="Times New Roman" panose="02020603050405020304" pitchFamily="18" charset="0"/>
              <a:cs typeface="Times New Roman" panose="02020603050405020304" pitchFamily="18" charset="0"/>
            </a:rPr>
            <a:t>75 Pregnancies following bariatric surgery and 64 control pregnancies in obese (BMI ≥ 30 kg/m2) non-operated women were evaluated. </a:t>
          </a:r>
        </a:p>
      </dsp:txBody>
      <dsp:txXfrm>
        <a:off x="1736198" y="0"/>
        <a:ext cx="11753772" cy="1400993"/>
      </dsp:txXfrm>
    </dsp:sp>
    <dsp:sp modelId="{9AD53490-9407-CC43-88EB-49B4B6507CE2}">
      <dsp:nvSpPr>
        <dsp:cNvPr id="0" name=""/>
        <dsp:cNvSpPr/>
      </dsp:nvSpPr>
      <dsp:spPr>
        <a:xfrm>
          <a:off x="1098851" y="1754637"/>
          <a:ext cx="7019805" cy="291261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a:latin typeface="Times New Roman" panose="02020603050405020304" pitchFamily="18" charset="0"/>
              <a:cs typeface="Times New Roman" panose="02020603050405020304" pitchFamily="18" charset="0"/>
            </a:rPr>
            <a:t>75 Pregnancy after Bariatric Surgery</a:t>
          </a:r>
        </a:p>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a:latin typeface="Times New Roman" panose="02020603050405020304" pitchFamily="18" charset="0"/>
              <a:cs typeface="Times New Roman" panose="02020603050405020304" pitchFamily="18" charset="0"/>
            </a:rPr>
            <a:t>Weight gain 7.3</a:t>
          </a:r>
        </a:p>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a:latin typeface="Times New Roman" panose="02020603050405020304" pitchFamily="18" charset="0"/>
              <a:cs typeface="Times New Roman" panose="02020603050405020304" pitchFamily="18" charset="0"/>
            </a:rPr>
            <a:t>Gestational DM OR 0.06</a:t>
          </a:r>
        </a:p>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a:latin typeface="Times New Roman" panose="02020603050405020304" pitchFamily="18" charset="0"/>
              <a:cs typeface="Times New Roman" panose="02020603050405020304" pitchFamily="18" charset="0"/>
            </a:rPr>
            <a:t>C-section OR 0.30 </a:t>
          </a:r>
        </a:p>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a:latin typeface="Times New Roman" panose="02020603050405020304" pitchFamily="18" charset="0"/>
              <a:cs typeface="Times New Roman" panose="02020603050405020304" pitchFamily="18" charset="0"/>
            </a:rPr>
            <a:t>Birth </a:t>
          </a:r>
          <a:r>
            <a:rPr lang="en-US" sz="2000" kern="1200" dirty="0" err="1">
              <a:latin typeface="Times New Roman" panose="02020603050405020304" pitchFamily="18" charset="0"/>
              <a:cs typeface="Times New Roman" panose="02020603050405020304" pitchFamily="18" charset="0"/>
            </a:rPr>
            <a:t>Wt</a:t>
          </a:r>
          <a:r>
            <a:rPr lang="en-US" sz="2000" kern="1200" dirty="0">
              <a:latin typeface="Times New Roman" panose="02020603050405020304" pitchFamily="18" charset="0"/>
              <a:cs typeface="Times New Roman" panose="02020603050405020304" pitchFamily="18" charset="0"/>
            </a:rPr>
            <a:t> 3267</a:t>
          </a:r>
        </a:p>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a:latin typeface="Times New Roman" panose="02020603050405020304" pitchFamily="18" charset="0"/>
              <a:cs typeface="Times New Roman" panose="02020603050405020304" pitchFamily="18" charset="0"/>
            </a:rPr>
            <a:t>Birth length 49.9</a:t>
          </a:r>
        </a:p>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a:latin typeface="Times New Roman" panose="02020603050405020304" pitchFamily="18" charset="0"/>
              <a:cs typeface="Times New Roman" panose="02020603050405020304" pitchFamily="18" charset="0"/>
            </a:rPr>
            <a:t>Age percentile 46.7</a:t>
          </a:r>
        </a:p>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a:latin typeface="Times New Roman" panose="02020603050405020304" pitchFamily="18" charset="0"/>
              <a:cs typeface="Times New Roman" panose="02020603050405020304" pitchFamily="18" charset="0"/>
            </a:rPr>
            <a:t>Risk of Large for Gestational age OR 0.31</a:t>
          </a:r>
        </a:p>
        <a:p>
          <a:pPr marL="0" lvl="0" algn="ctr" defTabSz="2889250">
            <a:lnSpc>
              <a:spcPct val="90000"/>
            </a:lnSpc>
            <a:spcBef>
              <a:spcPct val="0"/>
            </a:spcBef>
            <a:spcAft>
              <a:spcPct val="35000"/>
            </a:spcAft>
            <a:buNone/>
          </a:pPr>
          <a:endParaRPr lang="en-US" sz="2000" b="1" kern="1200" dirty="0">
            <a:latin typeface="Times New Roman" panose="02020603050405020304" pitchFamily="18" charset="0"/>
            <a:cs typeface="Times New Roman" panose="02020603050405020304" pitchFamily="18" charset="0"/>
          </a:endParaRPr>
        </a:p>
      </dsp:txBody>
      <dsp:txXfrm>
        <a:off x="1098851" y="1754637"/>
        <a:ext cx="7019805" cy="2912616"/>
      </dsp:txXfrm>
    </dsp:sp>
    <dsp:sp modelId="{F1DFB80D-DB2A-CF4F-90F9-90872AC2F10E}">
      <dsp:nvSpPr>
        <dsp:cNvPr id="0" name=""/>
        <dsp:cNvSpPr/>
      </dsp:nvSpPr>
      <dsp:spPr>
        <a:xfrm>
          <a:off x="8488300" y="1797961"/>
          <a:ext cx="5615666" cy="286929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a:latin typeface="Times New Roman" panose="02020603050405020304" pitchFamily="18" charset="0"/>
              <a:cs typeface="Times New Roman" panose="02020603050405020304" pitchFamily="18" charset="0"/>
            </a:rPr>
            <a:t>64 Obese patients</a:t>
          </a:r>
        </a:p>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a:latin typeface="Times New Roman" panose="02020603050405020304" pitchFamily="18" charset="0"/>
              <a:cs typeface="Times New Roman" panose="02020603050405020304" pitchFamily="18" charset="0"/>
            </a:rPr>
            <a:t>Weight gain 12.4 P=0.001</a:t>
          </a:r>
          <a:endParaRPr lang="en-US" sz="2000" kern="1200" dirty="0"/>
        </a:p>
        <a:p>
          <a:pPr marL="0" lvl="0" algn="ctr" defTabSz="288925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Gestational DM CI 0.01-0.45</a:t>
          </a:r>
        </a:p>
        <a:p>
          <a:pPr marL="0" lvl="0" algn="ctr" defTabSz="288925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C-section CI 0.12-0.77</a:t>
          </a:r>
        </a:p>
        <a:p>
          <a:pPr marL="0" lvl="0" algn="ctr" defTabSz="288925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Birth </a:t>
          </a:r>
          <a:r>
            <a:rPr lang="en-US" sz="2000" kern="1200" dirty="0" err="1">
              <a:latin typeface="Times New Roman" panose="02020603050405020304" pitchFamily="18" charset="0"/>
              <a:cs typeface="Times New Roman" panose="02020603050405020304" pitchFamily="18" charset="0"/>
            </a:rPr>
            <a:t>Wt</a:t>
          </a:r>
          <a:r>
            <a:rPr lang="en-US" sz="2000" kern="1200" dirty="0">
              <a:latin typeface="Times New Roman" panose="02020603050405020304" pitchFamily="18" charset="0"/>
              <a:cs typeface="Times New Roman" panose="02020603050405020304" pitchFamily="18" charset="0"/>
            </a:rPr>
            <a:t> 3693 P&lt;0.001</a:t>
          </a:r>
        </a:p>
        <a:p>
          <a:pPr marL="0" lvl="0" algn="ctr" defTabSz="288925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Birth length 51.8 P&lt;0.001</a:t>
          </a:r>
        </a:p>
        <a:p>
          <a:pPr marL="0" lvl="0" algn="ctr" defTabSz="288925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Age percentile 70.9 P&lt;0.001</a:t>
          </a:r>
        </a:p>
        <a:p>
          <a:pPr marL="0" lvl="0" algn="ctr" defTabSz="288925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Risk for Large for Gestational age CI 0.13-0.76</a:t>
          </a:r>
        </a:p>
      </dsp:txBody>
      <dsp:txXfrm>
        <a:off x="8488300" y="1797961"/>
        <a:ext cx="5615666" cy="286929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381B6-DF01-7747-8346-291A7054EE4A}">
      <dsp:nvSpPr>
        <dsp:cNvPr id="0" name=""/>
        <dsp:cNvSpPr/>
      </dsp:nvSpPr>
      <dsp:spPr>
        <a:xfrm>
          <a:off x="3320887" y="1472609"/>
          <a:ext cx="1559762" cy="452042"/>
        </a:xfrm>
        <a:custGeom>
          <a:avLst/>
          <a:gdLst/>
          <a:ahLst/>
          <a:cxnLst/>
          <a:rect l="0" t="0" r="0" b="0"/>
          <a:pathLst>
            <a:path>
              <a:moveTo>
                <a:pt x="0" y="0"/>
              </a:moveTo>
              <a:lnTo>
                <a:pt x="0" y="240358"/>
              </a:lnTo>
              <a:lnTo>
                <a:pt x="1559762" y="240358"/>
              </a:lnTo>
              <a:lnTo>
                <a:pt x="1559762" y="452042"/>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0A1E8A5-838C-A049-9C8B-7EA319B3664B}">
      <dsp:nvSpPr>
        <dsp:cNvPr id="0" name=""/>
        <dsp:cNvSpPr/>
      </dsp:nvSpPr>
      <dsp:spPr>
        <a:xfrm>
          <a:off x="1482950" y="1472609"/>
          <a:ext cx="1837936" cy="427829"/>
        </a:xfrm>
        <a:custGeom>
          <a:avLst/>
          <a:gdLst/>
          <a:ahLst/>
          <a:cxnLst/>
          <a:rect l="0" t="0" r="0" b="0"/>
          <a:pathLst>
            <a:path>
              <a:moveTo>
                <a:pt x="1837936" y="0"/>
              </a:moveTo>
              <a:lnTo>
                <a:pt x="1837936" y="216145"/>
              </a:lnTo>
              <a:lnTo>
                <a:pt x="0" y="216145"/>
              </a:lnTo>
              <a:lnTo>
                <a:pt x="0" y="427829"/>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23FBE2B-63E8-CA40-8445-4F7B4ED19A0D}">
      <dsp:nvSpPr>
        <dsp:cNvPr id="0" name=""/>
        <dsp:cNvSpPr/>
      </dsp:nvSpPr>
      <dsp:spPr>
        <a:xfrm>
          <a:off x="217974" y="0"/>
          <a:ext cx="6205826" cy="147260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283 patients (215 Females; mean age: 48 </a:t>
          </a:r>
          <a:r>
            <a:rPr lang="en-US" sz="1800" kern="1200" dirty="0" err="1">
              <a:latin typeface="Times New Roman" panose="02020603050405020304" pitchFamily="18" charset="0"/>
              <a:cs typeface="Times New Roman" panose="02020603050405020304" pitchFamily="18" charset="0"/>
            </a:rPr>
            <a:t>yo</a:t>
          </a:r>
          <a:r>
            <a:rPr lang="en-US" sz="1800" kern="1200" dirty="0">
              <a:latin typeface="Times New Roman" panose="02020603050405020304" pitchFamily="18" charset="0"/>
              <a:cs typeface="Times New Roman" panose="02020603050405020304" pitchFamily="18" charset="0"/>
            </a:rPr>
            <a:t>) after LSG &amp; RYGB from Jan 2016–Oct 2017 (69.4% had UGI 197/283). </a:t>
          </a:r>
        </a:p>
        <a:p>
          <a:pPr marL="0" lvl="0" indent="0" algn="ctr" defTabSz="80010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We compared the use vs nonuse of routine POD#1 UGI contrast study and the early postoperative outcome (30 days); the difference between their (LOS) and the cost-effectiveness of the study. </a:t>
          </a:r>
        </a:p>
      </dsp:txBody>
      <dsp:txXfrm>
        <a:off x="217974" y="0"/>
        <a:ext cx="6205826" cy="1472609"/>
      </dsp:txXfrm>
    </dsp:sp>
    <dsp:sp modelId="{9AD53490-9407-CC43-88EB-49B4B6507CE2}">
      <dsp:nvSpPr>
        <dsp:cNvPr id="0" name=""/>
        <dsp:cNvSpPr/>
      </dsp:nvSpPr>
      <dsp:spPr>
        <a:xfrm>
          <a:off x="131264" y="1900439"/>
          <a:ext cx="2703373" cy="302160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a:latin typeface="Times New Roman" panose="02020603050405020304" pitchFamily="18" charset="0"/>
              <a:cs typeface="Times New Roman" panose="02020603050405020304" pitchFamily="18" charset="0"/>
            </a:rPr>
            <a:t>RYGB (69.4%)196/283 98 with UGI study</a:t>
          </a:r>
        </a:p>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a:latin typeface="Times New Roman" panose="02020603050405020304" pitchFamily="18" charset="0"/>
              <a:cs typeface="Times New Roman" panose="02020603050405020304" pitchFamily="18" charset="0"/>
            </a:rPr>
            <a:t>99 without UGI study</a:t>
          </a:r>
        </a:p>
        <a:p>
          <a:pPr marL="0" marR="0" lvl="0" indent="0" algn="ctr" defTabSz="914400" eaLnBrk="1" fontAlgn="auto" latinLnBrk="0" hangingPunct="1">
            <a:lnSpc>
              <a:spcPct val="100000"/>
            </a:lnSpc>
            <a:spcBef>
              <a:spcPct val="0"/>
            </a:spcBef>
            <a:spcAft>
              <a:spcPts val="0"/>
            </a:spcAft>
            <a:buClrTx/>
            <a:buSzTx/>
            <a:buFontTx/>
            <a:buNone/>
            <a:tabLst/>
            <a:defRPr/>
          </a:pPr>
          <a:r>
            <a:rPr lang="en-US" sz="2000" b="0" kern="1200" dirty="0">
              <a:latin typeface="Times New Roman" panose="02020603050405020304" pitchFamily="18" charset="0"/>
              <a:cs typeface="Times New Roman" panose="02020603050405020304" pitchFamily="18" charset="0"/>
            </a:rPr>
            <a:t>1 SBO in RYGB (0.5%)</a:t>
          </a:r>
        </a:p>
        <a:p>
          <a:pPr marL="0" marR="0" lvl="0" indent="0" algn="ctr" defTabSz="914400" eaLnBrk="1" fontAlgn="auto" latinLnBrk="0" hangingPunct="1">
            <a:lnSpc>
              <a:spcPct val="100000"/>
            </a:lnSpc>
            <a:spcBef>
              <a:spcPct val="0"/>
            </a:spcBef>
            <a:spcAft>
              <a:spcPts val="0"/>
            </a:spcAft>
            <a:buClrTx/>
            <a:buSzTx/>
            <a:buFontTx/>
            <a:buNone/>
            <a:tabLst/>
            <a:defRPr/>
          </a:pPr>
          <a:r>
            <a:rPr lang="en-US" sz="2000" b="0" kern="1200" dirty="0">
              <a:latin typeface="Times New Roman" panose="02020603050405020304" pitchFamily="18" charset="0"/>
              <a:cs typeface="Times New Roman" panose="02020603050405020304" pitchFamily="18" charset="0"/>
            </a:rPr>
            <a:t>UGI negative in all.</a:t>
          </a:r>
        </a:p>
        <a:p>
          <a:pPr marL="0" marR="0" lvl="0" indent="0" algn="ctr" defTabSz="914400" eaLnBrk="1" fontAlgn="auto" latinLnBrk="0" hangingPunct="1">
            <a:lnSpc>
              <a:spcPct val="100000"/>
            </a:lnSpc>
            <a:spcBef>
              <a:spcPct val="0"/>
            </a:spcBef>
            <a:spcAft>
              <a:spcPts val="0"/>
            </a:spcAft>
            <a:buClrTx/>
            <a:buSzTx/>
            <a:buFontTx/>
            <a:buNone/>
            <a:tabLst/>
            <a:defRPr/>
          </a:pPr>
          <a:r>
            <a:rPr lang="en-US" sz="2000" b="0" kern="1200" dirty="0">
              <a:latin typeface="Times New Roman" panose="02020603050405020304" pitchFamily="18" charset="0"/>
              <a:cs typeface="Times New Roman" panose="02020603050405020304" pitchFamily="18" charset="0"/>
            </a:rPr>
            <a:t>LOS 1.8 (0.9) days with UGI &amp; 1.8 (1.6) without UGI study</a:t>
          </a:r>
        </a:p>
      </dsp:txBody>
      <dsp:txXfrm>
        <a:off x="131264" y="1900439"/>
        <a:ext cx="2703373" cy="3021605"/>
      </dsp:txXfrm>
    </dsp:sp>
    <dsp:sp modelId="{F1DFB80D-DB2A-CF4F-90F9-90872AC2F10E}">
      <dsp:nvSpPr>
        <dsp:cNvPr id="0" name=""/>
        <dsp:cNvSpPr/>
      </dsp:nvSpPr>
      <dsp:spPr>
        <a:xfrm>
          <a:off x="3278852" y="1924651"/>
          <a:ext cx="3203594" cy="299739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a:latin typeface="Times New Roman" panose="02020603050405020304" pitchFamily="18" charset="0"/>
              <a:cs typeface="Times New Roman" panose="02020603050405020304" pitchFamily="18" charset="0"/>
            </a:rPr>
            <a:t>LSG 30.6% (87/283) </a:t>
          </a:r>
        </a:p>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a:latin typeface="Times New Roman" panose="02020603050405020304" pitchFamily="18" charset="0"/>
              <a:cs typeface="Times New Roman" panose="02020603050405020304" pitchFamily="18" charset="0"/>
            </a:rPr>
            <a:t>30 with UGI study</a:t>
          </a:r>
        </a:p>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a:latin typeface="Times New Roman" panose="02020603050405020304" pitchFamily="18" charset="0"/>
              <a:cs typeface="Times New Roman" panose="02020603050405020304" pitchFamily="18" charset="0"/>
            </a:rPr>
            <a:t>57 without it</a:t>
          </a:r>
        </a:p>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a:latin typeface="Times New Roman" panose="02020603050405020304" pitchFamily="18" charset="0"/>
              <a:cs typeface="Times New Roman" panose="02020603050405020304" pitchFamily="18" charset="0"/>
            </a:rPr>
            <a:t>1 leak (1.1%)</a:t>
          </a:r>
        </a:p>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a:latin typeface="Times New Roman" panose="02020603050405020304" pitchFamily="18" charset="0"/>
              <a:cs typeface="Times New Roman" panose="02020603050405020304" pitchFamily="18" charset="0"/>
            </a:rPr>
            <a:t>UGI negative in all. </a:t>
          </a:r>
        </a:p>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a:latin typeface="Times New Roman" panose="02020603050405020304" pitchFamily="18" charset="0"/>
              <a:cs typeface="Times New Roman" panose="02020603050405020304" pitchFamily="18" charset="0"/>
            </a:rPr>
            <a:t>LOS 2 (1.2) with UGI &amp; 1.9 (0.1) without UGI study </a:t>
          </a:r>
        </a:p>
      </dsp:txBody>
      <dsp:txXfrm>
        <a:off x="3278852" y="1924651"/>
        <a:ext cx="3203594" cy="299739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CA0CC-4E95-5C40-A4F6-9F6C624A308C}">
      <dsp:nvSpPr>
        <dsp:cNvPr id="0" name=""/>
        <dsp:cNvSpPr/>
      </dsp:nvSpPr>
      <dsp:spPr>
        <a:xfrm>
          <a:off x="8294555" y="1287561"/>
          <a:ext cx="3114938" cy="540609"/>
        </a:xfrm>
        <a:custGeom>
          <a:avLst/>
          <a:gdLst/>
          <a:ahLst/>
          <a:cxnLst/>
          <a:rect l="0" t="0" r="0" b="0"/>
          <a:pathLst>
            <a:path>
              <a:moveTo>
                <a:pt x="0" y="0"/>
              </a:moveTo>
              <a:lnTo>
                <a:pt x="0" y="270304"/>
              </a:lnTo>
              <a:lnTo>
                <a:pt x="3114938" y="270304"/>
              </a:lnTo>
              <a:lnTo>
                <a:pt x="3114938" y="540609"/>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7F381B6-DF01-7747-8346-291A7054EE4A}">
      <dsp:nvSpPr>
        <dsp:cNvPr id="0" name=""/>
        <dsp:cNvSpPr/>
      </dsp:nvSpPr>
      <dsp:spPr>
        <a:xfrm>
          <a:off x="8248835" y="1287561"/>
          <a:ext cx="91440" cy="540609"/>
        </a:xfrm>
        <a:custGeom>
          <a:avLst/>
          <a:gdLst/>
          <a:ahLst/>
          <a:cxnLst/>
          <a:rect l="0" t="0" r="0" b="0"/>
          <a:pathLst>
            <a:path>
              <a:moveTo>
                <a:pt x="45720" y="0"/>
              </a:moveTo>
              <a:lnTo>
                <a:pt x="45720" y="540609"/>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0A1E8A5-838C-A049-9C8B-7EA319B3664B}">
      <dsp:nvSpPr>
        <dsp:cNvPr id="0" name=""/>
        <dsp:cNvSpPr/>
      </dsp:nvSpPr>
      <dsp:spPr>
        <a:xfrm>
          <a:off x="5179616" y="1287561"/>
          <a:ext cx="3114938" cy="540609"/>
        </a:xfrm>
        <a:custGeom>
          <a:avLst/>
          <a:gdLst/>
          <a:ahLst/>
          <a:cxnLst/>
          <a:rect l="0" t="0" r="0" b="0"/>
          <a:pathLst>
            <a:path>
              <a:moveTo>
                <a:pt x="3114938" y="0"/>
              </a:moveTo>
              <a:lnTo>
                <a:pt x="3114938" y="270304"/>
              </a:lnTo>
              <a:lnTo>
                <a:pt x="0" y="270304"/>
              </a:lnTo>
              <a:lnTo>
                <a:pt x="0" y="540609"/>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23FBE2B-63E8-CA40-8445-4F7B4ED19A0D}">
      <dsp:nvSpPr>
        <dsp:cNvPr id="0" name=""/>
        <dsp:cNvSpPr/>
      </dsp:nvSpPr>
      <dsp:spPr>
        <a:xfrm>
          <a:off x="7007390" y="397"/>
          <a:ext cx="2574329" cy="128716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0">
            <a:lnSpc>
              <a:spcPct val="90000"/>
            </a:lnSpc>
            <a:spcBef>
              <a:spcPct val="0"/>
            </a:spcBef>
            <a:spcAft>
              <a:spcPct val="35000"/>
            </a:spcAft>
            <a:buNone/>
          </a:pPr>
          <a:r>
            <a:rPr lang="en-US" sz="3600" kern="1200" dirty="0">
              <a:latin typeface="Times New Roman" charset="0"/>
              <a:ea typeface="Times New Roman" charset="0"/>
              <a:cs typeface="Times New Roman" charset="0"/>
            </a:rPr>
            <a:t>1219 Patients</a:t>
          </a:r>
        </a:p>
      </dsp:txBody>
      <dsp:txXfrm>
        <a:off x="7007390" y="397"/>
        <a:ext cx="2574329" cy="1287164"/>
      </dsp:txXfrm>
    </dsp:sp>
    <dsp:sp modelId="{9AD53490-9407-CC43-88EB-49B4B6507CE2}">
      <dsp:nvSpPr>
        <dsp:cNvPr id="0" name=""/>
        <dsp:cNvSpPr/>
      </dsp:nvSpPr>
      <dsp:spPr>
        <a:xfrm>
          <a:off x="3892452" y="1828171"/>
          <a:ext cx="2574329" cy="128716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Times New Roman" charset="0"/>
              <a:ea typeface="Times New Roman" charset="0"/>
              <a:cs typeface="Times New Roman" charset="0"/>
            </a:rPr>
            <a:t>74.2% LRYGB</a:t>
          </a:r>
        </a:p>
      </dsp:txBody>
      <dsp:txXfrm>
        <a:off x="3892452" y="1828171"/>
        <a:ext cx="2574329" cy="1287164"/>
      </dsp:txXfrm>
    </dsp:sp>
    <dsp:sp modelId="{F1DFB80D-DB2A-CF4F-90F9-90872AC2F10E}">
      <dsp:nvSpPr>
        <dsp:cNvPr id="0" name=""/>
        <dsp:cNvSpPr/>
      </dsp:nvSpPr>
      <dsp:spPr>
        <a:xfrm>
          <a:off x="7007390" y="1828171"/>
          <a:ext cx="2574329" cy="128716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Times New Roman" charset="0"/>
              <a:ea typeface="Times New Roman" charset="0"/>
              <a:cs typeface="Times New Roman" charset="0"/>
            </a:rPr>
            <a:t>15.7% OAGB</a:t>
          </a:r>
        </a:p>
      </dsp:txBody>
      <dsp:txXfrm>
        <a:off x="7007390" y="1828171"/>
        <a:ext cx="2574329" cy="1287164"/>
      </dsp:txXfrm>
    </dsp:sp>
    <dsp:sp modelId="{88B199A6-39BE-3C4A-A8B1-0E219CFBBEB9}">
      <dsp:nvSpPr>
        <dsp:cNvPr id="0" name=""/>
        <dsp:cNvSpPr/>
      </dsp:nvSpPr>
      <dsp:spPr>
        <a:xfrm>
          <a:off x="10122329" y="1828171"/>
          <a:ext cx="2574329" cy="128716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Times New Roman" charset="0"/>
              <a:ea typeface="Times New Roman" charset="0"/>
              <a:cs typeface="Times New Roman" charset="0"/>
            </a:rPr>
            <a:t>10.1%   LSG</a:t>
          </a:r>
        </a:p>
      </dsp:txBody>
      <dsp:txXfrm>
        <a:off x="10122329" y="1828171"/>
        <a:ext cx="2574329" cy="1287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FBE2B-63E8-CA40-8445-4F7B4ED19A0D}">
      <dsp:nvSpPr>
        <dsp:cNvPr id="0" name=""/>
        <dsp:cNvSpPr/>
      </dsp:nvSpPr>
      <dsp:spPr>
        <a:xfrm>
          <a:off x="659604" y="0"/>
          <a:ext cx="9279156" cy="259053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rtl="0">
            <a:lnSpc>
              <a:spcPct val="90000"/>
            </a:lnSpc>
            <a:spcBef>
              <a:spcPct val="0"/>
            </a:spcBef>
            <a:spcAft>
              <a:spcPct val="35000"/>
            </a:spcAft>
            <a:buNone/>
          </a:pPr>
          <a:r>
            <a:rPr lang="en-US" sz="3800" kern="1200" dirty="0">
              <a:latin typeface="Times New Roman" panose="02020603050405020304" pitchFamily="18" charset="0"/>
              <a:cs typeface="Times New Roman" panose="02020603050405020304" pitchFamily="18" charset="0"/>
            </a:rPr>
            <a:t>RCT of 90 patients (64 females) with BMI &gt;27 to either </a:t>
          </a:r>
          <a:r>
            <a:rPr lang="en-US" sz="3800" kern="1200" dirty="0" err="1">
              <a:latin typeface="Times New Roman" panose="02020603050405020304" pitchFamily="18" charset="0"/>
              <a:cs typeface="Times New Roman" panose="02020603050405020304" pitchFamily="18" charset="0"/>
            </a:rPr>
            <a:t>Orbera</a:t>
          </a:r>
          <a:r>
            <a:rPr lang="en-US" sz="3800" kern="1200" dirty="0">
              <a:latin typeface="Times New Roman" panose="02020603050405020304" pitchFamily="18" charset="0"/>
              <a:cs typeface="Times New Roman" panose="02020603050405020304" pitchFamily="18" charset="0"/>
            </a:rPr>
            <a:t> IGB for 6 months vs </a:t>
          </a:r>
          <a:r>
            <a:rPr lang="en-US" sz="3800" kern="1200" dirty="0" err="1">
              <a:latin typeface="Times New Roman" panose="02020603050405020304" pitchFamily="18" charset="0"/>
              <a:cs typeface="Times New Roman" panose="02020603050405020304" pitchFamily="18" charset="0"/>
            </a:rPr>
            <a:t>Orbera</a:t>
          </a:r>
          <a:r>
            <a:rPr lang="en-US" sz="3800" kern="1200" dirty="0">
              <a:latin typeface="Times New Roman" panose="02020603050405020304" pitchFamily="18" charset="0"/>
              <a:cs typeface="Times New Roman" panose="02020603050405020304" pitchFamily="18" charset="0"/>
            </a:rPr>
            <a:t> IGB plus addition of Liraglutide 3.0 </a:t>
          </a:r>
        </a:p>
      </dsp:txBody>
      <dsp:txXfrm>
        <a:off x="659604" y="0"/>
        <a:ext cx="9279156" cy="25905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FBE2B-63E8-CA40-8445-4F7B4ED19A0D}">
      <dsp:nvSpPr>
        <dsp:cNvPr id="0" name=""/>
        <dsp:cNvSpPr/>
      </dsp:nvSpPr>
      <dsp:spPr>
        <a:xfrm>
          <a:off x="0" y="0"/>
          <a:ext cx="17137592" cy="289280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l" defTabSz="1600200" rtl="0">
            <a:lnSpc>
              <a:spcPct val="90000"/>
            </a:lnSpc>
            <a:spcBef>
              <a:spcPct val="0"/>
            </a:spcBef>
            <a:spcAft>
              <a:spcPct val="35000"/>
            </a:spcAft>
            <a:buNone/>
          </a:pPr>
          <a:r>
            <a:rPr lang="en-US" sz="3600" kern="1200" dirty="0">
              <a:latin typeface="Times New Roman" charset="0"/>
              <a:ea typeface="Times New Roman" charset="0"/>
              <a:cs typeface="Times New Roman" charset="0"/>
            </a:rPr>
            <a:t>To compare OAGB and SG  regarding the efficacy of control of T2D in obese patients.</a:t>
          </a:r>
        </a:p>
        <a:p>
          <a:pPr marL="0" lvl="0" indent="0" algn="l" defTabSz="1600200">
            <a:lnSpc>
              <a:spcPct val="90000"/>
            </a:lnSpc>
            <a:spcBef>
              <a:spcPct val="0"/>
            </a:spcBef>
            <a:spcAft>
              <a:spcPct val="35000"/>
            </a:spcAft>
            <a:buNone/>
          </a:pPr>
          <a:r>
            <a:rPr lang="en-US" sz="3600" kern="1200" dirty="0">
              <a:latin typeface="Times New Roman" charset="0"/>
              <a:ea typeface="Times New Roman" charset="0"/>
              <a:cs typeface="Times New Roman" charset="0"/>
            </a:rPr>
            <a:t>Patients and Methods: a RCT was on 162 obese (BMI&gt;30 kg/m2) patients with type 2 D.M randomly divided into two groups, group (1): treated by LSG, group :2 treated by OAGB</a:t>
          </a:r>
        </a:p>
      </dsp:txBody>
      <dsp:txXfrm>
        <a:off x="0" y="0"/>
        <a:ext cx="17137592" cy="28928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381B6-DF01-7747-8346-291A7054EE4A}">
      <dsp:nvSpPr>
        <dsp:cNvPr id="0" name=""/>
        <dsp:cNvSpPr/>
      </dsp:nvSpPr>
      <dsp:spPr>
        <a:xfrm>
          <a:off x="8314266" y="1735715"/>
          <a:ext cx="3602041" cy="728919"/>
        </a:xfrm>
        <a:custGeom>
          <a:avLst/>
          <a:gdLst/>
          <a:ahLst/>
          <a:cxnLst/>
          <a:rect l="0" t="0" r="0" b="0"/>
          <a:pathLst>
            <a:path>
              <a:moveTo>
                <a:pt x="0" y="0"/>
              </a:moveTo>
              <a:lnTo>
                <a:pt x="0" y="364459"/>
              </a:lnTo>
              <a:lnTo>
                <a:pt x="3602041" y="364459"/>
              </a:lnTo>
              <a:lnTo>
                <a:pt x="3602041" y="728919"/>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0A1E8A5-838C-A049-9C8B-7EA319B3664B}">
      <dsp:nvSpPr>
        <dsp:cNvPr id="0" name=""/>
        <dsp:cNvSpPr/>
      </dsp:nvSpPr>
      <dsp:spPr>
        <a:xfrm>
          <a:off x="4388620" y="1735715"/>
          <a:ext cx="3925646" cy="728919"/>
        </a:xfrm>
        <a:custGeom>
          <a:avLst/>
          <a:gdLst/>
          <a:ahLst/>
          <a:cxnLst/>
          <a:rect l="0" t="0" r="0" b="0"/>
          <a:pathLst>
            <a:path>
              <a:moveTo>
                <a:pt x="3925646" y="0"/>
              </a:moveTo>
              <a:lnTo>
                <a:pt x="3925646" y="364459"/>
              </a:lnTo>
              <a:lnTo>
                <a:pt x="0" y="364459"/>
              </a:lnTo>
              <a:lnTo>
                <a:pt x="0" y="728919"/>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23FBE2B-63E8-CA40-8445-4F7B4ED19A0D}">
      <dsp:nvSpPr>
        <dsp:cNvPr id="0" name=""/>
        <dsp:cNvSpPr/>
      </dsp:nvSpPr>
      <dsp:spPr>
        <a:xfrm>
          <a:off x="6578744" y="193"/>
          <a:ext cx="3471043" cy="173552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0">
            <a:lnSpc>
              <a:spcPct val="90000"/>
            </a:lnSpc>
            <a:spcBef>
              <a:spcPct val="0"/>
            </a:spcBef>
            <a:spcAft>
              <a:spcPct val="35000"/>
            </a:spcAft>
            <a:buNone/>
          </a:pPr>
          <a:r>
            <a:rPr lang="en-US" sz="3200" kern="1200" dirty="0">
              <a:latin typeface="Times New Roman" charset="0"/>
              <a:ea typeface="Times New Roman" charset="0"/>
              <a:cs typeface="Times New Roman" charset="0"/>
            </a:rPr>
            <a:t>127 RYGB Patients</a:t>
          </a:r>
        </a:p>
        <a:p>
          <a:pPr marL="0" lvl="0" indent="0" algn="ctr" defTabSz="1422400" rtl="0">
            <a:lnSpc>
              <a:spcPct val="90000"/>
            </a:lnSpc>
            <a:spcBef>
              <a:spcPct val="0"/>
            </a:spcBef>
            <a:spcAft>
              <a:spcPct val="35000"/>
            </a:spcAft>
            <a:buNone/>
          </a:pPr>
          <a:r>
            <a:rPr lang="en-US" sz="3200" kern="1200" dirty="0">
              <a:latin typeface="Times New Roman" charset="0"/>
              <a:ea typeface="Times New Roman" charset="0"/>
              <a:cs typeface="Times New Roman" charset="0"/>
            </a:rPr>
            <a:t>March Nov 2017</a:t>
          </a:r>
        </a:p>
      </dsp:txBody>
      <dsp:txXfrm>
        <a:off x="6578744" y="193"/>
        <a:ext cx="3471043" cy="1735521"/>
      </dsp:txXfrm>
    </dsp:sp>
    <dsp:sp modelId="{9AD53490-9407-CC43-88EB-49B4B6507CE2}">
      <dsp:nvSpPr>
        <dsp:cNvPr id="0" name=""/>
        <dsp:cNvSpPr/>
      </dsp:nvSpPr>
      <dsp:spPr>
        <a:xfrm>
          <a:off x="1151038" y="2464634"/>
          <a:ext cx="6475162" cy="190397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Times New Roman" charset="0"/>
              <a:ea typeface="Times New Roman" charset="0"/>
              <a:cs typeface="Times New Roman" charset="0"/>
            </a:rPr>
            <a:t>66 Patients</a:t>
          </a:r>
        </a:p>
        <a:p>
          <a:pPr marL="0" lvl="0" indent="0" algn="ctr" defTabSz="1511300">
            <a:lnSpc>
              <a:spcPct val="90000"/>
            </a:lnSpc>
            <a:spcBef>
              <a:spcPct val="0"/>
            </a:spcBef>
            <a:spcAft>
              <a:spcPct val="35000"/>
            </a:spcAft>
            <a:buNone/>
          </a:pPr>
          <a:r>
            <a:rPr lang="en-US" sz="3400" kern="1200" dirty="0">
              <a:latin typeface="Times New Roman" charset="0"/>
              <a:ea typeface="Times New Roman" charset="0"/>
              <a:cs typeface="Times New Roman" charset="0"/>
            </a:rPr>
            <a:t>IP Bupivacaine </a:t>
          </a:r>
        </a:p>
        <a:p>
          <a:pPr marL="0" lvl="0" indent="0" algn="ctr" defTabSz="1511300">
            <a:lnSpc>
              <a:spcPct val="90000"/>
            </a:lnSpc>
            <a:spcBef>
              <a:spcPct val="0"/>
            </a:spcBef>
            <a:spcAft>
              <a:spcPct val="35000"/>
            </a:spcAft>
            <a:buNone/>
          </a:pPr>
          <a:r>
            <a:rPr lang="en-US" sz="3400" kern="1200" dirty="0">
              <a:latin typeface="Times New Roman" charset="0"/>
              <a:ea typeface="Times New Roman" charset="0"/>
              <a:cs typeface="Times New Roman" charset="0"/>
            </a:rPr>
            <a:t>Sprayed 20 ml on Diaphragm</a:t>
          </a:r>
        </a:p>
      </dsp:txBody>
      <dsp:txXfrm>
        <a:off x="1151038" y="2464634"/>
        <a:ext cx="6475162" cy="1903971"/>
      </dsp:txXfrm>
    </dsp:sp>
    <dsp:sp modelId="{F1DFB80D-DB2A-CF4F-90F9-90872AC2F10E}">
      <dsp:nvSpPr>
        <dsp:cNvPr id="0" name=""/>
        <dsp:cNvSpPr/>
      </dsp:nvSpPr>
      <dsp:spPr>
        <a:xfrm>
          <a:off x="8355120" y="2464634"/>
          <a:ext cx="7122373" cy="176162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sz="3400" kern="1200" dirty="0">
              <a:latin typeface="Times New Roman" charset="0"/>
              <a:ea typeface="Times New Roman" charset="0"/>
              <a:cs typeface="Times New Roman" charset="0"/>
            </a:rPr>
            <a:t>61 Patients</a:t>
          </a:r>
        </a:p>
        <a:p>
          <a:pPr marL="0" lvl="0" indent="0" algn="ctr" defTabSz="1511300">
            <a:lnSpc>
              <a:spcPct val="90000"/>
            </a:lnSpc>
            <a:spcBef>
              <a:spcPct val="0"/>
            </a:spcBef>
            <a:spcAft>
              <a:spcPct val="35000"/>
            </a:spcAft>
            <a:buNone/>
          </a:pPr>
          <a:r>
            <a:rPr lang="en-US" sz="3400" kern="1200" dirty="0">
              <a:latin typeface="Times New Roman" charset="0"/>
              <a:ea typeface="Times New Roman" charset="0"/>
              <a:cs typeface="Times New Roman" charset="0"/>
            </a:rPr>
            <a:t>IP Bupivacaine </a:t>
          </a:r>
        </a:p>
        <a:p>
          <a:pPr marL="0" lvl="0" indent="0" algn="ctr" defTabSz="1511300">
            <a:lnSpc>
              <a:spcPct val="90000"/>
            </a:lnSpc>
            <a:spcBef>
              <a:spcPct val="0"/>
            </a:spcBef>
            <a:spcAft>
              <a:spcPct val="35000"/>
            </a:spcAft>
            <a:buNone/>
          </a:pPr>
          <a:r>
            <a:rPr lang="en-US" sz="3400" kern="1200" dirty="0">
              <a:latin typeface="Times New Roman" charset="0"/>
              <a:ea typeface="Times New Roman" charset="0"/>
              <a:cs typeface="Times New Roman" charset="0"/>
            </a:rPr>
            <a:t>0 ml</a:t>
          </a:r>
        </a:p>
      </dsp:txBody>
      <dsp:txXfrm>
        <a:off x="8355120" y="2464634"/>
        <a:ext cx="7122373" cy="17616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381B6-DF01-7747-8346-291A7054EE4A}">
      <dsp:nvSpPr>
        <dsp:cNvPr id="0" name=""/>
        <dsp:cNvSpPr/>
      </dsp:nvSpPr>
      <dsp:spPr>
        <a:xfrm>
          <a:off x="8525935" y="1871775"/>
          <a:ext cx="3513614" cy="524815"/>
        </a:xfrm>
        <a:custGeom>
          <a:avLst/>
          <a:gdLst/>
          <a:ahLst/>
          <a:cxnLst/>
          <a:rect l="0" t="0" r="0" b="0"/>
          <a:pathLst>
            <a:path>
              <a:moveTo>
                <a:pt x="0" y="0"/>
              </a:moveTo>
              <a:lnTo>
                <a:pt x="0" y="351060"/>
              </a:lnTo>
              <a:lnTo>
                <a:pt x="3513614" y="351060"/>
              </a:lnTo>
              <a:lnTo>
                <a:pt x="3513614" y="52481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0A1E8A5-838C-A049-9C8B-7EA319B3664B}">
      <dsp:nvSpPr>
        <dsp:cNvPr id="0" name=""/>
        <dsp:cNvSpPr/>
      </dsp:nvSpPr>
      <dsp:spPr>
        <a:xfrm>
          <a:off x="4914707" y="1871775"/>
          <a:ext cx="3611227" cy="560444"/>
        </a:xfrm>
        <a:custGeom>
          <a:avLst/>
          <a:gdLst/>
          <a:ahLst/>
          <a:cxnLst/>
          <a:rect l="0" t="0" r="0" b="0"/>
          <a:pathLst>
            <a:path>
              <a:moveTo>
                <a:pt x="3611227" y="0"/>
              </a:moveTo>
              <a:lnTo>
                <a:pt x="3611227" y="386688"/>
              </a:lnTo>
              <a:lnTo>
                <a:pt x="0" y="386688"/>
              </a:lnTo>
              <a:lnTo>
                <a:pt x="0" y="560444"/>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23FBE2B-63E8-CA40-8445-4F7B4ED19A0D}">
      <dsp:nvSpPr>
        <dsp:cNvPr id="0" name=""/>
        <dsp:cNvSpPr/>
      </dsp:nvSpPr>
      <dsp:spPr>
        <a:xfrm>
          <a:off x="4" y="386249"/>
          <a:ext cx="17051862" cy="148552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0">
            <a:lnSpc>
              <a:spcPct val="90000"/>
            </a:lnSpc>
            <a:spcBef>
              <a:spcPct val="0"/>
            </a:spcBef>
            <a:spcAft>
              <a:spcPct val="35000"/>
            </a:spcAft>
            <a:buNone/>
          </a:pPr>
          <a:r>
            <a:rPr lang="en-US" sz="3600" kern="1200" dirty="0">
              <a:latin typeface="Times New Roman" panose="02020603050405020304" pitchFamily="18" charset="0"/>
              <a:cs typeface="Times New Roman" panose="02020603050405020304" pitchFamily="18" charset="0"/>
            </a:rPr>
            <a:t>All patients who had undergone primary SG and RYGB for morbid obesity within a 13 year period from the German registry started in 2005. </a:t>
          </a:r>
        </a:p>
      </dsp:txBody>
      <dsp:txXfrm>
        <a:off x="4" y="386249"/>
        <a:ext cx="17051862" cy="1485526"/>
      </dsp:txXfrm>
    </dsp:sp>
    <dsp:sp modelId="{9AD53490-9407-CC43-88EB-49B4B6507CE2}">
      <dsp:nvSpPr>
        <dsp:cNvPr id="0" name=""/>
        <dsp:cNvSpPr/>
      </dsp:nvSpPr>
      <dsp:spPr>
        <a:xfrm>
          <a:off x="1545755" y="2432219"/>
          <a:ext cx="6737905" cy="21919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3600" kern="1200" dirty="0">
              <a:latin typeface="Times New Roman" panose="02020603050405020304" pitchFamily="18" charset="0"/>
              <a:cs typeface="Times New Roman" panose="02020603050405020304" pitchFamily="18" charset="0"/>
            </a:rPr>
            <a:t>LSG 21,571</a:t>
          </a:r>
        </a:p>
        <a:p>
          <a:pPr marL="0" marR="0" lvl="0" indent="0" algn="ctr" defTabSz="914400" eaLnBrk="1" fontAlgn="auto" latinLnBrk="0" hangingPunct="1">
            <a:lnSpc>
              <a:spcPct val="100000"/>
            </a:lnSpc>
            <a:spcBef>
              <a:spcPct val="0"/>
            </a:spcBef>
            <a:spcAft>
              <a:spcPts val="0"/>
            </a:spcAft>
            <a:buClrTx/>
            <a:buSzTx/>
            <a:buFontTx/>
            <a:buNone/>
            <a:tabLst/>
            <a:defRPr/>
          </a:pPr>
          <a:r>
            <a:rPr lang="en-US" sz="3600" b="0" kern="1200" dirty="0">
              <a:latin typeface="Times New Roman" panose="02020603050405020304" pitchFamily="18" charset="0"/>
              <a:cs typeface="Times New Roman" panose="02020603050405020304" pitchFamily="18" charset="0"/>
            </a:rPr>
            <a:t>BMI reduction 15.3 (7.4)</a:t>
          </a:r>
        </a:p>
        <a:p>
          <a:pPr marL="0" marR="0" lvl="0" indent="0" algn="ctr" defTabSz="914400" eaLnBrk="1" fontAlgn="auto" latinLnBrk="0" hangingPunct="1">
            <a:lnSpc>
              <a:spcPct val="100000"/>
            </a:lnSpc>
            <a:spcBef>
              <a:spcPct val="0"/>
            </a:spcBef>
            <a:spcAft>
              <a:spcPts val="0"/>
            </a:spcAft>
            <a:buClrTx/>
            <a:buSzTx/>
            <a:buFontTx/>
            <a:buNone/>
            <a:tabLst/>
            <a:defRPr/>
          </a:pPr>
          <a:r>
            <a:rPr lang="en-US" sz="3600" b="0" kern="1200" dirty="0">
              <a:latin typeface="Times New Roman" panose="02020603050405020304" pitchFamily="18" charset="0"/>
              <a:cs typeface="Times New Roman" panose="02020603050405020304" pitchFamily="18" charset="0"/>
            </a:rPr>
            <a:t>DM remission 53%</a:t>
          </a:r>
        </a:p>
      </dsp:txBody>
      <dsp:txXfrm>
        <a:off x="1545755" y="2432219"/>
        <a:ext cx="6737905" cy="2191933"/>
      </dsp:txXfrm>
    </dsp:sp>
    <dsp:sp modelId="{F1DFB80D-DB2A-CF4F-90F9-90872AC2F10E}">
      <dsp:nvSpPr>
        <dsp:cNvPr id="0" name=""/>
        <dsp:cNvSpPr/>
      </dsp:nvSpPr>
      <dsp:spPr>
        <a:xfrm>
          <a:off x="8602129" y="2396591"/>
          <a:ext cx="6874840" cy="215345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3600" kern="1200" dirty="0">
              <a:latin typeface="Times New Roman" panose="02020603050405020304" pitchFamily="18" charset="0"/>
              <a:cs typeface="Times New Roman" panose="02020603050405020304" pitchFamily="18" charset="0"/>
            </a:rPr>
            <a:t>RYGB 22,409</a:t>
          </a:r>
        </a:p>
        <a:p>
          <a:pPr marL="0" marR="0" lvl="0" indent="0" algn="ctr" defTabSz="914400" eaLnBrk="1" fontAlgn="auto" latinLnBrk="0" hangingPunct="1">
            <a:lnSpc>
              <a:spcPct val="100000"/>
            </a:lnSpc>
            <a:spcBef>
              <a:spcPct val="0"/>
            </a:spcBef>
            <a:spcAft>
              <a:spcPts val="0"/>
            </a:spcAft>
            <a:buClrTx/>
            <a:buSzTx/>
            <a:buFontTx/>
            <a:buNone/>
            <a:tabLst/>
            <a:defRPr/>
          </a:pPr>
          <a:r>
            <a:rPr lang="en-US" sz="3600" kern="1200" dirty="0">
              <a:latin typeface="Times New Roman" panose="02020603050405020304" pitchFamily="18" charset="0"/>
              <a:cs typeface="Times New Roman" panose="02020603050405020304" pitchFamily="18" charset="0"/>
            </a:rPr>
            <a:t>BMI reduction 15.1</a:t>
          </a:r>
        </a:p>
        <a:p>
          <a:pPr marL="0" marR="0" lvl="0" indent="0" algn="ctr" defTabSz="914400" eaLnBrk="1" fontAlgn="auto" latinLnBrk="0" hangingPunct="1">
            <a:lnSpc>
              <a:spcPct val="100000"/>
            </a:lnSpc>
            <a:spcBef>
              <a:spcPct val="0"/>
            </a:spcBef>
            <a:spcAft>
              <a:spcPts val="0"/>
            </a:spcAft>
            <a:buClrTx/>
            <a:buSzTx/>
            <a:buFontTx/>
            <a:buNone/>
            <a:tabLst/>
            <a:defRPr/>
          </a:pPr>
          <a:r>
            <a:rPr lang="en-US" sz="3600" kern="1200" dirty="0">
              <a:latin typeface="Times New Roman" panose="02020603050405020304" pitchFamily="18" charset="0"/>
              <a:cs typeface="Times New Roman" panose="02020603050405020304" pitchFamily="18" charset="0"/>
            </a:rPr>
            <a:t>DM remission 46.6%</a:t>
          </a:r>
        </a:p>
      </dsp:txBody>
      <dsp:txXfrm>
        <a:off x="8602129" y="2396591"/>
        <a:ext cx="6874840" cy="21534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FBE2B-63E8-CA40-8445-4F7B4ED19A0D}">
      <dsp:nvSpPr>
        <dsp:cNvPr id="0" name=""/>
        <dsp:cNvSpPr/>
      </dsp:nvSpPr>
      <dsp:spPr>
        <a:xfrm>
          <a:off x="17148" y="20937"/>
          <a:ext cx="17153251" cy="200329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rtl="0">
            <a:lnSpc>
              <a:spcPct val="90000"/>
            </a:lnSpc>
            <a:spcBef>
              <a:spcPct val="0"/>
            </a:spcBef>
            <a:spcAft>
              <a:spcPct val="35000"/>
            </a:spcAft>
            <a:buNone/>
          </a:pPr>
          <a:r>
            <a:rPr lang="en-US" sz="3200" kern="1200" dirty="0">
              <a:latin typeface="Times New Roman" charset="0"/>
              <a:ea typeface="Times New Roman" charset="0"/>
              <a:cs typeface="Times New Roman" charset="0"/>
            </a:rPr>
            <a:t>National administrative databases - comprehensive of all bariatric procedures in all French hospitals</a:t>
          </a:r>
        </a:p>
        <a:p>
          <a:pPr marL="0" lvl="0" indent="0" algn="ctr" defTabSz="1422400" rtl="0">
            <a:lnSpc>
              <a:spcPct val="90000"/>
            </a:lnSpc>
            <a:spcBef>
              <a:spcPct val="0"/>
            </a:spcBef>
            <a:spcAft>
              <a:spcPct val="35000"/>
            </a:spcAft>
            <a:buNone/>
          </a:pPr>
          <a:r>
            <a:rPr lang="en-US" sz="3200" kern="1200" dirty="0">
              <a:latin typeface="Times New Roman" charset="0"/>
              <a:ea typeface="Times New Roman" charset="0"/>
              <a:cs typeface="Times New Roman" charset="0"/>
            </a:rPr>
            <a:t>The criteria for identifying unplanned readmission were established by a committee of experts </a:t>
          </a:r>
        </a:p>
      </dsp:txBody>
      <dsp:txXfrm>
        <a:off x="17148" y="20937"/>
        <a:ext cx="17153251" cy="20032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381B6-DF01-7747-8346-291A7054EE4A}">
      <dsp:nvSpPr>
        <dsp:cNvPr id="0" name=""/>
        <dsp:cNvSpPr/>
      </dsp:nvSpPr>
      <dsp:spPr>
        <a:xfrm>
          <a:off x="8576738" y="1581983"/>
          <a:ext cx="4088940" cy="540924"/>
        </a:xfrm>
        <a:custGeom>
          <a:avLst/>
          <a:gdLst/>
          <a:ahLst/>
          <a:cxnLst/>
          <a:rect l="0" t="0" r="0" b="0"/>
          <a:pathLst>
            <a:path>
              <a:moveTo>
                <a:pt x="0" y="0"/>
              </a:moveTo>
              <a:lnTo>
                <a:pt x="0" y="272691"/>
              </a:lnTo>
              <a:lnTo>
                <a:pt x="4088940" y="272691"/>
              </a:lnTo>
              <a:lnTo>
                <a:pt x="4088940" y="540924"/>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0A1E8A5-838C-A049-9C8B-7EA319B3664B}">
      <dsp:nvSpPr>
        <dsp:cNvPr id="0" name=""/>
        <dsp:cNvSpPr/>
      </dsp:nvSpPr>
      <dsp:spPr>
        <a:xfrm>
          <a:off x="4401850" y="1581983"/>
          <a:ext cx="4174887" cy="540924"/>
        </a:xfrm>
        <a:custGeom>
          <a:avLst/>
          <a:gdLst/>
          <a:ahLst/>
          <a:cxnLst/>
          <a:rect l="0" t="0" r="0" b="0"/>
          <a:pathLst>
            <a:path>
              <a:moveTo>
                <a:pt x="4174887" y="0"/>
              </a:moveTo>
              <a:lnTo>
                <a:pt x="4174887" y="272691"/>
              </a:lnTo>
              <a:lnTo>
                <a:pt x="0" y="272691"/>
              </a:lnTo>
              <a:lnTo>
                <a:pt x="0" y="540924"/>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23FBE2B-63E8-CA40-8445-4F7B4ED19A0D}">
      <dsp:nvSpPr>
        <dsp:cNvPr id="0" name=""/>
        <dsp:cNvSpPr/>
      </dsp:nvSpPr>
      <dsp:spPr>
        <a:xfrm>
          <a:off x="10" y="0"/>
          <a:ext cx="17153456" cy="158198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rtl="0">
            <a:lnSpc>
              <a:spcPct val="90000"/>
            </a:lnSpc>
            <a:spcBef>
              <a:spcPct val="0"/>
            </a:spcBef>
            <a:spcAft>
              <a:spcPct val="35000"/>
            </a:spcAft>
            <a:buNone/>
          </a:pPr>
          <a:r>
            <a:rPr lang="en-US" sz="4000" kern="1200" dirty="0">
              <a:latin typeface="Times New Roman" panose="02020603050405020304" pitchFamily="18" charset="0"/>
              <a:cs typeface="Times New Roman" panose="02020603050405020304" pitchFamily="18" charset="0"/>
            </a:rPr>
            <a:t>220 well matched patients had LSG Banded LSG had longer OR time and EBL</a:t>
          </a:r>
        </a:p>
      </dsp:txBody>
      <dsp:txXfrm>
        <a:off x="10" y="0"/>
        <a:ext cx="17153456" cy="1581983"/>
      </dsp:txXfrm>
    </dsp:sp>
    <dsp:sp modelId="{9AD53490-9407-CC43-88EB-49B4B6507CE2}">
      <dsp:nvSpPr>
        <dsp:cNvPr id="0" name=""/>
        <dsp:cNvSpPr/>
      </dsp:nvSpPr>
      <dsp:spPr>
        <a:xfrm>
          <a:off x="581136" y="2122907"/>
          <a:ext cx="7641427" cy="257605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Times New Roman" panose="02020603050405020304" pitchFamily="18" charset="0"/>
              <a:cs typeface="Times New Roman" panose="02020603050405020304" pitchFamily="18" charset="0"/>
            </a:rPr>
            <a:t>68 Patients (31%) Had banded LSG</a:t>
          </a:r>
        </a:p>
        <a:p>
          <a:pPr marL="0" lvl="0" indent="0" algn="ctr" defTabSz="1422400">
            <a:lnSpc>
              <a:spcPct val="90000"/>
            </a:lnSpc>
            <a:spcBef>
              <a:spcPct val="0"/>
            </a:spcBef>
            <a:spcAft>
              <a:spcPct val="35000"/>
            </a:spcAft>
            <a:buNone/>
          </a:pPr>
          <a:r>
            <a:rPr lang="en-US" sz="3200" b="1" kern="1200" dirty="0">
              <a:latin typeface="Times New Roman" panose="02020603050405020304" pitchFamily="18" charset="0"/>
              <a:cs typeface="Times New Roman" panose="02020603050405020304" pitchFamily="18" charset="0"/>
            </a:rPr>
            <a:t>Bleeding 1.5%</a:t>
          </a:r>
        </a:p>
        <a:p>
          <a:pPr marL="0" lvl="0" indent="0" algn="ctr" defTabSz="1422400">
            <a:lnSpc>
              <a:spcPct val="90000"/>
            </a:lnSpc>
            <a:spcBef>
              <a:spcPct val="0"/>
            </a:spcBef>
            <a:spcAft>
              <a:spcPct val="35000"/>
            </a:spcAft>
            <a:buNone/>
          </a:pPr>
          <a:r>
            <a:rPr lang="en-US" sz="3200" b="1" kern="1200" dirty="0">
              <a:latin typeface="Times New Roman" panose="02020603050405020304" pitchFamily="18" charset="0"/>
              <a:cs typeface="Times New Roman" panose="02020603050405020304" pitchFamily="18" charset="0"/>
            </a:rPr>
            <a:t>FU @ 5 </a:t>
          </a:r>
          <a:r>
            <a:rPr lang="en-US" sz="3200" b="1" kern="1200" dirty="0" err="1">
              <a:latin typeface="Times New Roman" panose="02020603050405020304" pitchFamily="18" charset="0"/>
              <a:cs typeface="Times New Roman" panose="02020603050405020304" pitchFamily="18" charset="0"/>
            </a:rPr>
            <a:t>yrs</a:t>
          </a:r>
          <a:r>
            <a:rPr lang="en-US" sz="3200" b="1" kern="1200" dirty="0">
              <a:latin typeface="Times New Roman" panose="02020603050405020304" pitchFamily="18" charset="0"/>
              <a:cs typeface="Times New Roman" panose="02020603050405020304" pitchFamily="18" charset="0"/>
            </a:rPr>
            <a:t> 81%</a:t>
          </a:r>
        </a:p>
        <a:p>
          <a:pPr marL="0" lvl="0" indent="0" algn="ctr" defTabSz="1422400">
            <a:lnSpc>
              <a:spcPct val="90000"/>
            </a:lnSpc>
            <a:spcBef>
              <a:spcPct val="0"/>
            </a:spcBef>
            <a:spcAft>
              <a:spcPct val="35000"/>
            </a:spcAft>
            <a:buNone/>
          </a:pPr>
          <a:r>
            <a:rPr lang="en-US" sz="3200" b="1" kern="1200" dirty="0">
              <a:latin typeface="Times New Roman" panose="02020603050405020304" pitchFamily="18" charset="0"/>
              <a:cs typeface="Times New Roman" panose="02020603050405020304" pitchFamily="18" charset="0"/>
            </a:rPr>
            <a:t>No major late complications</a:t>
          </a:r>
        </a:p>
      </dsp:txBody>
      <dsp:txXfrm>
        <a:off x="581136" y="2122907"/>
        <a:ext cx="7641427" cy="2576052"/>
      </dsp:txXfrm>
    </dsp:sp>
    <dsp:sp modelId="{F1DFB80D-DB2A-CF4F-90F9-90872AC2F10E}">
      <dsp:nvSpPr>
        <dsp:cNvPr id="0" name=""/>
        <dsp:cNvSpPr/>
      </dsp:nvSpPr>
      <dsp:spPr>
        <a:xfrm>
          <a:off x="8759029" y="2122907"/>
          <a:ext cx="7813300" cy="238098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0" kern="1200" dirty="0">
              <a:latin typeface="Times New Roman" panose="02020603050405020304" pitchFamily="18" charset="0"/>
              <a:cs typeface="Times New Roman" panose="02020603050405020304" pitchFamily="18" charset="0"/>
            </a:rPr>
            <a:t>152 Patients (69%) Had non banded LSG</a:t>
          </a:r>
        </a:p>
        <a:p>
          <a:pPr marL="0" lvl="0" indent="0" algn="ctr" defTabSz="1422400">
            <a:lnSpc>
              <a:spcPct val="90000"/>
            </a:lnSpc>
            <a:spcBef>
              <a:spcPct val="0"/>
            </a:spcBef>
            <a:spcAft>
              <a:spcPct val="35000"/>
            </a:spcAft>
            <a:buNone/>
          </a:pPr>
          <a:r>
            <a:rPr lang="en-US" sz="3200" b="0" kern="1200" dirty="0">
              <a:latin typeface="Times New Roman" panose="02020603050405020304" pitchFamily="18" charset="0"/>
              <a:cs typeface="Times New Roman" panose="02020603050405020304" pitchFamily="18" charset="0"/>
            </a:rPr>
            <a:t>Bleeding 0.65%</a:t>
          </a:r>
        </a:p>
        <a:p>
          <a:pPr marL="0" lvl="0" indent="0" algn="ctr" defTabSz="1422400">
            <a:lnSpc>
              <a:spcPct val="90000"/>
            </a:lnSpc>
            <a:spcBef>
              <a:spcPct val="0"/>
            </a:spcBef>
            <a:spcAft>
              <a:spcPct val="35000"/>
            </a:spcAft>
            <a:buNone/>
          </a:pPr>
          <a:r>
            <a:rPr lang="en-US" sz="3200" b="0" kern="1200" dirty="0">
              <a:latin typeface="Times New Roman" panose="02020603050405020304" pitchFamily="18" charset="0"/>
              <a:cs typeface="Times New Roman" panose="02020603050405020304" pitchFamily="18" charset="0"/>
            </a:rPr>
            <a:t>FU @ 5 </a:t>
          </a:r>
          <a:r>
            <a:rPr lang="en-US" sz="3200" b="0" kern="1200" dirty="0" err="1">
              <a:latin typeface="Times New Roman" panose="02020603050405020304" pitchFamily="18" charset="0"/>
              <a:cs typeface="Times New Roman" panose="02020603050405020304" pitchFamily="18" charset="0"/>
            </a:rPr>
            <a:t>yrs</a:t>
          </a:r>
          <a:r>
            <a:rPr lang="en-US" sz="3200" b="0" kern="1200" dirty="0">
              <a:latin typeface="Times New Roman" panose="02020603050405020304" pitchFamily="18" charset="0"/>
              <a:cs typeface="Times New Roman" panose="02020603050405020304" pitchFamily="18" charset="0"/>
            </a:rPr>
            <a:t> 67%</a:t>
          </a:r>
        </a:p>
        <a:p>
          <a:pPr marL="0" lvl="0" indent="0" algn="ctr" defTabSz="1422400">
            <a:lnSpc>
              <a:spcPct val="90000"/>
            </a:lnSpc>
            <a:spcBef>
              <a:spcPct val="0"/>
            </a:spcBef>
            <a:spcAft>
              <a:spcPct val="35000"/>
            </a:spcAft>
            <a:buNone/>
          </a:pPr>
          <a:r>
            <a:rPr lang="en-US" sz="3200" b="0" kern="1200" dirty="0">
              <a:latin typeface="Times New Roman" panose="02020603050405020304" pitchFamily="18" charset="0"/>
              <a:cs typeface="Times New Roman" panose="02020603050405020304" pitchFamily="18" charset="0"/>
            </a:rPr>
            <a:t>No major late complications</a:t>
          </a:r>
        </a:p>
      </dsp:txBody>
      <dsp:txXfrm>
        <a:off x="8759029" y="2122907"/>
        <a:ext cx="7813300" cy="23809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FBE2B-63E8-CA40-8445-4F7B4ED19A0D}">
      <dsp:nvSpPr>
        <dsp:cNvPr id="0" name=""/>
        <dsp:cNvSpPr/>
      </dsp:nvSpPr>
      <dsp:spPr>
        <a:xfrm>
          <a:off x="10" y="144989"/>
          <a:ext cx="17153456" cy="150883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rtl="0">
            <a:lnSpc>
              <a:spcPct val="90000"/>
            </a:lnSpc>
            <a:spcBef>
              <a:spcPct val="0"/>
            </a:spcBef>
            <a:spcAft>
              <a:spcPct val="35000"/>
            </a:spcAft>
            <a:buNone/>
          </a:pPr>
          <a:r>
            <a:rPr lang="en-US" sz="3600" b="1" kern="1200" dirty="0">
              <a:latin typeface="Times New Roman" panose="02020603050405020304" pitchFamily="18" charset="0"/>
              <a:cs typeface="Times New Roman" panose="02020603050405020304" pitchFamily="18" charset="0"/>
            </a:rPr>
            <a:t>Primary LSG had </a:t>
          </a:r>
          <a:r>
            <a:rPr lang="en-US" sz="3600" b="1" kern="1200" dirty="0" err="1">
              <a:latin typeface="Times New Roman" panose="02020603050405020304" pitchFamily="18" charset="0"/>
              <a:cs typeface="Times New Roman" panose="02020603050405020304" pitchFamily="18" charset="0"/>
            </a:rPr>
            <a:t>Preop</a:t>
          </a:r>
          <a:r>
            <a:rPr lang="en-US" sz="3600" b="1" kern="1200" dirty="0">
              <a:latin typeface="Times New Roman" panose="02020603050405020304" pitchFamily="18" charset="0"/>
              <a:cs typeface="Times New Roman" panose="02020603050405020304" pitchFamily="18" charset="0"/>
            </a:rPr>
            <a:t> EGD, GERD disease &amp; Nocturnal GERD disease Symptom Severity &amp; impact Questionnaire 6,12,24 months</a:t>
          </a:r>
        </a:p>
      </dsp:txBody>
      <dsp:txXfrm>
        <a:off x="10" y="144989"/>
        <a:ext cx="17153456" cy="15088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EA289-12FE-314E-86E7-BBC41C80C72D}">
      <dsp:nvSpPr>
        <dsp:cNvPr id="0" name=""/>
        <dsp:cNvSpPr/>
      </dsp:nvSpPr>
      <dsp:spPr>
        <a:xfrm>
          <a:off x="4938" y="312583"/>
          <a:ext cx="7706283" cy="343883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Times New Roman" charset="0"/>
              <a:ea typeface="Times New Roman" charset="0"/>
              <a:cs typeface="Times New Roman" charset="0"/>
            </a:rPr>
            <a:t>Primary procedures -633</a:t>
          </a:r>
        </a:p>
        <a:p>
          <a:pPr marL="0" lvl="0" indent="0" algn="l" defTabSz="1422400">
            <a:lnSpc>
              <a:spcPct val="90000"/>
            </a:lnSpc>
            <a:spcBef>
              <a:spcPct val="0"/>
            </a:spcBef>
            <a:spcAft>
              <a:spcPct val="35000"/>
            </a:spcAft>
            <a:buNone/>
          </a:pPr>
          <a:r>
            <a:rPr lang="en-US" sz="3200" kern="1200" dirty="0">
              <a:latin typeface="Times New Roman" charset="0"/>
              <a:ea typeface="Times New Roman" charset="0"/>
              <a:cs typeface="Times New Roman" charset="0"/>
            </a:rPr>
            <a:t>BRYGB, 79.3%</a:t>
          </a:r>
        </a:p>
        <a:p>
          <a:pPr marL="0" lvl="0" indent="0" algn="l" defTabSz="1422400">
            <a:lnSpc>
              <a:spcPct val="90000"/>
            </a:lnSpc>
            <a:spcBef>
              <a:spcPct val="0"/>
            </a:spcBef>
            <a:spcAft>
              <a:spcPct val="35000"/>
            </a:spcAft>
            <a:buNone/>
          </a:pPr>
          <a:r>
            <a:rPr lang="en-US" sz="3200" kern="1200" dirty="0">
              <a:latin typeface="Times New Roman" charset="0"/>
              <a:ea typeface="Times New Roman" charset="0"/>
              <a:cs typeface="Times New Roman" charset="0"/>
            </a:rPr>
            <a:t>LSG10.7%</a:t>
          </a:r>
        </a:p>
        <a:p>
          <a:pPr marL="0" lvl="0" indent="0" algn="l" defTabSz="1422400">
            <a:lnSpc>
              <a:spcPct val="90000"/>
            </a:lnSpc>
            <a:spcBef>
              <a:spcPct val="0"/>
            </a:spcBef>
            <a:spcAft>
              <a:spcPct val="35000"/>
            </a:spcAft>
            <a:buNone/>
          </a:pPr>
          <a:r>
            <a:rPr lang="en-US" sz="3200" kern="1200" dirty="0">
              <a:latin typeface="Times New Roman" charset="0"/>
              <a:ea typeface="Times New Roman" charset="0"/>
              <a:cs typeface="Times New Roman" charset="0"/>
            </a:rPr>
            <a:t>Gastric band 4.7%</a:t>
          </a:r>
        </a:p>
        <a:p>
          <a:pPr marL="0" lvl="0" indent="0" algn="l" defTabSz="1422400">
            <a:lnSpc>
              <a:spcPct val="90000"/>
            </a:lnSpc>
            <a:spcBef>
              <a:spcPct val="0"/>
            </a:spcBef>
            <a:spcAft>
              <a:spcPct val="35000"/>
            </a:spcAft>
            <a:buNone/>
          </a:pPr>
          <a:r>
            <a:rPr lang="en-US" sz="3200" kern="1200" dirty="0">
              <a:latin typeface="Times New Roman" charset="0"/>
              <a:ea typeface="Times New Roman" charset="0"/>
              <a:cs typeface="Times New Roman" charset="0"/>
            </a:rPr>
            <a:t>Others 5.3%</a:t>
          </a:r>
        </a:p>
        <a:p>
          <a:pPr marL="0" lvl="0" indent="0" algn="l" defTabSz="1422400">
            <a:lnSpc>
              <a:spcPct val="90000"/>
            </a:lnSpc>
            <a:spcBef>
              <a:spcPct val="0"/>
            </a:spcBef>
            <a:spcAft>
              <a:spcPct val="35000"/>
            </a:spcAft>
            <a:buNone/>
          </a:pPr>
          <a:r>
            <a:rPr lang="en-US" sz="3200" kern="1200" dirty="0">
              <a:latin typeface="Times New Roman" charset="0"/>
              <a:ea typeface="Times New Roman" charset="0"/>
              <a:cs typeface="Times New Roman" charset="0"/>
            </a:rPr>
            <a:t>BMI (±SD) 43.58±6.12 kg/ m2 </a:t>
          </a:r>
        </a:p>
      </dsp:txBody>
      <dsp:txXfrm>
        <a:off x="4938" y="312583"/>
        <a:ext cx="7706283" cy="3438832"/>
      </dsp:txXfrm>
    </dsp:sp>
    <dsp:sp modelId="{A40EA7BA-7F9B-E644-97DF-B8DE8FC0F8FE}">
      <dsp:nvSpPr>
        <dsp:cNvPr id="0" name=""/>
        <dsp:cNvSpPr/>
      </dsp:nvSpPr>
      <dsp:spPr>
        <a:xfrm>
          <a:off x="8058011" y="345427"/>
          <a:ext cx="9344516" cy="337314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Times New Roman" charset="0"/>
              <a:ea typeface="Times New Roman" charset="0"/>
              <a:cs typeface="Times New Roman" charset="0"/>
            </a:rPr>
            <a:t>Revision procedures 97</a:t>
          </a:r>
        </a:p>
        <a:p>
          <a:pPr marL="0" lvl="0" indent="0" algn="l" defTabSz="1422400">
            <a:lnSpc>
              <a:spcPct val="90000"/>
            </a:lnSpc>
            <a:spcBef>
              <a:spcPct val="0"/>
            </a:spcBef>
            <a:spcAft>
              <a:spcPct val="35000"/>
            </a:spcAft>
            <a:buNone/>
          </a:pPr>
          <a:r>
            <a:rPr lang="en-US" sz="3200" kern="1200" dirty="0">
              <a:latin typeface="Times New Roman" charset="0"/>
              <a:ea typeface="Times New Roman" charset="0"/>
              <a:cs typeface="Times New Roman" charset="0"/>
            </a:rPr>
            <a:t>Gastric band to BRYGB 40.2%</a:t>
          </a:r>
        </a:p>
        <a:p>
          <a:pPr marL="0" lvl="0" indent="0" algn="l" defTabSz="1422400">
            <a:lnSpc>
              <a:spcPct val="90000"/>
            </a:lnSpc>
            <a:spcBef>
              <a:spcPct val="0"/>
            </a:spcBef>
            <a:spcAft>
              <a:spcPct val="35000"/>
            </a:spcAft>
            <a:buNone/>
          </a:pPr>
          <a:r>
            <a:rPr lang="en-US" sz="3200" kern="1200" dirty="0">
              <a:latin typeface="Times New Roman" charset="0"/>
              <a:ea typeface="Times New Roman" charset="0"/>
              <a:cs typeface="Times New Roman" charset="0"/>
            </a:rPr>
            <a:t>Band to adjust BRYGB 39.2%</a:t>
          </a:r>
        </a:p>
        <a:p>
          <a:pPr marL="0" lvl="0" indent="0" algn="l" defTabSz="1422400">
            <a:lnSpc>
              <a:spcPct val="90000"/>
            </a:lnSpc>
            <a:spcBef>
              <a:spcPct val="0"/>
            </a:spcBef>
            <a:spcAft>
              <a:spcPct val="35000"/>
            </a:spcAft>
            <a:buNone/>
          </a:pPr>
          <a:r>
            <a:rPr lang="en-US" sz="3200" kern="1200" dirty="0">
              <a:latin typeface="Times New Roman" charset="0"/>
              <a:ea typeface="Times New Roman" charset="0"/>
              <a:cs typeface="Times New Roman" charset="0"/>
            </a:rPr>
            <a:t>Mason to BRYGB 11.3%</a:t>
          </a:r>
        </a:p>
        <a:p>
          <a:pPr marL="0" lvl="0" indent="0" algn="l" defTabSz="1422400">
            <a:lnSpc>
              <a:spcPct val="90000"/>
            </a:lnSpc>
            <a:spcBef>
              <a:spcPct val="0"/>
            </a:spcBef>
            <a:spcAft>
              <a:spcPct val="35000"/>
            </a:spcAft>
            <a:buNone/>
          </a:pPr>
          <a:r>
            <a:rPr lang="en-US" sz="3200" kern="1200" dirty="0">
              <a:latin typeface="Times New Roman" charset="0"/>
              <a:ea typeface="Times New Roman" charset="0"/>
              <a:cs typeface="Times New Roman" charset="0"/>
            </a:rPr>
            <a:t>Sleeve to BRYGB 4.1% Others 5.2%</a:t>
          </a:r>
        </a:p>
        <a:p>
          <a:pPr marL="0" lvl="0" indent="0" algn="l" defTabSz="1422400">
            <a:lnSpc>
              <a:spcPct val="90000"/>
            </a:lnSpc>
            <a:spcBef>
              <a:spcPct val="0"/>
            </a:spcBef>
            <a:spcAft>
              <a:spcPct val="35000"/>
            </a:spcAft>
            <a:buNone/>
          </a:pPr>
          <a:r>
            <a:rPr lang="en-US" sz="3200" kern="1200" dirty="0">
              <a:latin typeface="Times New Roman" charset="0"/>
              <a:ea typeface="Times New Roman" charset="0"/>
              <a:cs typeface="Times New Roman" charset="0"/>
            </a:rPr>
            <a:t>BMI (±SD) 37.9±7.27 kg/m2</a:t>
          </a:r>
        </a:p>
      </dsp:txBody>
      <dsp:txXfrm>
        <a:off x="8058011" y="345427"/>
        <a:ext cx="9344516" cy="337314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88BDA7-E574-7940-B1D1-AD20FB3866E7}" type="datetimeFigureOut">
              <a:rPr lang="en-US" smtClean="0"/>
              <a:t>11/26/2018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3F0682-3757-144B-AB08-8698E27851F3}" type="slidenum">
              <a:rPr lang="en-US" smtClean="0"/>
              <a:t>‹N›</a:t>
            </a:fld>
            <a:endParaRPr lang="en-US"/>
          </a:p>
        </p:txBody>
      </p:sp>
    </p:spTree>
    <p:extLst>
      <p:ext uri="{BB962C8B-B14F-4D97-AF65-F5344CB8AC3E}">
        <p14:creationId xmlns:p14="http://schemas.microsoft.com/office/powerpoint/2010/main" val="863860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1267" y="1621191"/>
            <a:ext cx="13207604" cy="3448756"/>
          </a:xfrm>
        </p:spPr>
        <p:txBody>
          <a:bodyPr anchor="b"/>
          <a:lstStyle>
            <a:lvl1pPr algn="ctr">
              <a:defRPr sz="8666"/>
            </a:lvl1pPr>
          </a:lstStyle>
          <a:p>
            <a:r>
              <a:rPr lang="en-US"/>
              <a:t>Click to edit Master title style</a:t>
            </a:r>
            <a:endParaRPr lang="en-US" dirty="0"/>
          </a:p>
        </p:txBody>
      </p:sp>
      <p:sp>
        <p:nvSpPr>
          <p:cNvPr id="3" name="Subtitle 2"/>
          <p:cNvSpPr>
            <a:spLocks noGrp="1"/>
          </p:cNvSpPr>
          <p:nvPr>
            <p:ph type="subTitle" idx="1"/>
          </p:nvPr>
        </p:nvSpPr>
        <p:spPr>
          <a:xfrm>
            <a:off x="2201267" y="5202944"/>
            <a:ext cx="13207604" cy="2391656"/>
          </a:xfrm>
        </p:spPr>
        <p:txBody>
          <a:bodyPr/>
          <a:lstStyle>
            <a:lvl1pPr marL="0" indent="0" algn="ctr">
              <a:buNone/>
              <a:defRPr sz="3467"/>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9404BA-AED8-454D-8E2B-2386B2121656}" type="datetimeFigureOut">
              <a:rPr lang="en-GB" smtClean="0"/>
              <a:t>26/11/2018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1F5CF9-FC4D-4FD2-BD4D-CEC458E963DA}" type="slidenum">
              <a:rPr lang="en-GB" smtClean="0"/>
              <a:t>‹N›</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9404BA-AED8-454D-8E2B-2386B2121656}" type="datetimeFigureOut">
              <a:rPr lang="en-GB" smtClean="0"/>
              <a:t>26/11/2018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1F5CF9-FC4D-4FD2-BD4D-CEC458E963DA}" type="slidenum">
              <a:rPr lang="en-GB" smtClean="0"/>
              <a:t>‹N›</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602255" y="527403"/>
            <a:ext cx="379718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10697" y="527403"/>
            <a:ext cx="11171431"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9404BA-AED8-454D-8E2B-2386B2121656}" type="datetimeFigureOut">
              <a:rPr lang="en-GB" smtClean="0"/>
              <a:t>26/11/2018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1F5CF9-FC4D-4FD2-BD4D-CEC458E963DA}" type="slidenum">
              <a:rPr lang="en-GB" smtClean="0"/>
              <a:t>‹N›</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6_Title and Content">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58CCBBAE-F4FA-4284-844E-A8C5D4BF45D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56501"/>
          <a:stretch/>
        </p:blipFill>
        <p:spPr>
          <a:xfrm>
            <a:off x="-88502" y="-1"/>
            <a:ext cx="17751471" cy="2077497"/>
          </a:xfrm>
          <a:prstGeom prst="rect">
            <a:avLst/>
          </a:prstGeom>
        </p:spPr>
      </p:pic>
      <p:sp>
        <p:nvSpPr>
          <p:cNvPr id="2" name="Title 1"/>
          <p:cNvSpPr>
            <a:spLocks noGrp="1"/>
          </p:cNvSpPr>
          <p:nvPr>
            <p:ph type="title"/>
          </p:nvPr>
        </p:nvSpPr>
        <p:spPr>
          <a:xfrm>
            <a:off x="377360" y="226357"/>
            <a:ext cx="16926266" cy="1914702"/>
          </a:xfrm>
        </p:spPr>
        <p:txBody>
          <a:bodyPr/>
          <a:lstStyle>
            <a:lvl1pPr>
              <a:defRPr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77360" y="2493347"/>
            <a:ext cx="16926266" cy="642893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3"/>
          <p:cNvSpPr>
            <a:spLocks noGrp="1"/>
          </p:cNvSpPr>
          <p:nvPr>
            <p:ph type="sldNum" sz="quarter" idx="12"/>
          </p:nvPr>
        </p:nvSpPr>
        <p:spPr>
          <a:xfrm>
            <a:off x="6823929" y="9469665"/>
            <a:ext cx="3962281" cy="333476"/>
          </a:xfrm>
          <a:prstGeom prst="rect">
            <a:avLst/>
          </a:prstGeom>
        </p:spPr>
        <p:txBody>
          <a:bodyPr/>
          <a:lstStyle>
            <a:lvl1pPr algn="ctr">
              <a:defRPr sz="1733"/>
            </a:lvl1pPr>
          </a:lstStyle>
          <a:p>
            <a:fld id="{C934A52D-8EF3-41D4-BA81-AA084BA64E80}" type="slidenum">
              <a:rPr lang="en-US" smtClean="0"/>
              <a:pPr/>
              <a:t>‹N›</a:t>
            </a:fld>
            <a:endParaRPr lang="en-US" dirty="0"/>
          </a:p>
        </p:txBody>
      </p:sp>
      <p:pic>
        <p:nvPicPr>
          <p:cNvPr id="8" name="Picture 7">
            <a:extLst>
              <a:ext uri="{FF2B5EF4-FFF2-40B4-BE49-F238E27FC236}">
                <a16:creationId xmlns:a16="http://schemas.microsoft.com/office/drawing/2014/main" id="{7D151AD4-3E8E-4DE1-9B9B-082EFB9936B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567746" y="8983906"/>
            <a:ext cx="3042393" cy="971522"/>
          </a:xfrm>
          <a:prstGeom prst="rect">
            <a:avLst/>
          </a:prstGeom>
        </p:spPr>
      </p:pic>
    </p:spTree>
    <p:extLst>
      <p:ext uri="{BB962C8B-B14F-4D97-AF65-F5344CB8AC3E}">
        <p14:creationId xmlns:p14="http://schemas.microsoft.com/office/powerpoint/2010/main" val="1132874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9404BA-AED8-454D-8E2B-2386B2121656}" type="datetimeFigureOut">
              <a:rPr lang="en-GB" smtClean="0"/>
              <a:t>26/11/2018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1F5CF9-FC4D-4FD2-BD4D-CEC458E963DA}" type="slidenum">
              <a:rPr lang="en-GB" smtClean="0"/>
              <a:t>‹N›</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01525" y="2469622"/>
            <a:ext cx="15188744" cy="4120620"/>
          </a:xfrm>
        </p:spPr>
        <p:txBody>
          <a:bodyPr anchor="b"/>
          <a:lstStyle>
            <a:lvl1pPr>
              <a:defRPr sz="8666"/>
            </a:lvl1pPr>
          </a:lstStyle>
          <a:p>
            <a:r>
              <a:rPr lang="en-US"/>
              <a:t>Click to edit Master title style</a:t>
            </a:r>
            <a:endParaRPr lang="en-US" dirty="0"/>
          </a:p>
        </p:txBody>
      </p:sp>
      <p:sp>
        <p:nvSpPr>
          <p:cNvPr id="3" name="Text Placeholder 2"/>
          <p:cNvSpPr>
            <a:spLocks noGrp="1"/>
          </p:cNvSpPr>
          <p:nvPr>
            <p:ph type="body" idx="1"/>
          </p:nvPr>
        </p:nvSpPr>
        <p:spPr>
          <a:xfrm>
            <a:off x="1201525" y="6629225"/>
            <a:ext cx="15188744" cy="2166937"/>
          </a:xfrm>
        </p:spPr>
        <p:txBody>
          <a:bodyPr/>
          <a:lstStyle>
            <a:lvl1pPr marL="0" indent="0">
              <a:buNone/>
              <a:defRPr sz="3467">
                <a:solidFill>
                  <a:schemeClr val="tx1">
                    <a:tint val="75000"/>
                  </a:schemeClr>
                </a:solidFill>
              </a:defRPr>
            </a:lvl1pPr>
            <a:lvl2pPr marL="660380" indent="0">
              <a:buNone/>
              <a:defRPr sz="2889">
                <a:solidFill>
                  <a:schemeClr val="tx1">
                    <a:tint val="75000"/>
                  </a:schemeClr>
                </a:solidFill>
              </a:defRPr>
            </a:lvl2pPr>
            <a:lvl3pPr marL="1320759" indent="0">
              <a:buNone/>
              <a:defRPr sz="2600">
                <a:solidFill>
                  <a:schemeClr val="tx1">
                    <a:tint val="75000"/>
                  </a:schemeClr>
                </a:solidFill>
              </a:defRPr>
            </a:lvl3pPr>
            <a:lvl4pPr marL="1981139" indent="0">
              <a:buNone/>
              <a:defRPr sz="2311">
                <a:solidFill>
                  <a:schemeClr val="tx1">
                    <a:tint val="75000"/>
                  </a:schemeClr>
                </a:solidFill>
              </a:defRPr>
            </a:lvl4pPr>
            <a:lvl5pPr marL="2641519" indent="0">
              <a:buNone/>
              <a:defRPr sz="2311">
                <a:solidFill>
                  <a:schemeClr val="tx1">
                    <a:tint val="75000"/>
                  </a:schemeClr>
                </a:solidFill>
              </a:defRPr>
            </a:lvl5pPr>
            <a:lvl6pPr marL="3301898" indent="0">
              <a:buNone/>
              <a:defRPr sz="2311">
                <a:solidFill>
                  <a:schemeClr val="tx1">
                    <a:tint val="75000"/>
                  </a:schemeClr>
                </a:solidFill>
              </a:defRPr>
            </a:lvl6pPr>
            <a:lvl7pPr marL="3962278" indent="0">
              <a:buNone/>
              <a:defRPr sz="2311">
                <a:solidFill>
                  <a:schemeClr val="tx1">
                    <a:tint val="75000"/>
                  </a:schemeClr>
                </a:solidFill>
              </a:defRPr>
            </a:lvl7pPr>
            <a:lvl8pPr marL="4622658" indent="0">
              <a:buNone/>
              <a:defRPr sz="2311">
                <a:solidFill>
                  <a:schemeClr val="tx1">
                    <a:tint val="75000"/>
                  </a:schemeClr>
                </a:solidFill>
              </a:defRPr>
            </a:lvl8pPr>
            <a:lvl9pPr marL="5283037" indent="0">
              <a:buNone/>
              <a:defRPr sz="231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9404BA-AED8-454D-8E2B-2386B2121656}" type="datetimeFigureOut">
              <a:rPr lang="en-GB" smtClean="0"/>
              <a:t>26/11/2018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1F5CF9-FC4D-4FD2-BD4D-CEC458E963DA}" type="slidenum">
              <a:rPr lang="en-GB" smtClean="0"/>
              <a:t>‹N›</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10697" y="2637014"/>
            <a:ext cx="7484309"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915132" y="2637014"/>
            <a:ext cx="7484309"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9404BA-AED8-454D-8E2B-2386B2121656}" type="datetimeFigureOut">
              <a:rPr lang="en-GB" smtClean="0"/>
              <a:t>26/11/2018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1F5CF9-FC4D-4FD2-BD4D-CEC458E963DA}" type="slidenum">
              <a:rPr lang="en-GB" smtClean="0"/>
              <a:t>‹N›</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2991" y="527404"/>
            <a:ext cx="15188744"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12991" y="2428347"/>
            <a:ext cx="7449913"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a:t>Click to edit Master text styles</a:t>
            </a:r>
          </a:p>
        </p:txBody>
      </p:sp>
      <p:sp>
        <p:nvSpPr>
          <p:cNvPr id="4" name="Content Placeholder 3"/>
          <p:cNvSpPr>
            <a:spLocks noGrp="1"/>
          </p:cNvSpPr>
          <p:nvPr>
            <p:ph sz="half" idx="2"/>
          </p:nvPr>
        </p:nvSpPr>
        <p:spPr>
          <a:xfrm>
            <a:off x="1212991" y="3618442"/>
            <a:ext cx="744991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915133" y="2428347"/>
            <a:ext cx="7486602"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en-US"/>
              <a:t>Click to edit Master text styles</a:t>
            </a:r>
          </a:p>
        </p:txBody>
      </p:sp>
      <p:sp>
        <p:nvSpPr>
          <p:cNvPr id="6" name="Content Placeholder 5"/>
          <p:cNvSpPr>
            <a:spLocks noGrp="1"/>
          </p:cNvSpPr>
          <p:nvPr>
            <p:ph sz="quarter" idx="4"/>
          </p:nvPr>
        </p:nvSpPr>
        <p:spPr>
          <a:xfrm>
            <a:off x="8915133" y="3618442"/>
            <a:ext cx="7486602"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9404BA-AED8-454D-8E2B-2386B2121656}" type="datetimeFigureOut">
              <a:rPr lang="en-GB" smtClean="0"/>
              <a:t>26/11/2018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1F5CF9-FC4D-4FD2-BD4D-CEC458E963DA}" type="slidenum">
              <a:rPr lang="en-GB" smtClean="0"/>
              <a:t>‹N›</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9404BA-AED8-454D-8E2B-2386B2121656}" type="datetimeFigureOut">
              <a:rPr lang="en-GB" smtClean="0"/>
              <a:t>26/11/2018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01F5CF9-FC4D-4FD2-BD4D-CEC458E963DA}" type="slidenum">
              <a:rPr lang="en-GB" smtClean="0"/>
              <a:t>‹N›</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9404BA-AED8-454D-8E2B-2386B2121656}" type="datetimeFigureOut">
              <a:rPr lang="en-GB" smtClean="0"/>
              <a:t>26/11/2018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01F5CF9-FC4D-4FD2-BD4D-CEC458E963DA}" type="slidenum">
              <a:rPr lang="en-GB" smtClean="0"/>
              <a:t>‹N›</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2992" y="660400"/>
            <a:ext cx="5679727" cy="2311400"/>
          </a:xfrm>
        </p:spPr>
        <p:txBody>
          <a:bodyPr anchor="b"/>
          <a:lstStyle>
            <a:lvl1pPr>
              <a:defRPr sz="4622"/>
            </a:lvl1pPr>
          </a:lstStyle>
          <a:p>
            <a:r>
              <a:rPr lang="en-US"/>
              <a:t>Click to edit Master title style</a:t>
            </a:r>
            <a:endParaRPr lang="en-US" dirty="0"/>
          </a:p>
        </p:txBody>
      </p:sp>
      <p:sp>
        <p:nvSpPr>
          <p:cNvPr id="3" name="Content Placeholder 2"/>
          <p:cNvSpPr>
            <a:spLocks noGrp="1"/>
          </p:cNvSpPr>
          <p:nvPr>
            <p:ph idx="1"/>
          </p:nvPr>
        </p:nvSpPr>
        <p:spPr>
          <a:xfrm>
            <a:off x="7486603" y="1426281"/>
            <a:ext cx="8915132" cy="7039681"/>
          </a:xfrm>
        </p:spPr>
        <p:txBody>
          <a:bodyPr/>
          <a:lstStyle>
            <a:lvl1pPr>
              <a:defRPr sz="4622"/>
            </a:lvl1pPr>
            <a:lvl2pPr>
              <a:defRPr sz="4044"/>
            </a:lvl2pPr>
            <a:lvl3pPr>
              <a:defRPr sz="3467"/>
            </a:lvl3pPr>
            <a:lvl4pPr>
              <a:defRPr sz="2889"/>
            </a:lvl4pPr>
            <a:lvl5pPr>
              <a:defRPr sz="2889"/>
            </a:lvl5pPr>
            <a:lvl6pPr>
              <a:defRPr sz="2889"/>
            </a:lvl6pPr>
            <a:lvl7pPr>
              <a:defRPr sz="2889"/>
            </a:lvl7pPr>
            <a:lvl8pPr>
              <a:defRPr sz="2889"/>
            </a:lvl8pPr>
            <a:lvl9pPr>
              <a:defRPr sz="288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12992" y="2971800"/>
            <a:ext cx="5679727"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en-US"/>
              <a:t>Click to edit Master text styles</a:t>
            </a:r>
          </a:p>
        </p:txBody>
      </p:sp>
      <p:sp>
        <p:nvSpPr>
          <p:cNvPr id="5" name="Date Placeholder 4"/>
          <p:cNvSpPr>
            <a:spLocks noGrp="1"/>
          </p:cNvSpPr>
          <p:nvPr>
            <p:ph type="dt" sz="half" idx="10"/>
          </p:nvPr>
        </p:nvSpPr>
        <p:spPr/>
        <p:txBody>
          <a:bodyPr/>
          <a:lstStyle/>
          <a:p>
            <a:fld id="{1F9404BA-AED8-454D-8E2B-2386B2121656}" type="datetimeFigureOut">
              <a:rPr lang="en-GB" smtClean="0"/>
              <a:t>26/11/2018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1F5CF9-FC4D-4FD2-BD4D-CEC458E963DA}" type="slidenum">
              <a:rPr lang="en-GB" smtClean="0"/>
              <a:t>‹N›</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2992" y="660400"/>
            <a:ext cx="5679727" cy="2311400"/>
          </a:xfrm>
        </p:spPr>
        <p:txBody>
          <a:bodyPr anchor="b"/>
          <a:lstStyle>
            <a:lvl1pPr>
              <a:defRPr sz="4622"/>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6603" y="1426281"/>
            <a:ext cx="8915132" cy="7039681"/>
          </a:xfrm>
        </p:spPr>
        <p:txBody>
          <a:bodyPr anchor="t"/>
          <a:lstStyle>
            <a:lvl1pPr marL="0" indent="0">
              <a:buNone/>
              <a:defRPr sz="4622"/>
            </a:lvl1pPr>
            <a:lvl2pPr marL="660380" indent="0">
              <a:buNone/>
              <a:defRPr sz="4044"/>
            </a:lvl2pPr>
            <a:lvl3pPr marL="1320759" indent="0">
              <a:buNone/>
              <a:defRPr sz="3467"/>
            </a:lvl3pPr>
            <a:lvl4pPr marL="1981139" indent="0">
              <a:buNone/>
              <a:defRPr sz="2889"/>
            </a:lvl4pPr>
            <a:lvl5pPr marL="2641519" indent="0">
              <a:buNone/>
              <a:defRPr sz="2889"/>
            </a:lvl5pPr>
            <a:lvl6pPr marL="3301898" indent="0">
              <a:buNone/>
              <a:defRPr sz="2889"/>
            </a:lvl6pPr>
            <a:lvl7pPr marL="3962278" indent="0">
              <a:buNone/>
              <a:defRPr sz="2889"/>
            </a:lvl7pPr>
            <a:lvl8pPr marL="4622658" indent="0">
              <a:buNone/>
              <a:defRPr sz="2889"/>
            </a:lvl8pPr>
            <a:lvl9pPr marL="5283037" indent="0">
              <a:buNone/>
              <a:defRPr sz="2889"/>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212992" y="2971800"/>
            <a:ext cx="5679727"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en-US"/>
              <a:t>Click to edit Master text styles</a:t>
            </a:r>
          </a:p>
        </p:txBody>
      </p:sp>
      <p:sp>
        <p:nvSpPr>
          <p:cNvPr id="5" name="Date Placeholder 4"/>
          <p:cNvSpPr>
            <a:spLocks noGrp="1"/>
          </p:cNvSpPr>
          <p:nvPr>
            <p:ph type="dt" sz="half" idx="10"/>
          </p:nvPr>
        </p:nvSpPr>
        <p:spPr/>
        <p:txBody>
          <a:bodyPr/>
          <a:lstStyle/>
          <a:p>
            <a:fld id="{1F9404BA-AED8-454D-8E2B-2386B2121656}" type="datetimeFigureOut">
              <a:rPr lang="en-GB" smtClean="0"/>
              <a:t>26/11/2018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1F5CF9-FC4D-4FD2-BD4D-CEC458E963DA}" type="slidenum">
              <a:rPr lang="en-GB" smtClean="0"/>
              <a:t>‹N›</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0697" y="527404"/>
            <a:ext cx="15188744"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10697" y="2637014"/>
            <a:ext cx="15188744"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10697" y="9181395"/>
            <a:ext cx="3962281" cy="527403"/>
          </a:xfrm>
          <a:prstGeom prst="rect">
            <a:avLst/>
          </a:prstGeom>
        </p:spPr>
        <p:txBody>
          <a:bodyPr vert="horz" lIns="91440" tIns="45720" rIns="91440" bIns="45720" rtlCol="0" anchor="ctr"/>
          <a:lstStyle>
            <a:lvl1pPr algn="l">
              <a:defRPr sz="1733">
                <a:solidFill>
                  <a:schemeClr val="tx1">
                    <a:tint val="75000"/>
                  </a:schemeClr>
                </a:solidFill>
              </a:defRPr>
            </a:lvl1pPr>
          </a:lstStyle>
          <a:p>
            <a:fld id="{1F9404BA-AED8-454D-8E2B-2386B2121656}" type="datetimeFigureOut">
              <a:rPr lang="en-GB" smtClean="0"/>
              <a:t>26/11/2018</a:t>
            </a:fld>
            <a:endParaRPr lang="en-GB"/>
          </a:p>
        </p:txBody>
      </p:sp>
      <p:sp>
        <p:nvSpPr>
          <p:cNvPr id="5" name="Footer Placeholder 4"/>
          <p:cNvSpPr>
            <a:spLocks noGrp="1"/>
          </p:cNvSpPr>
          <p:nvPr>
            <p:ph type="ftr" sz="quarter" idx="3"/>
          </p:nvPr>
        </p:nvSpPr>
        <p:spPr>
          <a:xfrm>
            <a:off x="5833358" y="9181395"/>
            <a:ext cx="5943422" cy="527403"/>
          </a:xfrm>
          <a:prstGeom prst="rect">
            <a:avLst/>
          </a:prstGeom>
        </p:spPr>
        <p:txBody>
          <a:bodyPr vert="horz" lIns="91440" tIns="45720" rIns="91440" bIns="45720" rtlCol="0" anchor="ctr"/>
          <a:lstStyle>
            <a:lvl1pPr algn="ctr">
              <a:defRPr sz="1733">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437160" y="9181395"/>
            <a:ext cx="3962281" cy="527403"/>
          </a:xfrm>
          <a:prstGeom prst="rect">
            <a:avLst/>
          </a:prstGeom>
        </p:spPr>
        <p:txBody>
          <a:bodyPr vert="horz" lIns="91440" tIns="45720" rIns="91440" bIns="45720" rtlCol="0" anchor="ctr"/>
          <a:lstStyle>
            <a:lvl1pPr algn="r">
              <a:defRPr sz="1733">
                <a:solidFill>
                  <a:schemeClr val="tx1">
                    <a:tint val="75000"/>
                  </a:schemeClr>
                </a:solidFill>
              </a:defRPr>
            </a:lvl1pPr>
          </a:lstStyle>
          <a:p>
            <a:fld id="{501F5CF9-FC4D-4FD2-BD4D-CEC458E963DA}" type="slidenum">
              <a:rPr lang="en-GB" smtClean="0"/>
              <a:t>‹N›</a:t>
            </a:fld>
            <a:endParaRPr lang="en-GB"/>
          </a:p>
        </p:txBody>
      </p:sp>
    </p:spTree>
    <p:extLst>
      <p:ext uri="{BB962C8B-B14F-4D97-AF65-F5344CB8AC3E}">
        <p14:creationId xmlns:p14="http://schemas.microsoft.com/office/powerpoint/2010/main" val="11228350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1320759" rtl="0" eaLnBrk="1" latinLnBrk="0" hangingPunct="1">
        <a:lnSpc>
          <a:spcPct val="90000"/>
        </a:lnSpc>
        <a:spcBef>
          <a:spcPct val="0"/>
        </a:spcBef>
        <a:buNone/>
        <a:defRPr sz="6355" kern="1200">
          <a:solidFill>
            <a:schemeClr val="tx1"/>
          </a:solidFill>
          <a:latin typeface="+mj-lt"/>
          <a:ea typeface="+mj-ea"/>
          <a:cs typeface="+mj-cs"/>
        </a:defRPr>
      </a:lvl1pPr>
    </p:titleStyle>
    <p:bodyStyle>
      <a:lvl1pPr marL="330190" indent="-330190" algn="l" defTabSz="1320759" rtl="0" eaLnBrk="1" latinLnBrk="0" hangingPunct="1">
        <a:lnSpc>
          <a:spcPct val="90000"/>
        </a:lnSpc>
        <a:spcBef>
          <a:spcPts val="1444"/>
        </a:spcBef>
        <a:buFont typeface="Arial" panose="020B0604020202020204" pitchFamily="34" charset="0"/>
        <a:buChar char="•"/>
        <a:defRPr sz="4044" kern="1200">
          <a:solidFill>
            <a:schemeClr val="tx1"/>
          </a:solidFill>
          <a:latin typeface="+mn-lt"/>
          <a:ea typeface="+mn-ea"/>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sz="3467" kern="1200">
          <a:solidFill>
            <a:schemeClr val="tx1"/>
          </a:solidFill>
          <a:latin typeface="+mn-lt"/>
          <a:ea typeface="+mn-ea"/>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p:bodyStyle>
    <p:otherStyle>
      <a:defPPr>
        <a:defRPr lang="en-US"/>
      </a:defPPr>
      <a:lvl1pPr marL="0" algn="l" defTabSz="1320759" rtl="0" eaLnBrk="1" latinLnBrk="0" hangingPunct="1">
        <a:defRPr sz="2600" kern="1200">
          <a:solidFill>
            <a:schemeClr val="tx1"/>
          </a:solidFill>
          <a:latin typeface="+mn-lt"/>
          <a:ea typeface="+mn-ea"/>
          <a:cs typeface="+mn-cs"/>
        </a:defRPr>
      </a:lvl1pPr>
      <a:lvl2pPr marL="660380" algn="l" defTabSz="1320759" rtl="0" eaLnBrk="1" latinLnBrk="0" hangingPunct="1">
        <a:defRPr sz="2600" kern="1200">
          <a:solidFill>
            <a:schemeClr val="tx1"/>
          </a:solidFill>
          <a:latin typeface="+mn-lt"/>
          <a:ea typeface="+mn-ea"/>
          <a:cs typeface="+mn-cs"/>
        </a:defRPr>
      </a:lvl2pPr>
      <a:lvl3pPr marL="1320759" algn="l" defTabSz="1320759" rtl="0" eaLnBrk="1" latinLnBrk="0" hangingPunct="1">
        <a:defRPr sz="2600" kern="1200">
          <a:solidFill>
            <a:schemeClr val="tx1"/>
          </a:solidFill>
          <a:latin typeface="+mn-lt"/>
          <a:ea typeface="+mn-ea"/>
          <a:cs typeface="+mn-cs"/>
        </a:defRPr>
      </a:lvl3pPr>
      <a:lvl4pPr marL="1981139" algn="l" defTabSz="1320759" rtl="0" eaLnBrk="1" latinLnBrk="0" hangingPunct="1">
        <a:defRPr sz="2600" kern="1200">
          <a:solidFill>
            <a:schemeClr val="tx1"/>
          </a:solidFill>
          <a:latin typeface="+mn-lt"/>
          <a:ea typeface="+mn-ea"/>
          <a:cs typeface="+mn-cs"/>
        </a:defRPr>
      </a:lvl4pPr>
      <a:lvl5pPr marL="2641519" algn="l" defTabSz="1320759" rtl="0" eaLnBrk="1" latinLnBrk="0" hangingPunct="1">
        <a:defRPr sz="2600" kern="1200">
          <a:solidFill>
            <a:schemeClr val="tx1"/>
          </a:solidFill>
          <a:latin typeface="+mn-lt"/>
          <a:ea typeface="+mn-ea"/>
          <a:cs typeface="+mn-cs"/>
        </a:defRPr>
      </a:lvl5pPr>
      <a:lvl6pPr marL="3301898" algn="l" defTabSz="1320759" rtl="0" eaLnBrk="1" latinLnBrk="0" hangingPunct="1">
        <a:defRPr sz="2600" kern="1200">
          <a:solidFill>
            <a:schemeClr val="tx1"/>
          </a:solidFill>
          <a:latin typeface="+mn-lt"/>
          <a:ea typeface="+mn-ea"/>
          <a:cs typeface="+mn-cs"/>
        </a:defRPr>
      </a:lvl6pPr>
      <a:lvl7pPr marL="3962278" algn="l" defTabSz="1320759" rtl="0" eaLnBrk="1" latinLnBrk="0" hangingPunct="1">
        <a:defRPr sz="2600" kern="1200">
          <a:solidFill>
            <a:schemeClr val="tx1"/>
          </a:solidFill>
          <a:latin typeface="+mn-lt"/>
          <a:ea typeface="+mn-ea"/>
          <a:cs typeface="+mn-cs"/>
        </a:defRPr>
      </a:lvl7pPr>
      <a:lvl8pPr marL="4622658" algn="l" defTabSz="1320759" rtl="0" eaLnBrk="1" latinLnBrk="0" hangingPunct="1">
        <a:defRPr sz="2600" kern="1200">
          <a:solidFill>
            <a:schemeClr val="tx1"/>
          </a:solidFill>
          <a:latin typeface="+mn-lt"/>
          <a:ea typeface="+mn-ea"/>
          <a:cs typeface="+mn-cs"/>
        </a:defRPr>
      </a:lvl8pPr>
      <a:lvl9pPr marL="5283037" algn="l" defTabSz="1320759"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tiff"/><Relationship Id="rId4" Type="http://schemas.openxmlformats.org/officeDocument/2006/relationships/image" Target="../media/image6.tif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8.tiff"/><Relationship Id="rId1" Type="http://schemas.openxmlformats.org/officeDocument/2006/relationships/slideLayout" Target="../slideLayouts/slideLayout2.xml"/><Relationship Id="rId4" Type="http://schemas.openxmlformats.org/officeDocument/2006/relationships/image" Target="../media/image6.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52449" y="0"/>
            <a:ext cx="10705240" cy="14273653"/>
          </a:xfrm>
        </p:spPr>
      </p:pic>
      <p:pic>
        <p:nvPicPr>
          <p:cNvPr id="5" name="Immagine 3"/>
          <p:cNvPicPr>
            <a:picLocks noChangeAspect="1"/>
          </p:cNvPicPr>
          <p:nvPr/>
        </p:nvPicPr>
        <p:blipFill>
          <a:blip r:embed="rId3"/>
          <a:stretch>
            <a:fillRect/>
          </a:stretch>
        </p:blipFill>
        <p:spPr>
          <a:xfrm>
            <a:off x="13973104" y="8218073"/>
            <a:ext cx="3637034" cy="1414855"/>
          </a:xfrm>
          <a:prstGeom prst="rect">
            <a:avLst/>
          </a:prstGeom>
        </p:spPr>
      </p:pic>
      <p:pic>
        <p:nvPicPr>
          <p:cNvPr id="6" name="Immagine 3"/>
          <p:cNvPicPr>
            <a:picLocks noChangeAspect="1"/>
          </p:cNvPicPr>
          <p:nvPr/>
        </p:nvPicPr>
        <p:blipFill>
          <a:blip r:embed="rId3"/>
          <a:stretch>
            <a:fillRect/>
          </a:stretch>
        </p:blipFill>
        <p:spPr>
          <a:xfrm>
            <a:off x="0" y="8218073"/>
            <a:ext cx="4338994" cy="1687927"/>
          </a:xfrm>
          <a:prstGeom prst="rect">
            <a:avLst/>
          </a:prstGeom>
        </p:spPr>
      </p:pic>
      <p:pic>
        <p:nvPicPr>
          <p:cNvPr id="7" name="Picture 6"/>
          <p:cNvPicPr>
            <a:picLocks noChangeAspect="1"/>
          </p:cNvPicPr>
          <p:nvPr/>
        </p:nvPicPr>
        <p:blipFill>
          <a:blip r:embed="rId4"/>
          <a:stretch>
            <a:fillRect/>
          </a:stretch>
        </p:blipFill>
        <p:spPr>
          <a:xfrm>
            <a:off x="238816" y="-583"/>
            <a:ext cx="6161983" cy="2379628"/>
          </a:xfrm>
          <a:prstGeom prst="rect">
            <a:avLst/>
          </a:prstGeom>
        </p:spPr>
      </p:pic>
      <p:pic>
        <p:nvPicPr>
          <p:cNvPr id="8" name="Picture 7"/>
          <p:cNvPicPr>
            <a:picLocks noChangeAspect="1"/>
          </p:cNvPicPr>
          <p:nvPr/>
        </p:nvPicPr>
        <p:blipFill>
          <a:blip r:embed="rId5"/>
          <a:stretch>
            <a:fillRect/>
          </a:stretch>
        </p:blipFill>
        <p:spPr>
          <a:xfrm>
            <a:off x="13333648" y="0"/>
            <a:ext cx="3624450" cy="3998976"/>
          </a:xfrm>
          <a:prstGeom prst="rect">
            <a:avLst/>
          </a:prstGeom>
        </p:spPr>
      </p:pic>
    </p:spTree>
    <p:extLst>
      <p:ext uri="{BB962C8B-B14F-4D97-AF65-F5344CB8AC3E}">
        <p14:creationId xmlns:p14="http://schemas.microsoft.com/office/powerpoint/2010/main" val="841711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33E9C-2348-4622-A2C7-AFEBC91245DA}"/>
              </a:ext>
            </a:extLst>
          </p:cNvPr>
          <p:cNvSpPr>
            <a:spLocks noGrp="1"/>
          </p:cNvSpPr>
          <p:nvPr>
            <p:ph type="title"/>
          </p:nvPr>
        </p:nvSpPr>
        <p:spPr/>
        <p:txBody>
          <a:bodyPr/>
          <a:lstStyle/>
          <a:p>
            <a:endParaRPr lang="en-US"/>
          </a:p>
        </p:txBody>
      </p:sp>
      <p:pic>
        <p:nvPicPr>
          <p:cNvPr id="4" name="pasted-image.png">
            <a:extLst>
              <a:ext uri="{FF2B5EF4-FFF2-40B4-BE49-F238E27FC236}">
                <a16:creationId xmlns:a16="http://schemas.microsoft.com/office/drawing/2014/main" id="{9D562A7A-A83A-479F-9880-CFACD68CB299}"/>
              </a:ext>
            </a:extLst>
          </p:cNvPr>
          <p:cNvPicPr>
            <a:picLocks noChangeAspect="1"/>
          </p:cNvPicPr>
          <p:nvPr/>
        </p:nvPicPr>
        <p:blipFill>
          <a:blip r:embed="rId2">
            <a:extLst/>
          </a:blip>
          <a:stretch>
            <a:fillRect/>
          </a:stretch>
        </p:blipFill>
        <p:spPr>
          <a:xfrm>
            <a:off x="2623103" y="67593"/>
            <a:ext cx="12132277" cy="2294554"/>
          </a:xfrm>
          <a:prstGeom prst="rect">
            <a:avLst/>
          </a:prstGeom>
          <a:ln w="12700">
            <a:miter lim="400000"/>
          </a:ln>
        </p:spPr>
      </p:pic>
      <p:pic>
        <p:nvPicPr>
          <p:cNvPr id="5" name="pasted-image.png">
            <a:extLst>
              <a:ext uri="{FF2B5EF4-FFF2-40B4-BE49-F238E27FC236}">
                <a16:creationId xmlns:a16="http://schemas.microsoft.com/office/drawing/2014/main" id="{1D03E53B-A3BD-489D-AC93-AA8173B2CA38}"/>
              </a:ext>
            </a:extLst>
          </p:cNvPr>
          <p:cNvPicPr>
            <a:picLocks noChangeAspect="1"/>
          </p:cNvPicPr>
          <p:nvPr/>
        </p:nvPicPr>
        <p:blipFill>
          <a:blip r:embed="rId3">
            <a:extLst/>
          </a:blip>
          <a:stretch>
            <a:fillRect/>
          </a:stretch>
        </p:blipFill>
        <p:spPr>
          <a:xfrm>
            <a:off x="10744084" y="1214869"/>
            <a:ext cx="4011295" cy="503026"/>
          </a:xfrm>
          <a:prstGeom prst="rect">
            <a:avLst/>
          </a:prstGeom>
          <a:ln w="12700">
            <a:miter lim="400000"/>
          </a:ln>
        </p:spPr>
      </p:pic>
      <p:sp>
        <p:nvSpPr>
          <p:cNvPr id="6" name="Shape 640">
            <a:extLst>
              <a:ext uri="{FF2B5EF4-FFF2-40B4-BE49-F238E27FC236}">
                <a16:creationId xmlns:a16="http://schemas.microsoft.com/office/drawing/2014/main" id="{0332115C-764F-4033-AEEC-7F8E7340DE14}"/>
              </a:ext>
            </a:extLst>
          </p:cNvPr>
          <p:cNvSpPr/>
          <p:nvPr/>
        </p:nvSpPr>
        <p:spPr>
          <a:xfrm>
            <a:off x="2468509" y="2362177"/>
            <a:ext cx="12743968" cy="698074"/>
          </a:xfrm>
          <a:prstGeom prst="rect">
            <a:avLst/>
          </a:prstGeom>
          <a:ln w="12700">
            <a:miter lim="400000"/>
          </a:ln>
          <a:extLst>
            <a:ext uri="{C572A759-6A51-4108-AA02-DFA0A04FC94B}">
              <ma14:wrappingTextBoxFlag xmlns:ma14="http://schemas.microsoft.com/office/mac/drawingml/2011/main" xmlns="" val="1"/>
            </a:ext>
          </a:extLst>
        </p:spPr>
        <p:txBody>
          <a:bodyPr lIns="51593" tIns="51593" rIns="51593" bIns="51593" anchor="ctr">
            <a:spAutoFit/>
          </a:bodyPr>
          <a:lstStyle>
            <a:lvl1pPr>
              <a:defRPr sz="3800" b="1">
                <a:solidFill>
                  <a:srgbClr val="FFFB00"/>
                </a:solidFill>
                <a:latin typeface="Times New Roman"/>
                <a:ea typeface="Times New Roman"/>
                <a:cs typeface="Times New Roman"/>
                <a:sym typeface="Times New Roman"/>
              </a:defRPr>
            </a:lvl1pPr>
          </a:lstStyle>
          <a:p>
            <a:r>
              <a:rPr sz="3859" dirty="0">
                <a:solidFill>
                  <a:srgbClr val="006C74"/>
                </a:solidFill>
              </a:rPr>
              <a:t>Make the Roux limb longer while keeping BPL constant</a:t>
            </a:r>
          </a:p>
        </p:txBody>
      </p:sp>
      <p:pic>
        <p:nvPicPr>
          <p:cNvPr id="7" name="pasted-image.png">
            <a:extLst>
              <a:ext uri="{FF2B5EF4-FFF2-40B4-BE49-F238E27FC236}">
                <a16:creationId xmlns:a16="http://schemas.microsoft.com/office/drawing/2014/main" id="{C8A99F55-8FEB-41A8-8DAA-263D7B1EE798}"/>
              </a:ext>
            </a:extLst>
          </p:cNvPr>
          <p:cNvPicPr>
            <a:picLocks noChangeAspect="1"/>
          </p:cNvPicPr>
          <p:nvPr/>
        </p:nvPicPr>
        <p:blipFill>
          <a:blip r:embed="rId4">
            <a:extLst/>
          </a:blip>
          <a:stretch>
            <a:fillRect/>
          </a:stretch>
        </p:blipFill>
        <p:spPr>
          <a:xfrm>
            <a:off x="1381007" y="3487885"/>
            <a:ext cx="13207605" cy="6350523"/>
          </a:xfrm>
          <a:prstGeom prst="rect">
            <a:avLst/>
          </a:prstGeom>
          <a:ln w="12700">
            <a:miter lim="400000"/>
          </a:ln>
        </p:spPr>
      </p:pic>
    </p:spTree>
    <p:extLst>
      <p:ext uri="{BB962C8B-B14F-4D97-AF65-F5344CB8AC3E}">
        <p14:creationId xmlns:p14="http://schemas.microsoft.com/office/powerpoint/2010/main" val="997916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33E9C-2348-4622-A2C7-AFEBC91245DA}"/>
              </a:ext>
            </a:extLst>
          </p:cNvPr>
          <p:cNvSpPr>
            <a:spLocks noGrp="1"/>
          </p:cNvSpPr>
          <p:nvPr>
            <p:ph type="title"/>
          </p:nvPr>
        </p:nvSpPr>
        <p:spPr/>
        <p:txBody>
          <a:bodyPr/>
          <a:lstStyle/>
          <a:p>
            <a:endParaRPr lang="en-US"/>
          </a:p>
        </p:txBody>
      </p:sp>
      <p:pic>
        <p:nvPicPr>
          <p:cNvPr id="4" name="pasted-image.png">
            <a:extLst>
              <a:ext uri="{FF2B5EF4-FFF2-40B4-BE49-F238E27FC236}">
                <a16:creationId xmlns:a16="http://schemas.microsoft.com/office/drawing/2014/main" id="{9D562A7A-A83A-479F-9880-CFACD68CB299}"/>
              </a:ext>
            </a:extLst>
          </p:cNvPr>
          <p:cNvPicPr>
            <a:picLocks noChangeAspect="1"/>
          </p:cNvPicPr>
          <p:nvPr/>
        </p:nvPicPr>
        <p:blipFill>
          <a:blip r:embed="rId2">
            <a:extLst/>
          </a:blip>
          <a:stretch>
            <a:fillRect/>
          </a:stretch>
        </p:blipFill>
        <p:spPr>
          <a:xfrm>
            <a:off x="2623103" y="67593"/>
            <a:ext cx="12132277" cy="2294554"/>
          </a:xfrm>
          <a:prstGeom prst="rect">
            <a:avLst/>
          </a:prstGeom>
          <a:ln w="12700">
            <a:miter lim="400000"/>
          </a:ln>
        </p:spPr>
      </p:pic>
      <p:pic>
        <p:nvPicPr>
          <p:cNvPr id="5" name="pasted-image.png">
            <a:extLst>
              <a:ext uri="{FF2B5EF4-FFF2-40B4-BE49-F238E27FC236}">
                <a16:creationId xmlns:a16="http://schemas.microsoft.com/office/drawing/2014/main" id="{1D03E53B-A3BD-489D-AC93-AA8173B2CA38}"/>
              </a:ext>
            </a:extLst>
          </p:cNvPr>
          <p:cNvPicPr>
            <a:picLocks noChangeAspect="1"/>
          </p:cNvPicPr>
          <p:nvPr/>
        </p:nvPicPr>
        <p:blipFill>
          <a:blip r:embed="rId3">
            <a:extLst/>
          </a:blip>
          <a:stretch>
            <a:fillRect/>
          </a:stretch>
        </p:blipFill>
        <p:spPr>
          <a:xfrm>
            <a:off x="10744084" y="1214869"/>
            <a:ext cx="4011295" cy="503026"/>
          </a:xfrm>
          <a:prstGeom prst="rect">
            <a:avLst/>
          </a:prstGeom>
          <a:ln w="12700">
            <a:miter lim="400000"/>
          </a:ln>
        </p:spPr>
      </p:pic>
      <p:sp>
        <p:nvSpPr>
          <p:cNvPr id="6" name="Shape 640">
            <a:extLst>
              <a:ext uri="{FF2B5EF4-FFF2-40B4-BE49-F238E27FC236}">
                <a16:creationId xmlns:a16="http://schemas.microsoft.com/office/drawing/2014/main" id="{0332115C-764F-4033-AEEC-7F8E7340DE14}"/>
              </a:ext>
            </a:extLst>
          </p:cNvPr>
          <p:cNvSpPr/>
          <p:nvPr/>
        </p:nvSpPr>
        <p:spPr>
          <a:xfrm>
            <a:off x="2468509" y="2362177"/>
            <a:ext cx="12743968" cy="698074"/>
          </a:xfrm>
          <a:prstGeom prst="rect">
            <a:avLst/>
          </a:prstGeom>
          <a:ln w="12700">
            <a:miter lim="400000"/>
          </a:ln>
          <a:extLst>
            <a:ext uri="{C572A759-6A51-4108-AA02-DFA0A04FC94B}">
              <ma14:wrappingTextBoxFlag xmlns:ma14="http://schemas.microsoft.com/office/mac/drawingml/2011/main" xmlns="" val="1"/>
            </a:ext>
          </a:extLst>
        </p:spPr>
        <p:txBody>
          <a:bodyPr lIns="51593" tIns="51593" rIns="51593" bIns="51593" anchor="ctr">
            <a:spAutoFit/>
          </a:bodyPr>
          <a:lstStyle>
            <a:lvl1pPr>
              <a:defRPr sz="3800" b="1">
                <a:solidFill>
                  <a:srgbClr val="FFFB00"/>
                </a:solidFill>
                <a:latin typeface="Times New Roman"/>
                <a:ea typeface="Times New Roman"/>
                <a:cs typeface="Times New Roman"/>
                <a:sym typeface="Times New Roman"/>
              </a:defRPr>
            </a:lvl1pPr>
          </a:lstStyle>
          <a:p>
            <a:r>
              <a:rPr sz="3859" dirty="0">
                <a:solidFill>
                  <a:srgbClr val="006C74"/>
                </a:solidFill>
              </a:rPr>
              <a:t>Make the Roux limb longer while keeping BPL constant</a:t>
            </a:r>
          </a:p>
        </p:txBody>
      </p:sp>
      <p:pic>
        <p:nvPicPr>
          <p:cNvPr id="8" name="pasted-image.png">
            <a:extLst>
              <a:ext uri="{FF2B5EF4-FFF2-40B4-BE49-F238E27FC236}">
                <a16:creationId xmlns:a16="http://schemas.microsoft.com/office/drawing/2014/main" id="{F08E1E2C-12C4-4A59-970F-9F1736B03FD1}"/>
              </a:ext>
            </a:extLst>
          </p:cNvPr>
          <p:cNvPicPr>
            <a:picLocks noChangeAspect="1"/>
          </p:cNvPicPr>
          <p:nvPr/>
        </p:nvPicPr>
        <p:blipFill>
          <a:blip r:embed="rId4">
            <a:extLst/>
          </a:blip>
          <a:stretch>
            <a:fillRect/>
          </a:stretch>
        </p:blipFill>
        <p:spPr>
          <a:xfrm>
            <a:off x="525306" y="3060279"/>
            <a:ext cx="16376518" cy="5630852"/>
          </a:xfrm>
          <a:prstGeom prst="rect">
            <a:avLst/>
          </a:prstGeom>
          <a:ln w="12700">
            <a:miter lim="400000"/>
          </a:ln>
        </p:spPr>
      </p:pic>
    </p:spTree>
    <p:extLst>
      <p:ext uri="{BB962C8B-B14F-4D97-AF65-F5344CB8AC3E}">
        <p14:creationId xmlns:p14="http://schemas.microsoft.com/office/powerpoint/2010/main" val="140559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33E9C-2348-4622-A2C7-AFEBC91245DA}"/>
              </a:ext>
            </a:extLst>
          </p:cNvPr>
          <p:cNvSpPr>
            <a:spLocks noGrp="1"/>
          </p:cNvSpPr>
          <p:nvPr>
            <p:ph type="title"/>
          </p:nvPr>
        </p:nvSpPr>
        <p:spPr/>
        <p:txBody>
          <a:bodyPr/>
          <a:lstStyle/>
          <a:p>
            <a:endParaRPr lang="en-US"/>
          </a:p>
        </p:txBody>
      </p:sp>
      <p:pic>
        <p:nvPicPr>
          <p:cNvPr id="4" name="pasted-image.png">
            <a:extLst>
              <a:ext uri="{FF2B5EF4-FFF2-40B4-BE49-F238E27FC236}">
                <a16:creationId xmlns:a16="http://schemas.microsoft.com/office/drawing/2014/main" id="{9D562A7A-A83A-479F-9880-CFACD68CB299}"/>
              </a:ext>
            </a:extLst>
          </p:cNvPr>
          <p:cNvPicPr>
            <a:picLocks noChangeAspect="1"/>
          </p:cNvPicPr>
          <p:nvPr/>
        </p:nvPicPr>
        <p:blipFill>
          <a:blip r:embed="rId2">
            <a:extLst/>
          </a:blip>
          <a:stretch>
            <a:fillRect/>
          </a:stretch>
        </p:blipFill>
        <p:spPr>
          <a:xfrm>
            <a:off x="2623103" y="67593"/>
            <a:ext cx="12132277" cy="2294554"/>
          </a:xfrm>
          <a:prstGeom prst="rect">
            <a:avLst/>
          </a:prstGeom>
          <a:ln w="12700">
            <a:miter lim="400000"/>
          </a:ln>
        </p:spPr>
      </p:pic>
      <p:pic>
        <p:nvPicPr>
          <p:cNvPr id="5" name="pasted-image.png">
            <a:extLst>
              <a:ext uri="{FF2B5EF4-FFF2-40B4-BE49-F238E27FC236}">
                <a16:creationId xmlns:a16="http://schemas.microsoft.com/office/drawing/2014/main" id="{1D03E53B-A3BD-489D-AC93-AA8173B2CA38}"/>
              </a:ext>
            </a:extLst>
          </p:cNvPr>
          <p:cNvPicPr>
            <a:picLocks noChangeAspect="1"/>
          </p:cNvPicPr>
          <p:nvPr/>
        </p:nvPicPr>
        <p:blipFill>
          <a:blip r:embed="rId3">
            <a:extLst/>
          </a:blip>
          <a:stretch>
            <a:fillRect/>
          </a:stretch>
        </p:blipFill>
        <p:spPr>
          <a:xfrm>
            <a:off x="10744084" y="1214869"/>
            <a:ext cx="4011295" cy="503026"/>
          </a:xfrm>
          <a:prstGeom prst="rect">
            <a:avLst/>
          </a:prstGeom>
          <a:ln w="12700">
            <a:miter lim="400000"/>
          </a:ln>
        </p:spPr>
      </p:pic>
      <p:sp>
        <p:nvSpPr>
          <p:cNvPr id="6" name="Shape 640">
            <a:extLst>
              <a:ext uri="{FF2B5EF4-FFF2-40B4-BE49-F238E27FC236}">
                <a16:creationId xmlns:a16="http://schemas.microsoft.com/office/drawing/2014/main" id="{0332115C-764F-4033-AEEC-7F8E7340DE14}"/>
              </a:ext>
            </a:extLst>
          </p:cNvPr>
          <p:cNvSpPr/>
          <p:nvPr/>
        </p:nvSpPr>
        <p:spPr>
          <a:xfrm>
            <a:off x="2468509" y="2362177"/>
            <a:ext cx="12743968" cy="698074"/>
          </a:xfrm>
          <a:prstGeom prst="rect">
            <a:avLst/>
          </a:prstGeom>
          <a:ln w="12700">
            <a:miter lim="400000"/>
          </a:ln>
          <a:extLst>
            <a:ext uri="{C572A759-6A51-4108-AA02-DFA0A04FC94B}">
              <ma14:wrappingTextBoxFlag xmlns:ma14="http://schemas.microsoft.com/office/mac/drawingml/2011/main" xmlns="" val="1"/>
            </a:ext>
          </a:extLst>
        </p:spPr>
        <p:txBody>
          <a:bodyPr lIns="51593" tIns="51593" rIns="51593" bIns="51593" anchor="ctr">
            <a:spAutoFit/>
          </a:bodyPr>
          <a:lstStyle>
            <a:lvl1pPr>
              <a:defRPr sz="3800" b="1">
                <a:solidFill>
                  <a:srgbClr val="FFFB00"/>
                </a:solidFill>
                <a:latin typeface="Times New Roman"/>
                <a:ea typeface="Times New Roman"/>
                <a:cs typeface="Times New Roman"/>
                <a:sym typeface="Times New Roman"/>
              </a:defRPr>
            </a:lvl1pPr>
          </a:lstStyle>
          <a:p>
            <a:r>
              <a:rPr sz="3859" dirty="0">
                <a:solidFill>
                  <a:srgbClr val="006C74"/>
                </a:solidFill>
              </a:rPr>
              <a:t>Make the Roux limb longer while keeping BPL constant</a:t>
            </a:r>
          </a:p>
        </p:txBody>
      </p:sp>
      <p:pic>
        <p:nvPicPr>
          <p:cNvPr id="9" name="pasted-image.png">
            <a:extLst>
              <a:ext uri="{FF2B5EF4-FFF2-40B4-BE49-F238E27FC236}">
                <a16:creationId xmlns:a16="http://schemas.microsoft.com/office/drawing/2014/main" id="{B3033F63-1EC1-47A4-AEC7-FE849C8BE5B4}"/>
              </a:ext>
            </a:extLst>
          </p:cNvPr>
          <p:cNvPicPr>
            <a:picLocks noChangeAspect="1"/>
          </p:cNvPicPr>
          <p:nvPr/>
        </p:nvPicPr>
        <p:blipFill>
          <a:blip r:embed="rId4">
            <a:extLst/>
          </a:blip>
          <a:stretch>
            <a:fillRect/>
          </a:stretch>
        </p:blipFill>
        <p:spPr>
          <a:xfrm>
            <a:off x="424645" y="3698278"/>
            <a:ext cx="15981428" cy="5366458"/>
          </a:xfrm>
          <a:prstGeom prst="rect">
            <a:avLst/>
          </a:prstGeom>
          <a:ln w="12700">
            <a:miter lim="400000"/>
          </a:ln>
        </p:spPr>
      </p:pic>
    </p:spTree>
    <p:extLst>
      <p:ext uri="{BB962C8B-B14F-4D97-AF65-F5344CB8AC3E}">
        <p14:creationId xmlns:p14="http://schemas.microsoft.com/office/powerpoint/2010/main" val="149941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33E9C-2348-4622-A2C7-AFEBC91245DA}"/>
              </a:ext>
            </a:extLst>
          </p:cNvPr>
          <p:cNvSpPr>
            <a:spLocks noGrp="1"/>
          </p:cNvSpPr>
          <p:nvPr>
            <p:ph type="title"/>
          </p:nvPr>
        </p:nvSpPr>
        <p:spPr/>
        <p:txBody>
          <a:bodyPr/>
          <a:lstStyle/>
          <a:p>
            <a:endParaRPr lang="en-US"/>
          </a:p>
        </p:txBody>
      </p:sp>
      <p:pic>
        <p:nvPicPr>
          <p:cNvPr id="4" name="pasted-image.png">
            <a:extLst>
              <a:ext uri="{FF2B5EF4-FFF2-40B4-BE49-F238E27FC236}">
                <a16:creationId xmlns:a16="http://schemas.microsoft.com/office/drawing/2014/main" id="{9D562A7A-A83A-479F-9880-CFACD68CB299}"/>
              </a:ext>
            </a:extLst>
          </p:cNvPr>
          <p:cNvPicPr>
            <a:picLocks noChangeAspect="1"/>
          </p:cNvPicPr>
          <p:nvPr/>
        </p:nvPicPr>
        <p:blipFill>
          <a:blip r:embed="rId2">
            <a:extLst/>
          </a:blip>
          <a:stretch>
            <a:fillRect/>
          </a:stretch>
        </p:blipFill>
        <p:spPr>
          <a:xfrm>
            <a:off x="2623103" y="67593"/>
            <a:ext cx="12132277" cy="2294554"/>
          </a:xfrm>
          <a:prstGeom prst="rect">
            <a:avLst/>
          </a:prstGeom>
          <a:ln w="12700">
            <a:miter lim="400000"/>
          </a:ln>
        </p:spPr>
      </p:pic>
      <p:pic>
        <p:nvPicPr>
          <p:cNvPr id="5" name="pasted-image.png">
            <a:extLst>
              <a:ext uri="{FF2B5EF4-FFF2-40B4-BE49-F238E27FC236}">
                <a16:creationId xmlns:a16="http://schemas.microsoft.com/office/drawing/2014/main" id="{1D03E53B-A3BD-489D-AC93-AA8173B2CA38}"/>
              </a:ext>
            </a:extLst>
          </p:cNvPr>
          <p:cNvPicPr>
            <a:picLocks noChangeAspect="1"/>
          </p:cNvPicPr>
          <p:nvPr/>
        </p:nvPicPr>
        <p:blipFill>
          <a:blip r:embed="rId3">
            <a:extLst/>
          </a:blip>
          <a:stretch>
            <a:fillRect/>
          </a:stretch>
        </p:blipFill>
        <p:spPr>
          <a:xfrm>
            <a:off x="10744084" y="1214869"/>
            <a:ext cx="4011295" cy="503026"/>
          </a:xfrm>
          <a:prstGeom prst="rect">
            <a:avLst/>
          </a:prstGeom>
          <a:ln w="12700">
            <a:miter lim="400000"/>
          </a:ln>
        </p:spPr>
      </p:pic>
      <p:sp>
        <p:nvSpPr>
          <p:cNvPr id="6" name="Shape 640">
            <a:extLst>
              <a:ext uri="{FF2B5EF4-FFF2-40B4-BE49-F238E27FC236}">
                <a16:creationId xmlns:a16="http://schemas.microsoft.com/office/drawing/2014/main" id="{0332115C-764F-4033-AEEC-7F8E7340DE14}"/>
              </a:ext>
            </a:extLst>
          </p:cNvPr>
          <p:cNvSpPr/>
          <p:nvPr/>
        </p:nvSpPr>
        <p:spPr>
          <a:xfrm>
            <a:off x="2468509" y="2362177"/>
            <a:ext cx="12743968" cy="698074"/>
          </a:xfrm>
          <a:prstGeom prst="rect">
            <a:avLst/>
          </a:prstGeom>
          <a:ln w="12700">
            <a:miter lim="400000"/>
          </a:ln>
          <a:extLst>
            <a:ext uri="{C572A759-6A51-4108-AA02-DFA0A04FC94B}">
              <ma14:wrappingTextBoxFlag xmlns:ma14="http://schemas.microsoft.com/office/mac/drawingml/2011/main" xmlns="" val="1"/>
            </a:ext>
          </a:extLst>
        </p:spPr>
        <p:txBody>
          <a:bodyPr lIns="51593" tIns="51593" rIns="51593" bIns="51593" anchor="ctr">
            <a:spAutoFit/>
          </a:bodyPr>
          <a:lstStyle>
            <a:lvl1pPr>
              <a:defRPr sz="3800" b="1">
                <a:solidFill>
                  <a:srgbClr val="FFFB00"/>
                </a:solidFill>
                <a:latin typeface="Times New Roman"/>
                <a:ea typeface="Times New Roman"/>
                <a:cs typeface="Times New Roman"/>
                <a:sym typeface="Times New Roman"/>
              </a:defRPr>
            </a:lvl1pPr>
          </a:lstStyle>
          <a:p>
            <a:r>
              <a:rPr sz="3859" dirty="0">
                <a:solidFill>
                  <a:srgbClr val="006C74"/>
                </a:solidFill>
              </a:rPr>
              <a:t>Make the Roux limb longer while keeping BPL constant</a:t>
            </a:r>
          </a:p>
        </p:txBody>
      </p:sp>
      <p:sp>
        <p:nvSpPr>
          <p:cNvPr id="7" name="Shape 666">
            <a:extLst>
              <a:ext uri="{FF2B5EF4-FFF2-40B4-BE49-F238E27FC236}">
                <a16:creationId xmlns:a16="http://schemas.microsoft.com/office/drawing/2014/main" id="{FFB54905-5746-4132-BE0F-53CFADB9FF74}"/>
              </a:ext>
            </a:extLst>
          </p:cNvPr>
          <p:cNvSpPr/>
          <p:nvPr/>
        </p:nvSpPr>
        <p:spPr>
          <a:xfrm>
            <a:off x="109055" y="8022703"/>
            <a:ext cx="17392029" cy="1548307"/>
          </a:xfrm>
          <a:prstGeom prst="rect">
            <a:avLst/>
          </a:prstGeom>
          <a:ln w="12700">
            <a:miter lim="400000"/>
          </a:ln>
          <a:extLst>
            <a:ext uri="{C572A759-6A51-4108-AA02-DFA0A04FC94B}">
              <ma14:wrappingTextBoxFlag xmlns:ma14="http://schemas.microsoft.com/office/mac/drawingml/2011/main" xmlns="" val="1"/>
            </a:ext>
          </a:extLst>
        </p:spPr>
        <p:txBody>
          <a:bodyPr wrap="square" lIns="51593" tIns="51593" rIns="51593" bIns="51593" anchor="ctr">
            <a:spAutoFit/>
          </a:bodyPr>
          <a:lstStyle>
            <a:lvl1pPr marL="386013" indent="-386013" algn="l" defTabSz="457200">
              <a:lnSpc>
                <a:spcPct val="120000"/>
              </a:lnSpc>
              <a:buSzPct val="100000"/>
              <a:buChar char="•"/>
              <a:defRPr sz="3850" b="1">
                <a:solidFill>
                  <a:srgbClr val="FFFFFF"/>
                </a:solidFill>
                <a:latin typeface="Times New Roman"/>
                <a:ea typeface="Times New Roman"/>
                <a:cs typeface="Times New Roman"/>
                <a:sym typeface="Times New Roman"/>
              </a:defRPr>
            </a:lvl1pPr>
          </a:lstStyle>
          <a:p>
            <a:r>
              <a:rPr lang="en-US" sz="3910" dirty="0">
                <a:solidFill>
                  <a:srgbClr val="006C74"/>
                </a:solidFill>
              </a:rPr>
              <a:t>After distal bypass: 1 </a:t>
            </a:r>
            <a:r>
              <a:rPr sz="3910" dirty="0">
                <a:solidFill>
                  <a:srgbClr val="006C74"/>
                </a:solidFill>
              </a:rPr>
              <a:t>patient </a:t>
            </a:r>
            <a:r>
              <a:rPr lang="en-US" sz="3910" dirty="0">
                <a:solidFill>
                  <a:srgbClr val="006C74"/>
                </a:solidFill>
              </a:rPr>
              <a:t>had</a:t>
            </a:r>
            <a:r>
              <a:rPr sz="3910" dirty="0">
                <a:solidFill>
                  <a:srgbClr val="006C74"/>
                </a:solidFill>
              </a:rPr>
              <a:t> liver failure </a:t>
            </a:r>
            <a:r>
              <a:rPr lang="en-US" sz="3910" dirty="0">
                <a:solidFill>
                  <a:srgbClr val="006C74"/>
                </a:solidFill>
              </a:rPr>
              <a:t>&amp;</a:t>
            </a:r>
            <a:r>
              <a:rPr sz="3910" dirty="0">
                <a:solidFill>
                  <a:srgbClr val="006C74"/>
                </a:solidFill>
              </a:rPr>
              <a:t> 2 patients developed protein-caloric malnutrition treated by elongation of the common channel</a:t>
            </a:r>
            <a:r>
              <a:rPr lang="en-US" sz="3910" dirty="0">
                <a:solidFill>
                  <a:srgbClr val="006C74"/>
                </a:solidFill>
              </a:rPr>
              <a:t>.</a:t>
            </a:r>
            <a:endParaRPr sz="3910" dirty="0">
              <a:solidFill>
                <a:srgbClr val="006C74"/>
              </a:solidFill>
            </a:endParaRPr>
          </a:p>
        </p:txBody>
      </p:sp>
      <p:pic>
        <p:nvPicPr>
          <p:cNvPr id="8" name="pasted-image.png">
            <a:extLst>
              <a:ext uri="{FF2B5EF4-FFF2-40B4-BE49-F238E27FC236}">
                <a16:creationId xmlns:a16="http://schemas.microsoft.com/office/drawing/2014/main" id="{4CC4095F-6B7E-4860-A865-68D750DE8ED6}"/>
              </a:ext>
            </a:extLst>
          </p:cNvPr>
          <p:cNvPicPr>
            <a:picLocks noChangeAspect="1"/>
          </p:cNvPicPr>
          <p:nvPr/>
        </p:nvPicPr>
        <p:blipFill>
          <a:blip r:embed="rId4">
            <a:extLst/>
          </a:blip>
          <a:stretch>
            <a:fillRect/>
          </a:stretch>
        </p:blipFill>
        <p:spPr>
          <a:xfrm>
            <a:off x="1865384" y="4919657"/>
            <a:ext cx="12361691" cy="2773552"/>
          </a:xfrm>
          <a:prstGeom prst="rect">
            <a:avLst/>
          </a:prstGeom>
          <a:ln w="12700">
            <a:miter lim="400000"/>
          </a:ln>
        </p:spPr>
      </p:pic>
      <p:pic>
        <p:nvPicPr>
          <p:cNvPr id="10" name="pasted-image.png">
            <a:extLst>
              <a:ext uri="{FF2B5EF4-FFF2-40B4-BE49-F238E27FC236}">
                <a16:creationId xmlns:a16="http://schemas.microsoft.com/office/drawing/2014/main" id="{4804D724-C74C-4A05-A146-8024240B9A0A}"/>
              </a:ext>
            </a:extLst>
          </p:cNvPr>
          <p:cNvPicPr>
            <a:picLocks noChangeAspect="1"/>
          </p:cNvPicPr>
          <p:nvPr/>
        </p:nvPicPr>
        <p:blipFill>
          <a:blip r:embed="rId5">
            <a:extLst/>
          </a:blip>
          <a:stretch>
            <a:fillRect/>
          </a:stretch>
        </p:blipFill>
        <p:spPr>
          <a:xfrm>
            <a:off x="2468510" y="2984427"/>
            <a:ext cx="12497575" cy="1822246"/>
          </a:xfrm>
          <a:prstGeom prst="rect">
            <a:avLst/>
          </a:prstGeom>
          <a:ln w="12700">
            <a:miter lim="400000"/>
          </a:ln>
        </p:spPr>
      </p:pic>
    </p:spTree>
    <p:extLst>
      <p:ext uri="{BB962C8B-B14F-4D97-AF65-F5344CB8AC3E}">
        <p14:creationId xmlns:p14="http://schemas.microsoft.com/office/powerpoint/2010/main" val="1072657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33E9C-2348-4622-A2C7-AFEBC91245DA}"/>
              </a:ext>
            </a:extLst>
          </p:cNvPr>
          <p:cNvSpPr>
            <a:spLocks noGrp="1"/>
          </p:cNvSpPr>
          <p:nvPr>
            <p:ph type="title"/>
          </p:nvPr>
        </p:nvSpPr>
        <p:spPr/>
        <p:txBody>
          <a:bodyPr/>
          <a:lstStyle/>
          <a:p>
            <a:endParaRPr lang="en-US"/>
          </a:p>
        </p:txBody>
      </p:sp>
      <p:pic>
        <p:nvPicPr>
          <p:cNvPr id="4" name="pasted-image.png">
            <a:extLst>
              <a:ext uri="{FF2B5EF4-FFF2-40B4-BE49-F238E27FC236}">
                <a16:creationId xmlns:a16="http://schemas.microsoft.com/office/drawing/2014/main" id="{9D562A7A-A83A-479F-9880-CFACD68CB299}"/>
              </a:ext>
            </a:extLst>
          </p:cNvPr>
          <p:cNvPicPr>
            <a:picLocks noChangeAspect="1"/>
          </p:cNvPicPr>
          <p:nvPr/>
        </p:nvPicPr>
        <p:blipFill>
          <a:blip r:embed="rId2">
            <a:extLst/>
          </a:blip>
          <a:stretch>
            <a:fillRect/>
          </a:stretch>
        </p:blipFill>
        <p:spPr>
          <a:xfrm>
            <a:off x="2623103" y="67593"/>
            <a:ext cx="12132277" cy="2294554"/>
          </a:xfrm>
          <a:prstGeom prst="rect">
            <a:avLst/>
          </a:prstGeom>
          <a:ln w="12700">
            <a:miter lim="400000"/>
          </a:ln>
        </p:spPr>
      </p:pic>
      <p:pic>
        <p:nvPicPr>
          <p:cNvPr id="5" name="pasted-image.png">
            <a:extLst>
              <a:ext uri="{FF2B5EF4-FFF2-40B4-BE49-F238E27FC236}">
                <a16:creationId xmlns:a16="http://schemas.microsoft.com/office/drawing/2014/main" id="{1D03E53B-A3BD-489D-AC93-AA8173B2CA38}"/>
              </a:ext>
            </a:extLst>
          </p:cNvPr>
          <p:cNvPicPr>
            <a:picLocks noChangeAspect="1"/>
          </p:cNvPicPr>
          <p:nvPr/>
        </p:nvPicPr>
        <p:blipFill>
          <a:blip r:embed="rId3">
            <a:extLst/>
          </a:blip>
          <a:stretch>
            <a:fillRect/>
          </a:stretch>
        </p:blipFill>
        <p:spPr>
          <a:xfrm>
            <a:off x="10744084" y="1214869"/>
            <a:ext cx="4011295" cy="503026"/>
          </a:xfrm>
          <a:prstGeom prst="rect">
            <a:avLst/>
          </a:prstGeom>
          <a:ln w="12700">
            <a:miter lim="400000"/>
          </a:ln>
        </p:spPr>
      </p:pic>
      <p:sp>
        <p:nvSpPr>
          <p:cNvPr id="6" name="Shape 640">
            <a:extLst>
              <a:ext uri="{FF2B5EF4-FFF2-40B4-BE49-F238E27FC236}">
                <a16:creationId xmlns:a16="http://schemas.microsoft.com/office/drawing/2014/main" id="{0332115C-764F-4033-AEEC-7F8E7340DE14}"/>
              </a:ext>
            </a:extLst>
          </p:cNvPr>
          <p:cNvSpPr/>
          <p:nvPr/>
        </p:nvSpPr>
        <p:spPr>
          <a:xfrm>
            <a:off x="2468509" y="2362177"/>
            <a:ext cx="12743968" cy="698074"/>
          </a:xfrm>
          <a:prstGeom prst="rect">
            <a:avLst/>
          </a:prstGeom>
          <a:ln w="12700">
            <a:miter lim="400000"/>
          </a:ln>
          <a:extLst>
            <a:ext uri="{C572A759-6A51-4108-AA02-DFA0A04FC94B}">
              <ma14:wrappingTextBoxFlag xmlns:ma14="http://schemas.microsoft.com/office/mac/drawingml/2011/main" xmlns="" val="1"/>
            </a:ext>
          </a:extLst>
        </p:spPr>
        <p:txBody>
          <a:bodyPr lIns="51593" tIns="51593" rIns="51593" bIns="51593" anchor="ctr">
            <a:spAutoFit/>
          </a:bodyPr>
          <a:lstStyle>
            <a:lvl1pPr>
              <a:defRPr sz="3800" b="1">
                <a:solidFill>
                  <a:srgbClr val="FFFB00"/>
                </a:solidFill>
                <a:latin typeface="Times New Roman"/>
                <a:ea typeface="Times New Roman"/>
                <a:cs typeface="Times New Roman"/>
                <a:sym typeface="Times New Roman"/>
              </a:defRPr>
            </a:lvl1pPr>
          </a:lstStyle>
          <a:p>
            <a:r>
              <a:rPr sz="3859" dirty="0">
                <a:solidFill>
                  <a:srgbClr val="006C74"/>
                </a:solidFill>
              </a:rPr>
              <a:t>Make the Roux limb longer while keeping BPL constant</a:t>
            </a:r>
          </a:p>
        </p:txBody>
      </p:sp>
      <p:sp>
        <p:nvSpPr>
          <p:cNvPr id="7" name="Shape 634">
            <a:extLst>
              <a:ext uri="{FF2B5EF4-FFF2-40B4-BE49-F238E27FC236}">
                <a16:creationId xmlns:a16="http://schemas.microsoft.com/office/drawing/2014/main" id="{718AF5E8-F628-4CDF-9D74-F95BDDF888E6}"/>
              </a:ext>
            </a:extLst>
          </p:cNvPr>
          <p:cNvSpPr txBox="1">
            <a:spLocks/>
          </p:cNvSpPr>
          <p:nvPr/>
        </p:nvSpPr>
        <p:spPr>
          <a:xfrm>
            <a:off x="377360" y="3644795"/>
            <a:ext cx="16926266" cy="5867251"/>
          </a:xfrm>
          <a:prstGeom prst="rect">
            <a:avLst/>
          </a:prstGeom>
        </p:spPr>
        <p:txBody>
          <a:bodyPr vert="horz" lIns="132076" tIns="66038" rIns="132076" bIns="66038"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6548" indent="-86548" defTabSz="464312">
              <a:lnSpc>
                <a:spcPct val="120000"/>
              </a:lnSpc>
              <a:spcBef>
                <a:spcPts val="0"/>
              </a:spcBef>
              <a:buFontTx/>
              <a:buChar char="•"/>
              <a:defRPr sz="3550">
                <a:solidFill>
                  <a:srgbClr val="FFFFFF"/>
                </a:solidFill>
                <a:uFillTx/>
                <a:latin typeface="+mj-lt"/>
                <a:ea typeface="+mj-ea"/>
                <a:cs typeface="+mj-cs"/>
                <a:sym typeface="Helvetica"/>
              </a:defRPr>
            </a:pPr>
            <a:r>
              <a:rPr lang="en-US" sz="5128" b="1" dirty="0">
                <a:solidFill>
                  <a:srgbClr val="006C74"/>
                </a:solidFill>
                <a:latin typeface="Times New Roman" panose="02020603050405020304" pitchFamily="18" charset="0"/>
                <a:ea typeface="+mj-ea"/>
                <a:cs typeface="Times New Roman" panose="02020603050405020304" pitchFamily="18" charset="0"/>
                <a:sym typeface="Helvetica"/>
              </a:rPr>
              <a:t>In Distal RYGB:</a:t>
            </a:r>
            <a:r>
              <a:rPr lang="en-US" sz="5128" dirty="0">
                <a:solidFill>
                  <a:srgbClr val="006C74"/>
                </a:solidFill>
                <a:latin typeface="Times New Roman" panose="02020603050405020304" pitchFamily="18" charset="0"/>
                <a:ea typeface="+mj-ea"/>
                <a:cs typeface="Times New Roman" panose="02020603050405020304" pitchFamily="18" charset="0"/>
                <a:sym typeface="Helvetica"/>
              </a:rPr>
              <a:t> </a:t>
            </a:r>
            <a:r>
              <a:rPr lang="en-US" sz="5128" dirty="0">
                <a:solidFill>
                  <a:schemeClr val="tx1"/>
                </a:solidFill>
                <a:latin typeface="Times New Roman" panose="02020603050405020304" pitchFamily="18" charset="0"/>
                <a:ea typeface="+mj-ea"/>
                <a:cs typeface="Times New Roman" panose="02020603050405020304" pitchFamily="18" charset="0"/>
                <a:sym typeface="Helvetica"/>
              </a:rPr>
              <a:t>Liver failure in 1 patient &amp; protein-caloric malnutrition in 2 patients treated by elongation of the common channel, secondary hyperparathyroidism and loose stools were more frequent after distal gastric bypass. </a:t>
            </a:r>
          </a:p>
          <a:p>
            <a:pPr marL="86548" indent="-86548" defTabSz="464312">
              <a:lnSpc>
                <a:spcPct val="120000"/>
              </a:lnSpc>
              <a:spcBef>
                <a:spcPts val="0"/>
              </a:spcBef>
              <a:buFontTx/>
              <a:buChar char="•"/>
              <a:defRPr sz="3550">
                <a:solidFill>
                  <a:srgbClr val="FFFFFF"/>
                </a:solidFill>
                <a:uFillTx/>
                <a:latin typeface="+mj-lt"/>
                <a:ea typeface="+mj-ea"/>
                <a:cs typeface="+mj-cs"/>
                <a:sym typeface="Helvetica"/>
              </a:defRPr>
            </a:pPr>
            <a:r>
              <a:rPr lang="en-US" sz="5128" dirty="0">
                <a:solidFill>
                  <a:srgbClr val="006C74"/>
                </a:solidFill>
                <a:latin typeface="Times New Roman" panose="02020603050405020304" pitchFamily="18" charset="0"/>
                <a:ea typeface="+mj-ea"/>
                <a:cs typeface="Times New Roman" panose="02020603050405020304" pitchFamily="18" charset="0"/>
                <a:sym typeface="Helvetica"/>
              </a:rPr>
              <a:t>Distal gastric bypass was not associated with a greater BMI reduction than standard gastric bypass 2 years after surgery. </a:t>
            </a:r>
          </a:p>
          <a:p>
            <a:pPr marL="86548" indent="-86548" defTabSz="464312">
              <a:lnSpc>
                <a:spcPct val="120000"/>
              </a:lnSpc>
              <a:spcBef>
                <a:spcPts val="0"/>
              </a:spcBef>
              <a:buFontTx/>
              <a:buChar char="•"/>
              <a:defRPr sz="3550">
                <a:solidFill>
                  <a:srgbClr val="FFFFFF"/>
                </a:solidFill>
                <a:uFillTx/>
                <a:latin typeface="+mj-lt"/>
                <a:ea typeface="+mj-ea"/>
                <a:cs typeface="+mj-cs"/>
                <a:sym typeface="Helvetica"/>
              </a:defRPr>
            </a:pPr>
            <a:r>
              <a:rPr lang="en-US" sz="5128" b="1" dirty="0">
                <a:solidFill>
                  <a:schemeClr val="tx1"/>
                </a:solidFill>
                <a:latin typeface="Times New Roman" panose="02020603050405020304" pitchFamily="18" charset="0"/>
                <a:ea typeface="+mj-ea"/>
                <a:cs typeface="Times New Roman" panose="02020603050405020304" pitchFamily="18" charset="0"/>
                <a:sym typeface="Helvetica"/>
              </a:rPr>
              <a:t>However, we observed different changes in cardiometabolic risk factors and nutritional markers between the groups.</a:t>
            </a:r>
          </a:p>
        </p:txBody>
      </p:sp>
    </p:spTree>
    <p:extLst>
      <p:ext uri="{BB962C8B-B14F-4D97-AF65-F5344CB8AC3E}">
        <p14:creationId xmlns:p14="http://schemas.microsoft.com/office/powerpoint/2010/main" val="29587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5467" y="1200329"/>
            <a:ext cx="17474671" cy="8771632"/>
          </a:xfrm>
          <a:prstGeom prst="rect">
            <a:avLst/>
          </a:prstGeom>
        </p:spPr>
        <p:txBody>
          <a:bodyPr wrap="square">
            <a:spAutoFit/>
          </a:bodyPr>
          <a:lstStyle/>
          <a:p>
            <a:r>
              <a:rPr lang="en-US" sz="3600" b="1" dirty="0">
                <a:latin typeface="Times New Roman" charset="0"/>
                <a:ea typeface="Times New Roman" charset="0"/>
                <a:cs typeface="Times New Roman" charset="0"/>
              </a:rPr>
              <a:t>Methods: </a:t>
            </a:r>
            <a:r>
              <a:rPr lang="en-US" sz="3600" dirty="0">
                <a:latin typeface="Times New Roman" charset="0"/>
                <a:ea typeface="Times New Roman" charset="0"/>
                <a:cs typeface="Times New Roman" charset="0"/>
              </a:rPr>
              <a:t>Multicenter RCT included patients with BMI 50 to 60kg/m</a:t>
            </a:r>
            <a:r>
              <a:rPr lang="en-US" sz="3600" baseline="30000" dirty="0">
                <a:latin typeface="Times New Roman" charset="0"/>
                <a:ea typeface="Times New Roman" charset="0"/>
                <a:cs typeface="Times New Roman" charset="0"/>
              </a:rPr>
              <a:t>2</a:t>
            </a:r>
            <a:r>
              <a:rPr lang="en-US" sz="3600" dirty="0">
                <a:latin typeface="Times New Roman" charset="0"/>
                <a:ea typeface="Times New Roman" charset="0"/>
                <a:cs typeface="Times New Roman" charset="0"/>
              </a:rPr>
              <a:t> with no previous bariatric surgery. Designed as non-inferiority trial.</a:t>
            </a:r>
          </a:p>
          <a:p>
            <a:r>
              <a:rPr lang="en-US" sz="3600" b="1" dirty="0">
                <a:latin typeface="Times New Roman" charset="0"/>
                <a:ea typeface="Times New Roman" charset="0"/>
                <a:cs typeface="Times New Roman" charset="0"/>
              </a:rPr>
              <a:t>Results: </a:t>
            </a:r>
            <a:r>
              <a:rPr lang="en-US" sz="3600" dirty="0">
                <a:latin typeface="Times New Roman" charset="0"/>
                <a:ea typeface="Times New Roman" charset="0"/>
                <a:cs typeface="Times New Roman" charset="0"/>
              </a:rPr>
              <a:t>88 patients. Both groups were comparable in terms of age, sex, BMI and comorbidities.  </a:t>
            </a:r>
          </a:p>
          <a:p>
            <a:r>
              <a:rPr lang="en-US" sz="3600" b="1" dirty="0">
                <a:solidFill>
                  <a:srgbClr val="C00000"/>
                </a:solidFill>
                <a:latin typeface="Times New Roman" charset="0"/>
                <a:ea typeface="Times New Roman" charset="0"/>
                <a:cs typeface="Times New Roman" charset="0"/>
              </a:rPr>
              <a:t>Only surgical time showed any significant difference (152.38 min for DS vs. 117.27 min for SADI-S, p&lt;0.001).  </a:t>
            </a:r>
          </a:p>
          <a:p>
            <a:r>
              <a:rPr lang="en-US" sz="3600" dirty="0">
                <a:latin typeface="Times New Roman" charset="0"/>
                <a:ea typeface="Times New Roman" charset="0"/>
                <a:cs typeface="Times New Roman" charset="0"/>
              </a:rPr>
              <a:t>No significant difference in morbidity (12.2% vs. 11.6%), hospital stay (4 vs. 4.3 days) and reoperation rate (9.1% vs. 5.7%). There was no mortality. No significant difference in weight loss up to 2 years; Better weight loss for DS after 3 years. </a:t>
            </a:r>
          </a:p>
          <a:p>
            <a:pPr marL="285722" indent="-285722">
              <a:buFont typeface="Arial"/>
              <a:buChar char="•"/>
            </a:pPr>
            <a:r>
              <a:rPr lang="en-US" sz="3600" b="1" dirty="0">
                <a:solidFill>
                  <a:srgbClr val="C00000"/>
                </a:solidFill>
                <a:latin typeface="Times New Roman" charset="0"/>
                <a:ea typeface="Times New Roman" charset="0"/>
                <a:cs typeface="Times New Roman" charset="0"/>
              </a:rPr>
              <a:t>BMI reduction was greater for DS (53.57kg/m</a:t>
            </a:r>
            <a:r>
              <a:rPr lang="en-US" sz="3600" b="1" baseline="30000" dirty="0">
                <a:solidFill>
                  <a:srgbClr val="C00000"/>
                </a:solidFill>
                <a:latin typeface="Times New Roman" charset="0"/>
                <a:ea typeface="Times New Roman" charset="0"/>
                <a:cs typeface="Times New Roman" charset="0"/>
              </a:rPr>
              <a:t>2</a:t>
            </a:r>
            <a:r>
              <a:rPr lang="en-US" sz="3600" b="1" dirty="0">
                <a:solidFill>
                  <a:srgbClr val="C00000"/>
                </a:solidFill>
                <a:latin typeface="Times New Roman" charset="0"/>
                <a:ea typeface="Times New Roman" charset="0"/>
                <a:cs typeface="Times New Roman" charset="0"/>
              </a:rPr>
              <a:t> to 29.05kg/m</a:t>
            </a:r>
            <a:r>
              <a:rPr lang="en-US" sz="3600" b="1" baseline="30000" dirty="0">
                <a:solidFill>
                  <a:srgbClr val="C00000"/>
                </a:solidFill>
                <a:latin typeface="Times New Roman" charset="0"/>
                <a:ea typeface="Times New Roman" charset="0"/>
                <a:cs typeface="Times New Roman" charset="0"/>
              </a:rPr>
              <a:t>2</a:t>
            </a:r>
            <a:r>
              <a:rPr lang="en-US" sz="3600" b="1" dirty="0">
                <a:solidFill>
                  <a:srgbClr val="C00000"/>
                </a:solidFill>
                <a:latin typeface="Times New Roman" charset="0"/>
                <a:ea typeface="Times New Roman" charset="0"/>
                <a:cs typeface="Times New Roman" charset="0"/>
              </a:rPr>
              <a:t>) compared to SADI-S (53.24kg/m</a:t>
            </a:r>
            <a:r>
              <a:rPr lang="en-US" sz="3600" b="1" baseline="30000" dirty="0">
                <a:solidFill>
                  <a:srgbClr val="C00000"/>
                </a:solidFill>
                <a:latin typeface="Times New Roman" charset="0"/>
                <a:ea typeface="Times New Roman" charset="0"/>
                <a:cs typeface="Times New Roman" charset="0"/>
              </a:rPr>
              <a:t>2</a:t>
            </a:r>
            <a:r>
              <a:rPr lang="en-US" sz="3600" b="1" dirty="0">
                <a:solidFill>
                  <a:srgbClr val="C00000"/>
                </a:solidFill>
                <a:latin typeface="Times New Roman" charset="0"/>
                <a:ea typeface="Times New Roman" charset="0"/>
                <a:cs typeface="Times New Roman" charset="0"/>
              </a:rPr>
              <a:t> to 33.88kg/m</a:t>
            </a:r>
            <a:r>
              <a:rPr lang="en-US" sz="3600" b="1" baseline="30000" dirty="0">
                <a:solidFill>
                  <a:srgbClr val="C00000"/>
                </a:solidFill>
                <a:latin typeface="Times New Roman" charset="0"/>
                <a:ea typeface="Times New Roman" charset="0"/>
                <a:cs typeface="Times New Roman" charset="0"/>
              </a:rPr>
              <a:t>2</a:t>
            </a:r>
            <a:r>
              <a:rPr lang="en-US" sz="3600" b="1" dirty="0">
                <a:solidFill>
                  <a:srgbClr val="C00000"/>
                </a:solidFill>
                <a:latin typeface="Times New Roman" charset="0"/>
                <a:ea typeface="Times New Roman" charset="0"/>
                <a:cs typeface="Times New Roman" charset="0"/>
              </a:rPr>
              <a:t>). TWL was 46.95% vs. 36.61% respectively. </a:t>
            </a:r>
          </a:p>
          <a:p>
            <a:pPr marL="285722" indent="-285722">
              <a:buFont typeface="Arial"/>
              <a:buChar char="•"/>
            </a:pPr>
            <a:r>
              <a:rPr lang="en-US" sz="3600" b="1" dirty="0">
                <a:latin typeface="Times New Roman" charset="0"/>
                <a:ea typeface="Times New Roman" charset="0"/>
                <a:cs typeface="Times New Roman" charset="0"/>
              </a:rPr>
              <a:t>One reoperation for complication after DS but none for SADI-S.</a:t>
            </a:r>
          </a:p>
          <a:p>
            <a:pPr algn="ctr"/>
            <a:r>
              <a:rPr lang="en-US" sz="4400" b="1" dirty="0">
                <a:solidFill>
                  <a:srgbClr val="C00000"/>
                </a:solidFill>
                <a:latin typeface="Times New Roman" charset="0"/>
                <a:ea typeface="Times New Roman" charset="0"/>
                <a:cs typeface="Times New Roman" charset="0"/>
              </a:rPr>
              <a:t>Conclusion: Preliminary results show that SADI-S has slightly better safety profile and a faster procedure than DS.  However, DS results in better weight loss, with statistical difference after 3 years.</a:t>
            </a:r>
          </a:p>
        </p:txBody>
      </p:sp>
      <p:sp>
        <p:nvSpPr>
          <p:cNvPr id="5" name="TextBox 4"/>
          <p:cNvSpPr txBox="1"/>
          <p:nvPr/>
        </p:nvSpPr>
        <p:spPr>
          <a:xfrm>
            <a:off x="135467" y="0"/>
            <a:ext cx="17204265" cy="1200329"/>
          </a:xfrm>
          <a:prstGeom prst="rect">
            <a:avLst/>
          </a:prstGeom>
          <a:noFill/>
        </p:spPr>
        <p:txBody>
          <a:bodyPr wrap="square" rtlCol="0">
            <a:spAutoFit/>
          </a:bodyPr>
          <a:lstStyle/>
          <a:p>
            <a:pPr algn="ctr"/>
            <a:r>
              <a:rPr lang="en-US" sz="3600" b="1" dirty="0">
                <a:solidFill>
                  <a:srgbClr val="C00000"/>
                </a:solidFill>
                <a:latin typeface="Times New Roman" charset="0"/>
                <a:ea typeface="Times New Roman" charset="0"/>
                <a:cs typeface="Times New Roman" charset="0"/>
              </a:rPr>
              <a:t>2. Multi-centric Prospective Randomized Trial Comparing SADI-S vs. Duodenal Switch. Mid-Term Follow-Up Results Ruiz De </a:t>
            </a:r>
            <a:r>
              <a:rPr lang="en-US" sz="3600" b="1" dirty="0" err="1">
                <a:solidFill>
                  <a:srgbClr val="C00000"/>
                </a:solidFill>
                <a:latin typeface="Times New Roman" charset="0"/>
                <a:ea typeface="Times New Roman" charset="0"/>
                <a:cs typeface="Times New Roman" charset="0"/>
              </a:rPr>
              <a:t>Gordejuela</a:t>
            </a:r>
            <a:r>
              <a:rPr lang="en-US" sz="3600" b="1" dirty="0">
                <a:solidFill>
                  <a:srgbClr val="C00000"/>
                </a:solidFill>
                <a:latin typeface="Times New Roman" charset="0"/>
                <a:ea typeface="Times New Roman" charset="0"/>
                <a:cs typeface="Times New Roman" charset="0"/>
              </a:rPr>
              <a:t>, A.G et al. Spain</a:t>
            </a:r>
          </a:p>
        </p:txBody>
      </p:sp>
    </p:spTree>
    <p:extLst>
      <p:ext uri="{BB962C8B-B14F-4D97-AF65-F5344CB8AC3E}">
        <p14:creationId xmlns:p14="http://schemas.microsoft.com/office/powerpoint/2010/main" val="416084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020955854"/>
              </p:ext>
            </p:extLst>
          </p:nvPr>
        </p:nvGraphicFramePr>
        <p:xfrm>
          <a:off x="228952" y="829735"/>
          <a:ext cx="17381185" cy="37605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 y="4761751"/>
            <a:ext cx="17610139" cy="5078313"/>
          </a:xfrm>
          <a:prstGeom prst="rect">
            <a:avLst/>
          </a:prstGeom>
          <a:noFill/>
        </p:spPr>
        <p:txBody>
          <a:bodyPr wrap="square" rtlCol="0">
            <a:spAutoFit/>
          </a:bodyPr>
          <a:lstStyle/>
          <a:p>
            <a:pPr marL="285722" indent="-285722">
              <a:buFont typeface="Arial" panose="020B0604020202020204" pitchFamily="34" charset="0"/>
              <a:buChar char="•"/>
            </a:pPr>
            <a:r>
              <a:rPr lang="en-US" sz="3600" b="1" dirty="0">
                <a:solidFill>
                  <a:srgbClr val="C00000"/>
                </a:solidFill>
                <a:latin typeface="Times New Roman" panose="02020603050405020304" pitchFamily="18" charset="0"/>
                <a:cs typeface="Times New Roman" panose="02020603050405020304" pitchFamily="18" charset="0"/>
              </a:rPr>
              <a:t>Postoperative pain (16 vs 37mm; p&lt;0.001), nausea or vomiting(8.9% vs 2.2%;p=0.05) &amp; LOS (1.7 vs 2.8 days; p&lt;0.001) were significantly lower in the ERAS group. </a:t>
            </a:r>
          </a:p>
          <a:p>
            <a:pPr marL="285722" indent="-285722">
              <a:buFont typeface="Arial" panose="020B0604020202020204" pitchFamily="34" charset="0"/>
              <a:buChar char="•"/>
            </a:pPr>
            <a:r>
              <a:rPr lang="en-US" sz="3600" b="1" dirty="0">
                <a:latin typeface="Times New Roman" panose="02020603050405020304" pitchFamily="18" charset="0"/>
                <a:cs typeface="Times New Roman" panose="02020603050405020304" pitchFamily="18" charset="0"/>
              </a:rPr>
              <a:t>There were no significant differences in complications, mortality and readmission. WBC, serum fibrinogen &amp; CRP levels were significantly lower in the ERAS group 24h after surgery. </a:t>
            </a:r>
          </a:p>
          <a:p>
            <a:pPr marL="285722" indent="-285722" algn="ctr">
              <a:buFont typeface="Arial" panose="020B0604020202020204" pitchFamily="34" charset="0"/>
              <a:buChar char="•"/>
            </a:pPr>
            <a:r>
              <a:rPr lang="en-US" sz="3600" b="1" dirty="0">
                <a:solidFill>
                  <a:srgbClr val="C00000"/>
                </a:solidFill>
                <a:latin typeface="Times New Roman" panose="02020603050405020304" pitchFamily="18" charset="0"/>
                <a:cs typeface="Times New Roman" panose="02020603050405020304" pitchFamily="18" charset="0"/>
              </a:rPr>
              <a:t>Conclusion: The implementation of an ERAS protocol is associated with lower postoperative pain, reduced incidence of postoperative nausea or vomiting, level of acute phase reactants and earlier hospital discharge. Complications, reinterventions, mortality and readmission rates are similar to that achieved without ERAS. </a:t>
            </a:r>
          </a:p>
        </p:txBody>
      </p:sp>
      <p:sp>
        <p:nvSpPr>
          <p:cNvPr id="3" name="Rectangle 2">
            <a:extLst>
              <a:ext uri="{FF2B5EF4-FFF2-40B4-BE49-F238E27FC236}">
                <a16:creationId xmlns:a16="http://schemas.microsoft.com/office/drawing/2014/main" id="{CA484E96-7465-FE42-84C6-61C012CC043E}"/>
              </a:ext>
            </a:extLst>
          </p:cNvPr>
          <p:cNvSpPr/>
          <p:nvPr/>
        </p:nvSpPr>
        <p:spPr>
          <a:xfrm>
            <a:off x="228953" y="0"/>
            <a:ext cx="17150208" cy="584775"/>
          </a:xfrm>
          <a:prstGeom prst="rect">
            <a:avLst/>
          </a:prstGeom>
        </p:spPr>
        <p:txBody>
          <a:bodyPr wrap="none">
            <a:spAutoFit/>
          </a:bodyPr>
          <a:lstStyle/>
          <a:p>
            <a:pPr algn="ctr"/>
            <a:r>
              <a:rPr lang="en-US" sz="3200" b="1" dirty="0">
                <a:latin typeface="Times New Roman" panose="02020603050405020304" pitchFamily="18" charset="0"/>
                <a:cs typeface="Times New Roman" panose="02020603050405020304" pitchFamily="18" charset="0"/>
              </a:rPr>
              <a:t> 3. Impact of Implementation of ERAS in LRYGB prospective RCT. </a:t>
            </a:r>
            <a:r>
              <a:rPr lang="en-US" sz="3200" b="1" dirty="0" err="1">
                <a:latin typeface="Times New Roman" panose="02020603050405020304" pitchFamily="18" charset="0"/>
                <a:cs typeface="Times New Roman" panose="02020603050405020304" pitchFamily="18" charset="0"/>
              </a:rPr>
              <a:t>J.Ruiz</a:t>
            </a:r>
            <a:r>
              <a:rPr lang="en-US" sz="3200" b="1" dirty="0">
                <a:latin typeface="Times New Roman" panose="02020603050405020304" pitchFamily="18" charset="0"/>
                <a:cs typeface="Times New Roman" panose="02020603050405020304" pitchFamily="18" charset="0"/>
              </a:rPr>
              <a:t>-Tovar Madrid Spain</a:t>
            </a:r>
            <a:endParaRPr lang="en-US" sz="3200" b="1" dirty="0"/>
          </a:p>
        </p:txBody>
      </p:sp>
    </p:spTree>
    <p:extLst>
      <p:ext uri="{BB962C8B-B14F-4D97-AF65-F5344CB8AC3E}">
        <p14:creationId xmlns:p14="http://schemas.microsoft.com/office/powerpoint/2010/main" val="1935251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660385"/>
            <a:ext cx="10583332" cy="1284717"/>
          </a:xfrm>
        </p:spPr>
        <p:txBody>
          <a:bodyPr>
            <a:noAutofit/>
          </a:bodyPr>
          <a:lstStyle/>
          <a:p>
            <a:pPr algn="ctr"/>
            <a:r>
              <a:rPr lang="en-US" sz="3200" dirty="0">
                <a:solidFill>
                  <a:srgbClr val="C00000"/>
                </a:solidFill>
                <a:latin typeface="Times New Roman" panose="02020603050405020304" pitchFamily="18" charset="0"/>
                <a:cs typeface="Times New Roman" panose="02020603050405020304" pitchFamily="18" charset="0"/>
              </a:rPr>
              <a:t> </a:t>
            </a:r>
            <a:endParaRPr lang="en-US" sz="32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12192867"/>
              </p:ext>
            </p:extLst>
          </p:nvPr>
        </p:nvGraphicFramePr>
        <p:xfrm>
          <a:off x="241298" y="1945102"/>
          <a:ext cx="10596034" cy="2591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241297" y="6941937"/>
            <a:ext cx="17200036" cy="2708434"/>
          </a:xfrm>
          <a:prstGeom prst="rect">
            <a:avLst/>
          </a:prstGeom>
          <a:noFill/>
        </p:spPr>
        <p:txBody>
          <a:bodyPr wrap="square" rtlCol="0">
            <a:spAutoFit/>
          </a:bodyPr>
          <a:lstStyle/>
          <a:p>
            <a:pPr marL="285722" indent="-285722">
              <a:buFont typeface="Arial" panose="020B0604020202020204" pitchFamily="34" charset="0"/>
              <a:buChar char="•"/>
            </a:pPr>
            <a:r>
              <a:rPr lang="en-US" sz="3400" dirty="0">
                <a:latin typeface="Times New Roman" panose="02020603050405020304" pitchFamily="18" charset="0"/>
                <a:cs typeface="Times New Roman" panose="02020603050405020304" pitchFamily="18" charset="0"/>
              </a:rPr>
              <a:t>The results regarding the initial and final BMI, total weight loss (TWL), excess weight loss (EWL), weight loss in kilograms (kg) are shown in table 1. </a:t>
            </a:r>
          </a:p>
          <a:p>
            <a:pPr marL="285722" indent="-285722">
              <a:buFont typeface="Arial" panose="020B0604020202020204" pitchFamily="34" charset="0"/>
              <a:buChar char="•"/>
            </a:pPr>
            <a:r>
              <a:rPr lang="en-US" sz="3400" b="1" dirty="0">
                <a:latin typeface="Times New Roman" panose="02020603050405020304" pitchFamily="18" charset="0"/>
                <a:cs typeface="Times New Roman" panose="02020603050405020304" pitchFamily="18" charset="0"/>
              </a:rPr>
              <a:t>Conclusion: </a:t>
            </a:r>
            <a:r>
              <a:rPr lang="en-US" sz="3400" dirty="0">
                <a:latin typeface="Times New Roman" panose="02020603050405020304" pitchFamily="18" charset="0"/>
                <a:cs typeface="Times New Roman" panose="02020603050405020304" pitchFamily="18" charset="0"/>
              </a:rPr>
              <a:t>Both treatments are effective in promoting weight loss; however, the combination with liraglutide promotes an even greater weight loss without increasing complications. Liraglutide shows to be a great adjuvant drug for the intragastric balloon therapy. </a:t>
            </a:r>
          </a:p>
        </p:txBody>
      </p:sp>
      <p:sp>
        <p:nvSpPr>
          <p:cNvPr id="3" name="Rectangle 2">
            <a:extLst>
              <a:ext uri="{FF2B5EF4-FFF2-40B4-BE49-F238E27FC236}">
                <a16:creationId xmlns:a16="http://schemas.microsoft.com/office/drawing/2014/main" id="{CA484E96-7465-FE42-84C6-61C012CC043E}"/>
              </a:ext>
            </a:extLst>
          </p:cNvPr>
          <p:cNvSpPr/>
          <p:nvPr/>
        </p:nvSpPr>
        <p:spPr>
          <a:xfrm>
            <a:off x="0" y="67150"/>
            <a:ext cx="10837331" cy="1569660"/>
          </a:xfrm>
          <a:prstGeom prst="rect">
            <a:avLst/>
          </a:prstGeom>
        </p:spPr>
        <p:txBody>
          <a:bodyPr wrap="square">
            <a:spAutoFit/>
          </a:bodyPr>
          <a:lstStyle/>
          <a:p>
            <a:pPr algn="ctr"/>
            <a:r>
              <a:rPr lang="en-US" sz="3200" b="1" dirty="0">
                <a:solidFill>
                  <a:srgbClr val="C00000"/>
                </a:solidFill>
                <a:latin typeface="Times New Roman" panose="02020603050405020304" pitchFamily="18" charset="0"/>
                <a:cs typeface="Times New Roman" panose="02020603050405020304" pitchFamily="18" charset="0"/>
              </a:rPr>
              <a:t>4. Combined treatment of overweight with </a:t>
            </a:r>
            <a:r>
              <a:rPr lang="en-US" sz="3200" b="1" dirty="0" err="1">
                <a:solidFill>
                  <a:srgbClr val="C00000"/>
                </a:solidFill>
                <a:latin typeface="Times New Roman" panose="02020603050405020304" pitchFamily="18" charset="0"/>
                <a:cs typeface="Times New Roman" panose="02020603050405020304" pitchFamily="18" charset="0"/>
              </a:rPr>
              <a:t>Intragastric</a:t>
            </a:r>
            <a:r>
              <a:rPr lang="en-US" sz="3200" b="1" dirty="0">
                <a:solidFill>
                  <a:srgbClr val="C00000"/>
                </a:solidFill>
                <a:latin typeface="Times New Roman" panose="02020603050405020304" pitchFamily="18" charset="0"/>
                <a:cs typeface="Times New Roman" panose="02020603050405020304" pitchFamily="18" charset="0"/>
              </a:rPr>
              <a:t> balloon and </a:t>
            </a:r>
            <a:r>
              <a:rPr lang="en-US" sz="3200" b="1" dirty="0" err="1">
                <a:solidFill>
                  <a:srgbClr val="C00000"/>
                </a:solidFill>
                <a:latin typeface="Times New Roman" panose="02020603050405020304" pitchFamily="18" charset="0"/>
                <a:cs typeface="Times New Roman" panose="02020603050405020304" pitchFamily="18" charset="0"/>
              </a:rPr>
              <a:t>Liraglutide</a:t>
            </a:r>
            <a:r>
              <a:rPr lang="en-US" sz="3200" b="1" dirty="0">
                <a:solidFill>
                  <a:srgbClr val="C00000"/>
                </a:solidFill>
                <a:latin typeface="Times New Roman" panose="02020603050405020304" pitchFamily="18" charset="0"/>
                <a:cs typeface="Times New Roman" panose="02020603050405020304" pitchFamily="18" charset="0"/>
              </a:rPr>
              <a:t> at high does R. </a:t>
            </a:r>
            <a:r>
              <a:rPr lang="en-US" sz="3200" b="1" dirty="0" err="1">
                <a:solidFill>
                  <a:srgbClr val="C00000"/>
                </a:solidFill>
                <a:latin typeface="Times New Roman" panose="02020603050405020304" pitchFamily="18" charset="0"/>
                <a:cs typeface="Times New Roman" panose="02020603050405020304" pitchFamily="18" charset="0"/>
              </a:rPr>
              <a:t>Fittipaldi</a:t>
            </a:r>
            <a:r>
              <a:rPr lang="en-US" sz="3200" b="1" dirty="0">
                <a:solidFill>
                  <a:srgbClr val="C00000"/>
                </a:solidFill>
                <a:latin typeface="Times New Roman" panose="02020603050405020304" pitchFamily="18" charset="0"/>
                <a:cs typeface="Times New Roman" panose="02020603050405020304" pitchFamily="18" charset="0"/>
              </a:rPr>
              <a:t> et al Campos Brazil</a:t>
            </a:r>
            <a:endParaRPr lang="en-US" sz="3200" dirty="0">
              <a:solidFill>
                <a:srgbClr val="C00000"/>
              </a:solidFill>
            </a:endParaRPr>
          </a:p>
        </p:txBody>
      </p:sp>
      <p:pic>
        <p:nvPicPr>
          <p:cNvPr id="1025" name="Picture 1" descr="page113image1781888">
            <a:extLst>
              <a:ext uri="{FF2B5EF4-FFF2-40B4-BE49-F238E27FC236}">
                <a16:creationId xmlns:a16="http://schemas.microsoft.com/office/drawing/2014/main" id="{35978EF2-CB1F-734F-A26B-57AA6970C1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42132" y="67150"/>
            <a:ext cx="6468005" cy="611359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8895" y="4708088"/>
            <a:ext cx="11053237" cy="2062103"/>
          </a:xfrm>
          <a:prstGeom prst="rect">
            <a:avLst/>
          </a:prstGeom>
        </p:spPr>
        <p:txBody>
          <a:bodyPr wrap="square">
            <a:spAutoFit/>
          </a:bodyPr>
          <a:lstStyle/>
          <a:p>
            <a:pPr marL="285722" indent="-285722">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The mean age was 34.4 (21-57), the mean initial BMI in group 1 was 33.93 and in group 2, 33.95. </a:t>
            </a:r>
          </a:p>
          <a:p>
            <a:pPr marL="285722" indent="-285722">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42 patients in group 1 completed treatment compared to 31 patients in group 2. </a:t>
            </a:r>
          </a:p>
        </p:txBody>
      </p:sp>
    </p:spTree>
    <p:extLst>
      <p:ext uri="{BB962C8B-B14F-4D97-AF65-F5344CB8AC3E}">
        <p14:creationId xmlns:p14="http://schemas.microsoft.com/office/powerpoint/2010/main" val="871269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133548988"/>
              </p:ext>
            </p:extLst>
          </p:nvPr>
        </p:nvGraphicFramePr>
        <p:xfrm>
          <a:off x="228953" y="1243087"/>
          <a:ext cx="17150207" cy="2960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228953" y="4203442"/>
            <a:ext cx="17150207" cy="5478423"/>
          </a:xfrm>
          <a:prstGeom prst="rect">
            <a:avLst/>
          </a:prstGeom>
          <a:noFill/>
        </p:spPr>
        <p:txBody>
          <a:bodyPr wrap="square" rtlCol="0">
            <a:spAutoFit/>
          </a:bodyPr>
          <a:lstStyle/>
          <a:p>
            <a:r>
              <a:rPr lang="en-US" sz="3500" dirty="0">
                <a:latin typeface="Times New Roman" charset="0"/>
                <a:ea typeface="Times New Roman" charset="0"/>
                <a:cs typeface="Times New Roman" charset="0"/>
              </a:rPr>
              <a:t>Results: 1-year FU of all included patients had shown that OAGB had a better effect than SG in DM remission detected by a larger drop of mean fasting blood sugar after one year of OAGB (37.80± 6.41 mg/dl) in comparison to LSG (29.93 ± 12.84 mg/dl) (p value &lt;0.004). </a:t>
            </a:r>
          </a:p>
          <a:p>
            <a:r>
              <a:rPr lang="en-US" sz="3500" dirty="0">
                <a:latin typeface="Times New Roman" charset="0"/>
                <a:ea typeface="Times New Roman" charset="0"/>
                <a:cs typeface="Times New Roman" charset="0"/>
              </a:rPr>
              <a:t>The mean HBA1c drop after one year in OAGB (2.33 ± 0.48 %) was larger than in LSG (2.01± 0.59 %) (p value &lt;0.024). </a:t>
            </a:r>
          </a:p>
          <a:p>
            <a:r>
              <a:rPr lang="en-US" sz="3500" dirty="0">
                <a:latin typeface="Times New Roman" charset="0"/>
                <a:ea typeface="Times New Roman" charset="0"/>
                <a:cs typeface="Times New Roman" charset="0"/>
              </a:rPr>
              <a:t>Effect of MGB on diabetes resolution was faster than SG reflected by the percent of cases with early diabetes resolution at 6 months (46.7% with MGB in comparison to 20% with SG).</a:t>
            </a:r>
          </a:p>
          <a:p>
            <a:pPr algn="ctr"/>
            <a:r>
              <a:rPr lang="en-US" sz="3600" b="1" dirty="0">
                <a:solidFill>
                  <a:srgbClr val="C00000"/>
                </a:solidFill>
                <a:latin typeface="Times New Roman" charset="0"/>
                <a:ea typeface="Times New Roman" charset="0"/>
                <a:cs typeface="Times New Roman" charset="0"/>
              </a:rPr>
              <a:t>Conclusion: OAGB has better and earlier effect than SG in diabetes remission. Oral hypoglycemic medications, C peptide &gt;3 ng/ml and diabetes duration &lt; 5 years are considered independent predictors for diabetes resolution after the operation.</a:t>
            </a:r>
          </a:p>
        </p:txBody>
      </p:sp>
      <p:sp>
        <p:nvSpPr>
          <p:cNvPr id="3" name="Rectangle 2">
            <a:extLst>
              <a:ext uri="{FF2B5EF4-FFF2-40B4-BE49-F238E27FC236}">
                <a16:creationId xmlns:a16="http://schemas.microsoft.com/office/drawing/2014/main" id="{CA484E96-7465-FE42-84C6-61C012CC043E}"/>
              </a:ext>
            </a:extLst>
          </p:cNvPr>
          <p:cNvSpPr/>
          <p:nvPr/>
        </p:nvSpPr>
        <p:spPr>
          <a:xfrm>
            <a:off x="228953" y="-1"/>
            <a:ext cx="17150207" cy="1431161"/>
          </a:xfrm>
          <a:prstGeom prst="rect">
            <a:avLst/>
          </a:prstGeom>
        </p:spPr>
        <p:txBody>
          <a:bodyPr wrap="square">
            <a:spAutoFit/>
          </a:bodyPr>
          <a:lstStyle/>
          <a:p>
            <a:pPr algn="ctr"/>
            <a:r>
              <a:rPr lang="en-US" sz="2900" b="1" dirty="0">
                <a:latin typeface="Times New Roman" charset="0"/>
                <a:ea typeface="Times New Roman" charset="0"/>
                <a:cs typeface="Times New Roman" charset="0"/>
              </a:rPr>
              <a:t>5. SHORT TERM RESULTS STUDY OF THE EFFECT OF LAPAROSCOPIC MINI GASTRIC BYPASS VERSUS SLEEVE GASTRECTOMY ON OBESE TYPE 2 DIABETICs H. </a:t>
            </a:r>
            <a:r>
              <a:rPr lang="en-US" sz="2900" b="1" dirty="0" err="1">
                <a:latin typeface="Times New Roman" charset="0"/>
                <a:ea typeface="Times New Roman" charset="0"/>
                <a:cs typeface="Times New Roman" charset="0"/>
              </a:rPr>
              <a:t>Elmaleh</a:t>
            </a:r>
            <a:r>
              <a:rPr lang="en-US" sz="2900" b="1" dirty="0">
                <a:latin typeface="Times New Roman" charset="0"/>
                <a:ea typeface="Times New Roman" charset="0"/>
                <a:cs typeface="Times New Roman" charset="0"/>
              </a:rPr>
              <a:t> et al Egypt</a:t>
            </a:r>
          </a:p>
          <a:p>
            <a:pPr algn="ctr"/>
            <a:r>
              <a:rPr lang="en-US" sz="2900" b="1" dirty="0">
                <a:latin typeface="Times New Roman" charset="0"/>
                <a:ea typeface="Times New Roman" charset="0"/>
                <a:cs typeface="Times New Roman" charset="0"/>
              </a:rPr>
              <a:t> </a:t>
            </a:r>
          </a:p>
        </p:txBody>
      </p:sp>
    </p:spTree>
    <p:extLst>
      <p:ext uri="{BB962C8B-B14F-4D97-AF65-F5344CB8AC3E}">
        <p14:creationId xmlns:p14="http://schemas.microsoft.com/office/powerpoint/2010/main" val="1613685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6399441" cy="1389888"/>
          </a:xfrm>
        </p:spPr>
        <p:txBody>
          <a:bodyPr>
            <a:normAutofit/>
          </a:bodyPr>
          <a:lstStyle/>
          <a:p>
            <a:pPr algn="ctr"/>
            <a:r>
              <a:rPr lang="en-US" sz="3600" b="1" dirty="0">
                <a:latin typeface="Times New Roman" charset="0"/>
                <a:ea typeface="Times New Roman" charset="0"/>
                <a:cs typeface="Times New Roman" charset="0"/>
              </a:rPr>
              <a:t>6. BAND AND EXTEND? RESULTS OF 2 RANDOMIZED CONTROLLED TRIALS ON RYGB IMPROVEMENT A. </a:t>
            </a:r>
            <a:r>
              <a:rPr lang="en-US" sz="3600" b="1" dirty="0" err="1">
                <a:latin typeface="Times New Roman" charset="0"/>
                <a:ea typeface="Times New Roman" charset="0"/>
                <a:cs typeface="Times New Roman" charset="0"/>
              </a:rPr>
              <a:t>Boerboom</a:t>
            </a:r>
            <a:r>
              <a:rPr lang="en-US" sz="3600" b="1" dirty="0">
                <a:latin typeface="Times New Roman" charset="0"/>
                <a:ea typeface="Times New Roman" charset="0"/>
                <a:cs typeface="Times New Roman" charset="0"/>
              </a:rPr>
              <a:t> et al Netherlands</a:t>
            </a:r>
          </a:p>
        </p:txBody>
      </p:sp>
      <p:sp>
        <p:nvSpPr>
          <p:cNvPr id="3" name="Content Placeholder 2"/>
          <p:cNvSpPr>
            <a:spLocks noGrp="1"/>
          </p:cNvSpPr>
          <p:nvPr>
            <p:ph idx="1"/>
          </p:nvPr>
        </p:nvSpPr>
        <p:spPr>
          <a:xfrm>
            <a:off x="0" y="1389889"/>
            <a:ext cx="17275628" cy="8132935"/>
          </a:xfrm>
        </p:spPr>
        <p:txBody>
          <a:bodyPr>
            <a:noAutofit/>
          </a:bodyPr>
          <a:lstStyle/>
          <a:p>
            <a:r>
              <a:rPr lang="en-US" sz="3600" dirty="0">
                <a:latin typeface="Times New Roman" charset="0"/>
                <a:ea typeface="Times New Roman" charset="0"/>
                <a:cs typeface="Times New Roman" charset="0"/>
              </a:rPr>
              <a:t>Aim: to evaluate the effect of a banded RYGB (B-GB) &amp; an extended RYGB (EP-GB).</a:t>
            </a:r>
          </a:p>
          <a:p>
            <a:r>
              <a:rPr lang="en-US" sz="3600" dirty="0">
                <a:latin typeface="Times New Roman" charset="0"/>
                <a:ea typeface="Times New Roman" charset="0"/>
                <a:cs typeface="Times New Roman" charset="0"/>
              </a:rPr>
              <a:t>Methods: In both (RCTs) the modified RYGB (B-GB and EP-GB) was compared with a S-GB. In each study 130 patients were randomized into two groups. Subsequently, weight loss, morbidity, reduction of comorbidities &amp; QOL were measured during a FU of 2 years. The B-GB was created using a non-adjustable </a:t>
            </a:r>
            <a:r>
              <a:rPr lang="en-US" sz="3600" dirty="0" err="1">
                <a:latin typeface="Times New Roman" charset="0"/>
                <a:ea typeface="Times New Roman" charset="0"/>
                <a:cs typeface="Times New Roman" charset="0"/>
              </a:rPr>
              <a:t>MiniMizer</a:t>
            </a:r>
            <a:r>
              <a:rPr lang="en-US" sz="3600" dirty="0">
                <a:latin typeface="Times New Roman" charset="0"/>
                <a:ea typeface="Times New Roman" charset="0"/>
                <a:cs typeface="Times New Roman" charset="0"/>
              </a:rPr>
              <a:t> silicone ring and in the EP-GB a 15 cm long pouch was formed.</a:t>
            </a:r>
          </a:p>
          <a:p>
            <a:r>
              <a:rPr lang="en-US" sz="3600" dirty="0">
                <a:latin typeface="Times New Roman" charset="0"/>
                <a:ea typeface="Times New Roman" charset="0"/>
                <a:cs typeface="Times New Roman" charset="0"/>
              </a:rPr>
              <a:t>Results: In the first study, mean EWL after 24 months was 88% in the B-GB group versus 80% in the S-GB group (p=0.212) &amp; in the second study, mean EWL was 77% in the EP-GB versus 73% in the S-GB group (p=0.437). </a:t>
            </a:r>
          </a:p>
          <a:p>
            <a:r>
              <a:rPr lang="en-US" sz="3600" dirty="0">
                <a:latin typeface="Times New Roman" charset="0"/>
                <a:ea typeface="Times New Roman" charset="0"/>
                <a:cs typeface="Times New Roman" charset="0"/>
              </a:rPr>
              <a:t>In 4 (6%) patients the </a:t>
            </a:r>
            <a:r>
              <a:rPr lang="en-US" sz="3600" dirty="0" err="1">
                <a:latin typeface="Times New Roman" charset="0"/>
                <a:ea typeface="Times New Roman" charset="0"/>
                <a:cs typeface="Times New Roman" charset="0"/>
              </a:rPr>
              <a:t>MiniMizer</a:t>
            </a:r>
            <a:r>
              <a:rPr lang="en-US" sz="3600" dirty="0">
                <a:latin typeface="Times New Roman" charset="0"/>
                <a:ea typeface="Times New Roman" charset="0"/>
                <a:cs typeface="Times New Roman" charset="0"/>
              </a:rPr>
              <a:t> ring was removed because of persistent dysphagia. No differences in other complications and nutritional deficiencies were found in both studies.</a:t>
            </a:r>
          </a:p>
          <a:p>
            <a:pPr algn="ctr"/>
            <a:r>
              <a:rPr lang="en-US" sz="4000" b="1" dirty="0">
                <a:solidFill>
                  <a:srgbClr val="C00000"/>
                </a:solidFill>
                <a:latin typeface="Times New Roman" charset="0"/>
                <a:ea typeface="Times New Roman" charset="0"/>
                <a:cs typeface="Times New Roman" charset="0"/>
              </a:rPr>
              <a:t>Conclusion: Two years after surgery, no significant difference in weight loss were detected between the B-GB, EP-GB and S-GB group. Extension of follow-up of both RCTs is needed to assess if modifications of the gastric pouch may prevent weight regain in the long term.</a:t>
            </a:r>
          </a:p>
          <a:p>
            <a:pPr algn="ctr"/>
            <a:endParaRPr lang="en-US" sz="3600" b="1" dirty="0">
              <a:solidFill>
                <a:srgbClr val="C00000"/>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1693098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a:blip r:embed="rId2"/>
          <a:stretch>
            <a:fillRect/>
          </a:stretch>
        </p:blipFill>
        <p:spPr>
          <a:xfrm>
            <a:off x="4910328" y="218861"/>
            <a:ext cx="12871749" cy="9687139"/>
          </a:xfrm>
          <a:prstGeom prst="rect">
            <a:avLst/>
          </a:prstGeom>
        </p:spPr>
      </p:pic>
      <p:pic>
        <p:nvPicPr>
          <p:cNvPr id="7" name="Picture 6"/>
          <p:cNvPicPr>
            <a:picLocks noChangeAspect="1"/>
          </p:cNvPicPr>
          <p:nvPr/>
        </p:nvPicPr>
        <p:blipFill>
          <a:blip r:embed="rId3"/>
          <a:stretch>
            <a:fillRect/>
          </a:stretch>
        </p:blipFill>
        <p:spPr>
          <a:xfrm>
            <a:off x="0" y="3792139"/>
            <a:ext cx="5541264" cy="6113861"/>
          </a:xfrm>
          <a:prstGeom prst="rect">
            <a:avLst/>
          </a:prstGeom>
        </p:spPr>
      </p:pic>
      <p:pic>
        <p:nvPicPr>
          <p:cNvPr id="8" name="Picture 7"/>
          <p:cNvPicPr>
            <a:picLocks noChangeAspect="1"/>
          </p:cNvPicPr>
          <p:nvPr/>
        </p:nvPicPr>
        <p:blipFill>
          <a:blip r:embed="rId4"/>
          <a:stretch>
            <a:fillRect/>
          </a:stretch>
        </p:blipFill>
        <p:spPr>
          <a:xfrm>
            <a:off x="238817" y="-583"/>
            <a:ext cx="5063630" cy="1955467"/>
          </a:xfrm>
          <a:prstGeom prst="rect">
            <a:avLst/>
          </a:prstGeom>
        </p:spPr>
      </p:pic>
      <p:sp>
        <p:nvSpPr>
          <p:cNvPr id="3" name="Content Placeholder 2"/>
          <p:cNvSpPr>
            <a:spLocks noGrp="1"/>
          </p:cNvSpPr>
          <p:nvPr>
            <p:ph idx="1"/>
          </p:nvPr>
        </p:nvSpPr>
        <p:spPr>
          <a:xfrm>
            <a:off x="0" y="1954884"/>
            <a:ext cx="5896083" cy="6707187"/>
          </a:xfrm>
        </p:spPr>
        <p:txBody>
          <a:bodyPr>
            <a:normAutofit/>
          </a:bodyPr>
          <a:lstStyle/>
          <a:p>
            <a:pPr marL="0" indent="0" algn="ctr">
              <a:buNone/>
            </a:pPr>
            <a:r>
              <a:rPr lang="en-US" sz="4400" b="1">
                <a:latin typeface="Times New Roman" charset="0"/>
                <a:ea typeface="Times New Roman" charset="0"/>
                <a:cs typeface="Times New Roman" charset="0"/>
              </a:rPr>
              <a:t>30.6%% </a:t>
            </a:r>
            <a:r>
              <a:rPr lang="en-US" sz="4400" b="1" dirty="0">
                <a:latin typeface="Times New Roman" charset="0"/>
                <a:ea typeface="Times New Roman" charset="0"/>
                <a:cs typeface="Times New Roman" charset="0"/>
              </a:rPr>
              <a:t>oral </a:t>
            </a:r>
            <a:r>
              <a:rPr lang="en-US" sz="4400" b="1">
                <a:latin typeface="Times New Roman" charset="0"/>
                <a:ea typeface="Times New Roman" charset="0"/>
                <a:cs typeface="Times New Roman" charset="0"/>
              </a:rPr>
              <a:t>presentation acceptance rate</a:t>
            </a:r>
            <a:endParaRPr lang="en-US" sz="4400"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909659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6399441" cy="1335024"/>
          </a:xfrm>
        </p:spPr>
        <p:txBody>
          <a:bodyPr>
            <a:normAutofit/>
          </a:bodyPr>
          <a:lstStyle/>
          <a:p>
            <a:pPr algn="ctr"/>
            <a:r>
              <a:rPr lang="en-US" sz="3600" b="1" dirty="0">
                <a:latin typeface="Times New Roman" charset="0"/>
                <a:ea typeface="Times New Roman" charset="0"/>
                <a:cs typeface="Times New Roman" charset="0"/>
              </a:rPr>
              <a:t>7. BANDED SLEEVE GASTRECTOMY – 2 YEAR RESULTS OF THE MISO (MINIMIZER FOR SLEEVE OPTIMIZATION) TRIAL J. Fink et al Germany</a:t>
            </a:r>
          </a:p>
        </p:txBody>
      </p:sp>
      <p:sp>
        <p:nvSpPr>
          <p:cNvPr id="3" name="Content Placeholder 2"/>
          <p:cNvSpPr>
            <a:spLocks noGrp="1"/>
          </p:cNvSpPr>
          <p:nvPr>
            <p:ph idx="1"/>
          </p:nvPr>
        </p:nvSpPr>
        <p:spPr>
          <a:xfrm>
            <a:off x="135623" y="1511809"/>
            <a:ext cx="17274553" cy="8394191"/>
          </a:xfrm>
        </p:spPr>
        <p:txBody>
          <a:bodyPr>
            <a:noAutofit/>
          </a:bodyPr>
          <a:lstStyle/>
          <a:p>
            <a:r>
              <a:rPr lang="en-US" sz="3600" dirty="0">
                <a:latin typeface="Times New Roman" charset="0"/>
                <a:ea typeface="Times New Roman" charset="0"/>
                <a:cs typeface="Times New Roman" charset="0"/>
              </a:rPr>
              <a:t>Aim: Single center RCT to see if banding a sleeve leads to better weight loss or not.</a:t>
            </a:r>
          </a:p>
          <a:p>
            <a:r>
              <a:rPr lang="en-US" sz="3600" dirty="0">
                <a:latin typeface="Times New Roman" charset="0"/>
                <a:ea typeface="Times New Roman" charset="0"/>
                <a:cs typeface="Times New Roman" charset="0"/>
              </a:rPr>
              <a:t>Methods: 94 patients were randomized to undergo banded LSG (BLSG) using a </a:t>
            </a:r>
            <a:r>
              <a:rPr lang="en-US" sz="3600" dirty="0" err="1">
                <a:latin typeface="Times New Roman" charset="0"/>
                <a:ea typeface="Times New Roman" charset="0"/>
                <a:cs typeface="Times New Roman" charset="0"/>
              </a:rPr>
              <a:t>MiniMizer</a:t>
            </a:r>
            <a:r>
              <a:rPr lang="en-US" sz="3600" dirty="0">
                <a:latin typeface="Times New Roman" charset="0"/>
                <a:ea typeface="Times New Roman" charset="0"/>
                <a:cs typeface="Times New Roman" charset="0"/>
              </a:rPr>
              <a:t>® ring closed at 7.5 cm, or a conventional LSG with 2 year analysis for safety, weight loss, reflux and postoperative regurgitation.</a:t>
            </a:r>
          </a:p>
          <a:p>
            <a:r>
              <a:rPr lang="en-US" sz="3600" dirty="0">
                <a:latin typeface="Times New Roman" charset="0"/>
                <a:ea typeface="Times New Roman" charset="0"/>
                <a:cs typeface="Times New Roman" charset="0"/>
              </a:rPr>
              <a:t>Results: Mean preoperative BMI was 50.55 ± 6.2 kg/m2 in BLSG and 50.69 ± 6.5 kg/m2 in LSG (Mann- Whitney p = 0.9). </a:t>
            </a:r>
          </a:p>
          <a:p>
            <a:r>
              <a:rPr lang="en-US" sz="3600" dirty="0">
                <a:latin typeface="Times New Roman" charset="0"/>
                <a:ea typeface="Times New Roman" charset="0"/>
                <a:cs typeface="Times New Roman" charset="0"/>
              </a:rPr>
              <a:t>There was no postoperative complication in either group. 2 patients in the BLSG group and 1 patient in the LSG group were converted to gastric bypass. </a:t>
            </a:r>
          </a:p>
          <a:p>
            <a:r>
              <a:rPr lang="en-US" sz="3600" dirty="0">
                <a:latin typeface="Times New Roman" charset="0"/>
                <a:ea typeface="Times New Roman" charset="0"/>
                <a:cs typeface="Times New Roman" charset="0"/>
              </a:rPr>
              <a:t>There was no difference in weight loss 2 years after surgery (%BMI loss BLSG 75.61 ± 19.39 vs. LSG 68.82 ± 17.19; p = 0.20). Ring placement had no impact on presence of reflux symptoms (Fisher´s exact test p = 0.14) at that time. The rate of postoperative regurgitation was not increased for BLSG patients (Fisher´s exact test p = 0.24).</a:t>
            </a:r>
          </a:p>
          <a:p>
            <a:pPr algn="ctr"/>
            <a:r>
              <a:rPr lang="en-US" sz="4400" b="1" dirty="0">
                <a:solidFill>
                  <a:srgbClr val="C00000"/>
                </a:solidFill>
                <a:latin typeface="Times New Roman" charset="0"/>
                <a:ea typeface="Times New Roman" charset="0"/>
                <a:cs typeface="Times New Roman" charset="0"/>
              </a:rPr>
              <a:t>Conclusion: Ring placement had no impact on reflux or weight loss 2 years after surgery.</a:t>
            </a:r>
          </a:p>
          <a:p>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381024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3792581" y="8501418"/>
            <a:ext cx="3564086" cy="1386477"/>
          </a:xfrm>
          <a:prstGeom prst="rect">
            <a:avLst/>
          </a:prstGeom>
        </p:spPr>
      </p:pic>
      <p:sp>
        <p:nvSpPr>
          <p:cNvPr id="2" name="Title 1"/>
          <p:cNvSpPr>
            <a:spLocks noGrp="1"/>
          </p:cNvSpPr>
          <p:nvPr>
            <p:ph type="title"/>
          </p:nvPr>
        </p:nvSpPr>
        <p:spPr>
          <a:xfrm>
            <a:off x="0" y="-54186"/>
            <a:ext cx="17356667" cy="1370921"/>
          </a:xfrm>
        </p:spPr>
        <p:txBody>
          <a:bodyPr>
            <a:noAutofit/>
          </a:bodyPr>
          <a:lstStyle/>
          <a:p>
            <a:pPr algn="ctr"/>
            <a:r>
              <a:rPr lang="en-GB" sz="2900" b="1" dirty="0">
                <a:latin typeface="Times New Roman" charset="0"/>
                <a:ea typeface="Times New Roman" charset="0"/>
                <a:cs typeface="Times New Roman" charset="0"/>
              </a:rPr>
              <a:t>8. THE USE OF INTRAPERITONEAL BUPIVACAINE IN LAPAROSCOPIC ROUX-AND-Y GASTRIC BYPASS: A DOUBLE BLIND, RANDOMIZED CONTROLLED TRIAL </a:t>
            </a:r>
            <a:r>
              <a:rPr lang="en-US" sz="2900" b="1" dirty="0" err="1">
                <a:latin typeface="Times New Roman" charset="0"/>
                <a:ea typeface="Times New Roman" charset="0"/>
                <a:cs typeface="Times New Roman" charset="0"/>
              </a:rPr>
              <a:t>Schipper</a:t>
            </a:r>
            <a:r>
              <a:rPr lang="en-US" sz="2900" b="1" dirty="0">
                <a:latin typeface="Times New Roman" charset="0"/>
                <a:ea typeface="Times New Roman" charset="0"/>
                <a:cs typeface="Times New Roman" charset="0"/>
              </a:rPr>
              <a:t> et al Netherlands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959012"/>
              </p:ext>
            </p:extLst>
          </p:nvPr>
        </p:nvGraphicFramePr>
        <p:xfrm>
          <a:off x="575733" y="1540934"/>
          <a:ext cx="16628533" cy="436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47657" y="6133933"/>
            <a:ext cx="17209010" cy="3170099"/>
          </a:xfrm>
          <a:prstGeom prst="rect">
            <a:avLst/>
          </a:prstGeom>
          <a:noFill/>
        </p:spPr>
        <p:txBody>
          <a:bodyPr wrap="square" rtlCol="0">
            <a:spAutoFit/>
          </a:bodyPr>
          <a:lstStyle/>
          <a:p>
            <a:pPr marL="285722" indent="-285722">
              <a:buFont typeface="Arial" charset="0"/>
              <a:buChar char="•"/>
            </a:pPr>
            <a:r>
              <a:rPr lang="en-US" sz="4000" dirty="0">
                <a:solidFill>
                  <a:prstClr val="black"/>
                </a:solidFill>
                <a:latin typeface="Times New Roman" charset="0"/>
                <a:ea typeface="Times New Roman" charset="0"/>
                <a:cs typeface="Times New Roman" charset="0"/>
              </a:rPr>
              <a:t>Vas pain score: Shoulder pain and </a:t>
            </a:r>
            <a:r>
              <a:rPr lang="en-US" sz="4000" dirty="0" err="1">
                <a:solidFill>
                  <a:prstClr val="black"/>
                </a:solidFill>
                <a:latin typeface="Times New Roman" charset="0"/>
                <a:ea typeface="Times New Roman" charset="0"/>
                <a:cs typeface="Times New Roman" charset="0"/>
              </a:rPr>
              <a:t>Abd</a:t>
            </a:r>
            <a:r>
              <a:rPr lang="en-US" sz="4000" dirty="0">
                <a:solidFill>
                  <a:prstClr val="black"/>
                </a:solidFill>
                <a:latin typeface="Times New Roman" charset="0"/>
                <a:ea typeface="Times New Roman" charset="0"/>
                <a:cs typeface="Times New Roman" charset="0"/>
              </a:rPr>
              <a:t> pain at 0, 1, 6 &amp; 24 hours</a:t>
            </a:r>
          </a:p>
          <a:p>
            <a:pPr marL="285722" indent="-285722">
              <a:buFont typeface="Arial" charset="0"/>
              <a:buChar char="•"/>
            </a:pPr>
            <a:r>
              <a:rPr lang="en-US" sz="4000" dirty="0">
                <a:solidFill>
                  <a:prstClr val="black"/>
                </a:solidFill>
                <a:latin typeface="Times New Roman" charset="0"/>
                <a:ea typeface="Times New Roman" charset="0"/>
                <a:cs typeface="Times New Roman" charset="0"/>
              </a:rPr>
              <a:t>Use of opioids &amp; anti-emetics</a:t>
            </a:r>
          </a:p>
          <a:p>
            <a:r>
              <a:rPr lang="en-US" sz="4000" b="1" dirty="0">
                <a:solidFill>
                  <a:prstClr val="black"/>
                </a:solidFill>
                <a:latin typeface="Times New Roman" charset="0"/>
                <a:ea typeface="Times New Roman" charset="0"/>
                <a:cs typeface="Times New Roman" charset="0"/>
              </a:rPr>
              <a:t>Conclusion:</a:t>
            </a:r>
            <a:r>
              <a:rPr lang="en-US" sz="4000" dirty="0">
                <a:solidFill>
                  <a:prstClr val="black"/>
                </a:solidFill>
                <a:latin typeface="Times New Roman" charset="0"/>
                <a:ea typeface="Times New Roman" charset="0"/>
                <a:cs typeface="Times New Roman" charset="0"/>
              </a:rPr>
              <a:t> No difference between two groups </a:t>
            </a:r>
          </a:p>
          <a:p>
            <a:r>
              <a:rPr lang="en-US" sz="4000" b="1" dirty="0">
                <a:solidFill>
                  <a:prstClr val="black"/>
                </a:solidFill>
                <a:latin typeface="Times New Roman" charset="0"/>
                <a:ea typeface="Times New Roman" charset="0"/>
                <a:cs typeface="Times New Roman" charset="0"/>
              </a:rPr>
              <a:t>Of Note: Symons et al, 2007 in JACS, </a:t>
            </a:r>
            <a:r>
              <a:rPr lang="en-US" sz="4000" dirty="0">
                <a:solidFill>
                  <a:prstClr val="black"/>
                </a:solidFill>
                <a:latin typeface="Times New Roman" charset="0"/>
                <a:ea typeface="Times New Roman" charset="0"/>
                <a:cs typeface="Times New Roman" charset="0"/>
              </a:rPr>
              <a:t>double-blinded RCT showed </a:t>
            </a:r>
          </a:p>
          <a:p>
            <a:r>
              <a:rPr lang="en-US" sz="4000" dirty="0">
                <a:solidFill>
                  <a:prstClr val="black"/>
                </a:solidFill>
                <a:latin typeface="Times New Roman" charset="0"/>
                <a:ea typeface="Times New Roman" charset="0"/>
                <a:cs typeface="Times New Roman" charset="0"/>
              </a:rPr>
              <a:t>reduction in oral opioid use POD 1  </a:t>
            </a:r>
          </a:p>
        </p:txBody>
      </p:sp>
    </p:spTree>
    <p:extLst>
      <p:ext uri="{BB962C8B-B14F-4D97-AF65-F5344CB8AC3E}">
        <p14:creationId xmlns:p14="http://schemas.microsoft.com/office/powerpoint/2010/main" val="2882657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7610138" cy="1404257"/>
          </a:xfrm>
        </p:spPr>
        <p:txBody>
          <a:bodyPr>
            <a:normAutofit/>
          </a:bodyPr>
          <a:lstStyle/>
          <a:p>
            <a:pPr algn="ctr"/>
            <a:r>
              <a:rPr lang="en-US" sz="3200" b="1" dirty="0">
                <a:latin typeface="Times New Roman" charset="0"/>
                <a:ea typeface="Times New Roman" charset="0"/>
                <a:cs typeface="Times New Roman" charset="0"/>
              </a:rPr>
              <a:t>9. STAPLE LINE REINFORCEMENT USING SEAMGUARD VERSUS OVERSEWING SUTURE DURING LAPAROSCOPIC SLEEVE GASTRECTOMY RCT H </a:t>
            </a:r>
            <a:r>
              <a:rPr lang="en-US" sz="3200" b="1" dirty="0" err="1">
                <a:latin typeface="Times New Roman" charset="0"/>
                <a:ea typeface="Times New Roman" charset="0"/>
                <a:cs typeface="Times New Roman" charset="0"/>
              </a:rPr>
              <a:t>Elghadban</a:t>
            </a:r>
            <a:r>
              <a:rPr lang="en-US" sz="3200" b="1" dirty="0">
                <a:latin typeface="Times New Roman" charset="0"/>
                <a:ea typeface="Times New Roman" charset="0"/>
                <a:cs typeface="Times New Roman" charset="0"/>
              </a:rPr>
              <a:t> et al Egypt</a:t>
            </a:r>
          </a:p>
        </p:txBody>
      </p:sp>
      <p:sp>
        <p:nvSpPr>
          <p:cNvPr id="3" name="Content Placeholder 2"/>
          <p:cNvSpPr>
            <a:spLocks noGrp="1"/>
          </p:cNvSpPr>
          <p:nvPr>
            <p:ph idx="1"/>
          </p:nvPr>
        </p:nvSpPr>
        <p:spPr>
          <a:xfrm>
            <a:off x="299074" y="1404257"/>
            <a:ext cx="17011989" cy="7935686"/>
          </a:xfrm>
        </p:spPr>
        <p:txBody>
          <a:bodyPr>
            <a:noAutofit/>
          </a:bodyPr>
          <a:lstStyle/>
          <a:p>
            <a:r>
              <a:rPr lang="en-US" sz="3600" dirty="0">
                <a:latin typeface="Times New Roman" charset="0"/>
                <a:ea typeface="Times New Roman" charset="0"/>
                <a:cs typeface="Times New Roman" charset="0"/>
              </a:rPr>
              <a:t>Objective: To evaluate the effect of using </a:t>
            </a:r>
            <a:r>
              <a:rPr lang="en-US" sz="3600" dirty="0" err="1">
                <a:latin typeface="Times New Roman" charset="0"/>
                <a:ea typeface="Times New Roman" charset="0"/>
                <a:cs typeface="Times New Roman" charset="0"/>
              </a:rPr>
              <a:t>Seamguard</a:t>
            </a:r>
            <a:r>
              <a:rPr lang="en-US" sz="3600" dirty="0">
                <a:latin typeface="Times New Roman" charset="0"/>
                <a:ea typeface="Times New Roman" charset="0"/>
                <a:cs typeface="Times New Roman" charset="0"/>
              </a:rPr>
              <a:t> material for reinforcement of the staple line during LSG for super morbid obese patients and comparing it with reinforcing the staple line by over-sewing using suture</a:t>
            </a:r>
          </a:p>
          <a:p>
            <a:r>
              <a:rPr lang="en-US" sz="3600" dirty="0">
                <a:latin typeface="Times New Roman" charset="0"/>
                <a:ea typeface="Times New Roman" charset="0"/>
                <a:cs typeface="Times New Roman" charset="0"/>
              </a:rPr>
              <a:t>Methods: A RCT 200 super-morbid obese patients randomized into two groups; group (1) with reinforcement of the staple line by </a:t>
            </a:r>
            <a:r>
              <a:rPr lang="en-US" sz="3600" dirty="0" err="1">
                <a:latin typeface="Times New Roman" charset="0"/>
                <a:ea typeface="Times New Roman" charset="0"/>
                <a:cs typeface="Times New Roman" charset="0"/>
              </a:rPr>
              <a:t>seamguard</a:t>
            </a:r>
            <a:r>
              <a:rPr lang="en-US" sz="3600" dirty="0">
                <a:latin typeface="Times New Roman" charset="0"/>
                <a:ea typeface="Times New Roman" charset="0"/>
                <a:cs typeface="Times New Roman" charset="0"/>
              </a:rPr>
              <a:t> and group (2) in with reinforcing the staple line using suture.</a:t>
            </a:r>
          </a:p>
          <a:p>
            <a:r>
              <a:rPr lang="en-US" sz="3600" dirty="0">
                <a:latin typeface="Times New Roman" charset="0"/>
                <a:ea typeface="Times New Roman" charset="0"/>
                <a:cs typeface="Times New Roman" charset="0"/>
              </a:rPr>
              <a:t>Results: No </a:t>
            </a:r>
            <a:r>
              <a:rPr lang="en-US" sz="3600" dirty="0" err="1">
                <a:latin typeface="Times New Roman" charset="0"/>
                <a:ea typeface="Times New Roman" charset="0"/>
                <a:cs typeface="Times New Roman" charset="0"/>
              </a:rPr>
              <a:t>statisical</a:t>
            </a:r>
            <a:r>
              <a:rPr lang="en-US" sz="3600" dirty="0">
                <a:latin typeface="Times New Roman" charset="0"/>
                <a:ea typeface="Times New Roman" charset="0"/>
                <a:cs typeface="Times New Roman" charset="0"/>
              </a:rPr>
              <a:t> significant difference in the baseline characteristics of the study groups. Mean operative time was 55± 8 minutes in group (1) while in group (2) was 75±17 p value  (0.05). intraoperative blood loss was significantly reduced in group(1). Staple line hematomas were higher in group (2). No difference in postoperative blood loss and the rate of blood transfusion (2 case in both groups).</a:t>
            </a:r>
          </a:p>
          <a:p>
            <a:r>
              <a:rPr lang="en-US" sz="3600" dirty="0">
                <a:latin typeface="Times New Roman" charset="0"/>
                <a:ea typeface="Times New Roman" charset="0"/>
                <a:cs typeface="Times New Roman" charset="0"/>
              </a:rPr>
              <a:t>No leak was reported in both groups. the cost was higher in group(1).</a:t>
            </a:r>
          </a:p>
          <a:p>
            <a:pPr algn="ctr"/>
            <a:r>
              <a:rPr lang="en-US" sz="4000" b="1" dirty="0">
                <a:solidFill>
                  <a:srgbClr val="C00000"/>
                </a:solidFill>
                <a:latin typeface="Times New Roman" charset="0"/>
                <a:ea typeface="Times New Roman" charset="0"/>
                <a:cs typeface="Times New Roman" charset="0"/>
              </a:rPr>
              <a:t>Conclusion: </a:t>
            </a:r>
            <a:r>
              <a:rPr lang="en-US" sz="4000" b="1" dirty="0" err="1">
                <a:solidFill>
                  <a:srgbClr val="C00000"/>
                </a:solidFill>
                <a:latin typeface="Times New Roman" charset="0"/>
                <a:ea typeface="Times New Roman" charset="0"/>
                <a:cs typeface="Times New Roman" charset="0"/>
              </a:rPr>
              <a:t>Reiforcing</a:t>
            </a:r>
            <a:r>
              <a:rPr lang="en-US" sz="4000" b="1" dirty="0">
                <a:solidFill>
                  <a:srgbClr val="C00000"/>
                </a:solidFill>
                <a:latin typeface="Times New Roman" charset="0"/>
                <a:ea typeface="Times New Roman" charset="0"/>
                <a:cs typeface="Times New Roman" charset="0"/>
              </a:rPr>
              <a:t> the stable line in laparoscopic sleeve gastrectomy using suturing is equal to </a:t>
            </a:r>
            <a:r>
              <a:rPr lang="en-US" sz="4000" b="1" dirty="0" err="1">
                <a:solidFill>
                  <a:srgbClr val="C00000"/>
                </a:solidFill>
                <a:latin typeface="Times New Roman" charset="0"/>
                <a:ea typeface="Times New Roman" charset="0"/>
                <a:cs typeface="Times New Roman" charset="0"/>
              </a:rPr>
              <a:t>Seamguard</a:t>
            </a:r>
            <a:r>
              <a:rPr lang="en-US" sz="4000" b="1" dirty="0">
                <a:solidFill>
                  <a:srgbClr val="C00000"/>
                </a:solidFill>
                <a:latin typeface="Times New Roman" charset="0"/>
                <a:ea typeface="Times New Roman" charset="0"/>
                <a:cs typeface="Times New Roman" charset="0"/>
              </a:rPr>
              <a:t> in all aspect except shorter operative time with </a:t>
            </a:r>
            <a:r>
              <a:rPr lang="en-US" sz="4000" b="1" dirty="0" err="1">
                <a:solidFill>
                  <a:srgbClr val="C00000"/>
                </a:solidFill>
                <a:latin typeface="Times New Roman" charset="0"/>
                <a:ea typeface="Times New Roman" charset="0"/>
                <a:cs typeface="Times New Roman" charset="0"/>
              </a:rPr>
              <a:t>seamguard</a:t>
            </a:r>
            <a:r>
              <a:rPr lang="en-US" sz="4000" b="1" dirty="0">
                <a:solidFill>
                  <a:srgbClr val="C00000"/>
                </a:solidFill>
                <a:latin typeface="Times New Roman" charset="0"/>
                <a:ea typeface="Times New Roman" charset="0"/>
                <a:cs typeface="Times New Roman" charset="0"/>
              </a:rPr>
              <a:t>.</a:t>
            </a:r>
          </a:p>
          <a:p>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858988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a:solidFill>
                  <a:srgbClr val="C00000"/>
                </a:solidFill>
                <a:latin typeface="Times New Roman" charset="0"/>
                <a:ea typeface="Times New Roman" charset="0"/>
                <a:cs typeface="Times New Roman" charset="0"/>
              </a:rPr>
              <a:t>10 Registry studies</a:t>
            </a:r>
          </a:p>
        </p:txBody>
      </p:sp>
      <p:pic>
        <p:nvPicPr>
          <p:cNvPr id="4" name="Immagine 3"/>
          <p:cNvPicPr>
            <a:picLocks noChangeAspect="1"/>
          </p:cNvPicPr>
          <p:nvPr/>
        </p:nvPicPr>
        <p:blipFill>
          <a:blip r:embed="rId2"/>
          <a:stretch>
            <a:fillRect/>
          </a:stretch>
        </p:blipFill>
        <p:spPr>
          <a:xfrm>
            <a:off x="3589563" y="3522133"/>
            <a:ext cx="9881065" cy="3843867"/>
          </a:xfrm>
          <a:prstGeom prst="rect">
            <a:avLst/>
          </a:prstGeom>
        </p:spPr>
      </p:pic>
    </p:spTree>
    <p:extLst>
      <p:ext uri="{BB962C8B-B14F-4D97-AF65-F5344CB8AC3E}">
        <p14:creationId xmlns:p14="http://schemas.microsoft.com/office/powerpoint/2010/main" val="1915919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0"/>
            <a:ext cx="17170400" cy="1320800"/>
          </a:xfrm>
        </p:spPr>
        <p:txBody>
          <a:bodyPr>
            <a:noAutofit/>
          </a:bodyPr>
          <a:lstStyle/>
          <a:p>
            <a:pPr algn="ctr"/>
            <a:r>
              <a:rPr lang="en-US" sz="4000" b="1" dirty="0">
                <a:latin typeface="Times New Roman" charset="0"/>
                <a:ea typeface="Times New Roman" charset="0"/>
                <a:cs typeface="Times New Roman" charset="0"/>
              </a:rPr>
              <a:t> 10. Long term results of RYGB vs LSG a prospective score matching analysis </a:t>
            </a:r>
            <a:br>
              <a:rPr lang="en-US" sz="4000" b="1" dirty="0">
                <a:latin typeface="Times New Roman" charset="0"/>
                <a:ea typeface="Times New Roman" charset="0"/>
                <a:cs typeface="Times New Roman" charset="0"/>
              </a:rPr>
            </a:br>
            <a:r>
              <a:rPr lang="en-US" sz="4000" b="1" dirty="0">
                <a:latin typeface="Times New Roman" charset="0"/>
                <a:ea typeface="Times New Roman" charset="0"/>
                <a:cs typeface="Times New Roman" charset="0"/>
              </a:rPr>
              <a:t>C Stroh Magdeburg Germany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47534625"/>
              </p:ext>
            </p:extLst>
          </p:nvPr>
        </p:nvGraphicFramePr>
        <p:xfrm>
          <a:off x="186267" y="1490133"/>
          <a:ext cx="17051867" cy="4837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A9CE5505-AFF1-3345-943C-2E1F3BEAE12F}"/>
              </a:ext>
            </a:extLst>
          </p:cNvPr>
          <p:cNvSpPr/>
          <p:nvPr/>
        </p:nvSpPr>
        <p:spPr>
          <a:xfrm>
            <a:off x="143933" y="6327648"/>
            <a:ext cx="17288933" cy="3416320"/>
          </a:xfrm>
          <a:prstGeom prst="rect">
            <a:avLst/>
          </a:prstGeom>
        </p:spPr>
        <p:txBody>
          <a:bodyPr wrap="square">
            <a:spAutoFit/>
          </a:bodyPr>
          <a:lstStyle/>
          <a:p>
            <a:pPr marL="285722" indent="-285722" algn="ctr">
              <a:buFont typeface="Arial" panose="020B0604020202020204" pitchFamily="34" charset="0"/>
              <a:buChar char="•"/>
            </a:pPr>
            <a:r>
              <a:rPr lang="en-US" sz="3600" b="1" dirty="0">
                <a:solidFill>
                  <a:srgbClr val="C00000"/>
                </a:solidFill>
                <a:latin typeface="Times New Roman" panose="02020603050405020304" pitchFamily="18" charset="0"/>
                <a:cs typeface="Times New Roman" panose="02020603050405020304" pitchFamily="18" charset="0"/>
              </a:rPr>
              <a:t>Conclusion: FU data of patients after SG and RYGB show in propensity score matching analyzes only differences in the amelioration of diabetes mellitus type 2. </a:t>
            </a:r>
          </a:p>
          <a:p>
            <a:pPr marL="285722" indent="-285722" algn="ctr">
              <a:buFont typeface="Arial" panose="020B0604020202020204" pitchFamily="34" charset="0"/>
              <a:buChar char="•"/>
            </a:pPr>
            <a:r>
              <a:rPr lang="en-US" sz="3600" b="1" dirty="0">
                <a:solidFill>
                  <a:srgbClr val="C00000"/>
                </a:solidFill>
                <a:latin typeface="Times New Roman" panose="02020603050405020304" pitchFamily="18" charset="0"/>
                <a:cs typeface="Times New Roman" panose="02020603050405020304" pitchFamily="18" charset="0"/>
              </a:rPr>
              <a:t>Therefore both procedures are without any relevant difference in patients without metabolic diseases. </a:t>
            </a:r>
          </a:p>
          <a:p>
            <a:pPr marL="285722" indent="-285722" algn="ctr">
              <a:buFont typeface="Arial" panose="020B0604020202020204" pitchFamily="34" charset="0"/>
              <a:buChar char="•"/>
            </a:pPr>
            <a:r>
              <a:rPr lang="en-US" sz="3600" b="1" dirty="0">
                <a:latin typeface="Times New Roman" panose="02020603050405020304" pitchFamily="18" charset="0"/>
                <a:cs typeface="Times New Roman" panose="02020603050405020304" pitchFamily="18" charset="0"/>
              </a:rPr>
              <a:t>For patients with metabolic comorbidities RYGB and malabsorptive procedures should be the first choice. </a:t>
            </a:r>
          </a:p>
        </p:txBody>
      </p:sp>
    </p:spTree>
    <p:extLst>
      <p:ext uri="{BB962C8B-B14F-4D97-AF65-F5344CB8AC3E}">
        <p14:creationId xmlns:p14="http://schemas.microsoft.com/office/powerpoint/2010/main" val="1122383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68" y="-135466"/>
            <a:ext cx="17136533" cy="1245810"/>
          </a:xfrm>
        </p:spPr>
        <p:txBody>
          <a:bodyPr>
            <a:noAutofit/>
          </a:bodyPr>
          <a:lstStyle/>
          <a:p>
            <a:pPr algn="ctr"/>
            <a:r>
              <a:rPr lang="pt-BR" sz="3200" b="1" dirty="0">
                <a:latin typeface="Times New Roman" charset="0"/>
                <a:ea typeface="Times New Roman" charset="0"/>
                <a:cs typeface="Times New Roman" charset="0"/>
              </a:rPr>
              <a:t>11. LEAK AT GASTROJEJUNOSTOMY AFTER RYGB 40,844 PATIENTS FROM THE SCANDINAVIAN OBESITY SURGERY REGISTRY (SOREG) B. </a:t>
            </a:r>
            <a:r>
              <a:rPr lang="pt-BR" sz="3200" b="1" dirty="0" err="1">
                <a:latin typeface="Times New Roman" charset="0"/>
                <a:ea typeface="Times New Roman" charset="0"/>
                <a:cs typeface="Times New Roman" charset="0"/>
              </a:rPr>
              <a:t>Vidarsson</a:t>
            </a:r>
            <a:r>
              <a:rPr lang="pt-BR" sz="3200" b="1" dirty="0">
                <a:latin typeface="Times New Roman" charset="0"/>
                <a:ea typeface="Times New Roman" charset="0"/>
                <a:cs typeface="Times New Roman" charset="0"/>
              </a:rPr>
              <a:t> et al </a:t>
            </a:r>
            <a:r>
              <a:rPr lang="pt-BR" sz="3200" b="1" dirty="0" err="1">
                <a:latin typeface="Times New Roman" charset="0"/>
                <a:ea typeface="Times New Roman" charset="0"/>
                <a:cs typeface="Times New Roman" charset="0"/>
              </a:rPr>
              <a:t>Sweden</a:t>
            </a:r>
            <a:endParaRPr lang="en-US" sz="3200" b="1" dirty="0">
              <a:latin typeface="Times New Roman" charset="0"/>
              <a:ea typeface="Times New Roman" charset="0"/>
              <a:cs typeface="Times New Roman" charset="0"/>
            </a:endParaRPr>
          </a:p>
        </p:txBody>
      </p:sp>
      <p:sp>
        <p:nvSpPr>
          <p:cNvPr id="3" name="Content Placeholder 2"/>
          <p:cNvSpPr>
            <a:spLocks noGrp="1"/>
          </p:cNvSpPr>
          <p:nvPr>
            <p:ph idx="1"/>
          </p:nvPr>
        </p:nvSpPr>
        <p:spPr>
          <a:xfrm>
            <a:off x="265" y="1293224"/>
            <a:ext cx="17610138" cy="8795656"/>
          </a:xfrm>
        </p:spPr>
        <p:txBody>
          <a:bodyPr>
            <a:noAutofit/>
          </a:bodyPr>
          <a:lstStyle/>
          <a:p>
            <a:pPr>
              <a:buFont typeface="Arial" charset="0"/>
              <a:buChar char="•"/>
            </a:pPr>
            <a:r>
              <a:rPr lang="pt-BR" sz="3500" b="1" dirty="0">
                <a:latin typeface="Times New Roman" charset="0"/>
                <a:ea typeface="Times New Roman" charset="0"/>
                <a:cs typeface="Times New Roman" charset="0"/>
              </a:rPr>
              <a:t>Background: </a:t>
            </a:r>
            <a:r>
              <a:rPr lang="pt-BR" sz="3500" dirty="0" err="1">
                <a:latin typeface="Times New Roman" charset="0"/>
                <a:ea typeface="Times New Roman" charset="0"/>
                <a:cs typeface="Times New Roman" charset="0"/>
              </a:rPr>
              <a:t>Leak</a:t>
            </a:r>
            <a:r>
              <a:rPr lang="pt-BR" sz="3500" dirty="0">
                <a:latin typeface="Times New Roman" charset="0"/>
                <a:ea typeface="Times New Roman" charset="0"/>
                <a:cs typeface="Times New Roman" charset="0"/>
              </a:rPr>
              <a:t> </a:t>
            </a:r>
            <a:r>
              <a:rPr lang="pt-BR" sz="3500" dirty="0" err="1">
                <a:latin typeface="Times New Roman" charset="0"/>
                <a:ea typeface="Times New Roman" charset="0"/>
                <a:cs typeface="Times New Roman" charset="0"/>
              </a:rPr>
              <a:t>at</a:t>
            </a:r>
            <a:r>
              <a:rPr lang="pt-BR" sz="3500" dirty="0">
                <a:latin typeface="Times New Roman" charset="0"/>
                <a:ea typeface="Times New Roman" charset="0"/>
                <a:cs typeface="Times New Roman" charset="0"/>
              </a:rPr>
              <a:t> </a:t>
            </a:r>
            <a:r>
              <a:rPr lang="pt-BR" sz="3500" dirty="0" err="1">
                <a:latin typeface="Times New Roman" charset="0"/>
                <a:ea typeface="Times New Roman" charset="0"/>
                <a:cs typeface="Times New Roman" charset="0"/>
              </a:rPr>
              <a:t>the</a:t>
            </a:r>
            <a:r>
              <a:rPr lang="pt-BR" sz="3500" dirty="0">
                <a:latin typeface="Times New Roman" charset="0"/>
                <a:ea typeface="Times New Roman" charset="0"/>
                <a:cs typeface="Times New Roman" charset="0"/>
              </a:rPr>
              <a:t> (GJ) </a:t>
            </a:r>
            <a:r>
              <a:rPr lang="pt-BR" sz="3500" dirty="0" err="1">
                <a:latin typeface="Times New Roman" charset="0"/>
                <a:ea typeface="Times New Roman" charset="0"/>
                <a:cs typeface="Times New Roman" charset="0"/>
              </a:rPr>
              <a:t>after</a:t>
            </a:r>
            <a:r>
              <a:rPr lang="pt-BR" sz="3500" dirty="0">
                <a:latin typeface="Times New Roman" charset="0"/>
                <a:ea typeface="Times New Roman" charset="0"/>
                <a:cs typeface="Times New Roman" charset="0"/>
              </a:rPr>
              <a:t> (RYGB) </a:t>
            </a:r>
            <a:r>
              <a:rPr lang="pt-BR" sz="3500" dirty="0" err="1">
                <a:latin typeface="Times New Roman" charset="0"/>
                <a:ea typeface="Times New Roman" charset="0"/>
                <a:cs typeface="Times New Roman" charset="0"/>
              </a:rPr>
              <a:t>is</a:t>
            </a:r>
            <a:r>
              <a:rPr lang="pt-BR" sz="3500" dirty="0">
                <a:latin typeface="Times New Roman" charset="0"/>
                <a:ea typeface="Times New Roman" charset="0"/>
                <a:cs typeface="Times New Roman" charset="0"/>
              </a:rPr>
              <a:t> a </a:t>
            </a:r>
            <a:r>
              <a:rPr lang="pt-BR" sz="3500" dirty="0" err="1">
                <a:latin typeface="Times New Roman" charset="0"/>
                <a:ea typeface="Times New Roman" charset="0"/>
                <a:cs typeface="Times New Roman" charset="0"/>
              </a:rPr>
              <a:t>serious</a:t>
            </a:r>
            <a:r>
              <a:rPr lang="pt-BR" sz="3500" dirty="0">
                <a:latin typeface="Times New Roman" charset="0"/>
                <a:ea typeface="Times New Roman" charset="0"/>
                <a:cs typeface="Times New Roman" charset="0"/>
              </a:rPr>
              <a:t> &amp; </a:t>
            </a:r>
            <a:r>
              <a:rPr lang="pt-BR" sz="3500" dirty="0" err="1">
                <a:latin typeface="Times New Roman" charset="0"/>
                <a:ea typeface="Times New Roman" charset="0"/>
                <a:cs typeface="Times New Roman" charset="0"/>
              </a:rPr>
              <a:t>potentially</a:t>
            </a:r>
            <a:r>
              <a:rPr lang="pt-BR" sz="3500" dirty="0">
                <a:latin typeface="Times New Roman" charset="0"/>
                <a:ea typeface="Times New Roman" charset="0"/>
                <a:cs typeface="Times New Roman" charset="0"/>
              </a:rPr>
              <a:t> </a:t>
            </a:r>
            <a:r>
              <a:rPr lang="pt-BR" sz="3500" dirty="0" err="1">
                <a:latin typeface="Times New Roman" charset="0"/>
                <a:ea typeface="Times New Roman" charset="0"/>
                <a:cs typeface="Times New Roman" charset="0"/>
              </a:rPr>
              <a:t>life-threatening</a:t>
            </a:r>
            <a:r>
              <a:rPr lang="pt-BR" sz="3500" dirty="0">
                <a:latin typeface="Times New Roman" charset="0"/>
                <a:ea typeface="Times New Roman" charset="0"/>
                <a:cs typeface="Times New Roman" charset="0"/>
              </a:rPr>
              <a:t>.</a:t>
            </a:r>
          </a:p>
          <a:p>
            <a:r>
              <a:rPr lang="pt-BR" sz="3500" b="1" dirty="0" err="1">
                <a:latin typeface="Times New Roman" charset="0"/>
                <a:ea typeface="Times New Roman" charset="0"/>
                <a:cs typeface="Times New Roman" charset="0"/>
              </a:rPr>
              <a:t>Method</a:t>
            </a:r>
            <a:r>
              <a:rPr lang="pt-BR" sz="3500" b="1" dirty="0">
                <a:latin typeface="Times New Roman" charset="0"/>
                <a:ea typeface="Times New Roman" charset="0"/>
                <a:cs typeface="Times New Roman" charset="0"/>
              </a:rPr>
              <a:t>: </a:t>
            </a:r>
            <a:r>
              <a:rPr lang="pt-BR" sz="3500" dirty="0" err="1">
                <a:latin typeface="Times New Roman" charset="0"/>
                <a:ea typeface="Times New Roman" charset="0"/>
                <a:cs typeface="Times New Roman" charset="0"/>
              </a:rPr>
              <a:t>All</a:t>
            </a:r>
            <a:r>
              <a:rPr lang="pt-BR" sz="3500" dirty="0">
                <a:latin typeface="Times New Roman" charset="0"/>
                <a:ea typeface="Times New Roman" charset="0"/>
                <a:cs typeface="Times New Roman" charset="0"/>
              </a:rPr>
              <a:t> </a:t>
            </a:r>
            <a:r>
              <a:rPr lang="pt-BR" sz="3500" dirty="0" err="1">
                <a:latin typeface="Times New Roman" charset="0"/>
                <a:ea typeface="Times New Roman" charset="0"/>
                <a:cs typeface="Times New Roman" charset="0"/>
              </a:rPr>
              <a:t>leaks</a:t>
            </a:r>
            <a:r>
              <a:rPr lang="pt-BR" sz="3500" dirty="0">
                <a:latin typeface="Times New Roman" charset="0"/>
                <a:ea typeface="Times New Roman" charset="0"/>
                <a:cs typeface="Times New Roman" charset="0"/>
              </a:rPr>
              <a:t> </a:t>
            </a:r>
            <a:r>
              <a:rPr lang="pt-BR" sz="3500" dirty="0" err="1">
                <a:latin typeface="Times New Roman" charset="0"/>
                <a:ea typeface="Times New Roman" charset="0"/>
                <a:cs typeface="Times New Roman" charset="0"/>
              </a:rPr>
              <a:t>at</a:t>
            </a:r>
            <a:r>
              <a:rPr lang="pt-BR" sz="3500" dirty="0">
                <a:latin typeface="Times New Roman" charset="0"/>
                <a:ea typeface="Times New Roman" charset="0"/>
                <a:cs typeface="Times New Roman" charset="0"/>
              </a:rPr>
              <a:t> GJ </a:t>
            </a:r>
            <a:r>
              <a:rPr lang="pt-BR" sz="3500" dirty="0" err="1">
                <a:latin typeface="Times New Roman" charset="0"/>
                <a:ea typeface="Times New Roman" charset="0"/>
                <a:cs typeface="Times New Roman" charset="0"/>
              </a:rPr>
              <a:t>within</a:t>
            </a:r>
            <a:r>
              <a:rPr lang="pt-BR" sz="3500" dirty="0">
                <a:latin typeface="Times New Roman" charset="0"/>
                <a:ea typeface="Times New Roman" charset="0"/>
                <a:cs typeface="Times New Roman" charset="0"/>
              </a:rPr>
              <a:t> 30 </a:t>
            </a:r>
            <a:r>
              <a:rPr lang="pt-BR" sz="3500" dirty="0" err="1">
                <a:latin typeface="Times New Roman" charset="0"/>
                <a:ea typeface="Times New Roman" charset="0"/>
                <a:cs typeface="Times New Roman" charset="0"/>
              </a:rPr>
              <a:t>days</a:t>
            </a:r>
            <a:r>
              <a:rPr lang="pt-BR" sz="3500" dirty="0">
                <a:latin typeface="Times New Roman" charset="0"/>
                <a:ea typeface="Times New Roman" charset="0"/>
                <a:cs typeface="Times New Roman" charset="0"/>
              </a:rPr>
              <a:t> in 40,844 </a:t>
            </a:r>
            <a:r>
              <a:rPr lang="pt-BR" sz="3500" dirty="0" err="1">
                <a:latin typeface="Times New Roman" charset="0"/>
                <a:ea typeface="Times New Roman" charset="0"/>
                <a:cs typeface="Times New Roman" charset="0"/>
              </a:rPr>
              <a:t>patients</a:t>
            </a:r>
            <a:r>
              <a:rPr lang="pt-BR" sz="3500" dirty="0">
                <a:latin typeface="Times New Roman" charset="0"/>
                <a:ea typeface="Times New Roman" charset="0"/>
                <a:cs typeface="Times New Roman" charset="0"/>
              </a:rPr>
              <a:t> </a:t>
            </a:r>
            <a:r>
              <a:rPr lang="pt-BR" sz="3500" dirty="0" err="1">
                <a:latin typeface="Times New Roman" charset="0"/>
                <a:ea typeface="Times New Roman" charset="0"/>
                <a:cs typeface="Times New Roman" charset="0"/>
              </a:rPr>
              <a:t>between</a:t>
            </a:r>
            <a:r>
              <a:rPr lang="pt-BR" sz="3500" dirty="0">
                <a:latin typeface="Times New Roman" charset="0"/>
                <a:ea typeface="Times New Roman" charset="0"/>
                <a:cs typeface="Times New Roman" charset="0"/>
              </a:rPr>
              <a:t> 2007-2014 in </a:t>
            </a:r>
            <a:r>
              <a:rPr lang="pt-BR" sz="3500" dirty="0" err="1">
                <a:latin typeface="Times New Roman" charset="0"/>
                <a:ea typeface="Times New Roman" charset="0"/>
                <a:cs typeface="Times New Roman" charset="0"/>
              </a:rPr>
              <a:t>SORegistry</a:t>
            </a:r>
            <a:r>
              <a:rPr lang="pt-BR" sz="3500" dirty="0">
                <a:latin typeface="Times New Roman" charset="0"/>
                <a:ea typeface="Times New Roman" charset="0"/>
                <a:cs typeface="Times New Roman" charset="0"/>
              </a:rPr>
              <a:t>. </a:t>
            </a:r>
          </a:p>
          <a:p>
            <a:r>
              <a:rPr lang="pt-BR" sz="3500" b="1" dirty="0" err="1">
                <a:latin typeface="Times New Roman" charset="0"/>
                <a:ea typeface="Times New Roman" charset="0"/>
                <a:cs typeface="Times New Roman" charset="0"/>
              </a:rPr>
              <a:t>Results</a:t>
            </a:r>
            <a:r>
              <a:rPr lang="pt-BR" sz="3500" b="1" dirty="0">
                <a:latin typeface="Times New Roman" charset="0"/>
                <a:ea typeface="Times New Roman" charset="0"/>
                <a:cs typeface="Times New Roman" charset="0"/>
              </a:rPr>
              <a:t>: </a:t>
            </a:r>
            <a:r>
              <a:rPr lang="pt-BR" sz="3500" dirty="0" err="1">
                <a:latin typeface="Times New Roman" charset="0"/>
                <a:ea typeface="Times New Roman" charset="0"/>
                <a:cs typeface="Times New Roman" charset="0"/>
              </a:rPr>
              <a:t>Leak</a:t>
            </a:r>
            <a:r>
              <a:rPr lang="pt-BR" sz="3500" dirty="0">
                <a:latin typeface="Times New Roman" charset="0"/>
                <a:ea typeface="Times New Roman" charset="0"/>
                <a:cs typeface="Times New Roman" charset="0"/>
              </a:rPr>
              <a:t> </a:t>
            </a:r>
            <a:r>
              <a:rPr lang="pt-BR" sz="3500" dirty="0" err="1">
                <a:latin typeface="Times New Roman" charset="0"/>
                <a:ea typeface="Times New Roman" charset="0"/>
                <a:cs typeface="Times New Roman" charset="0"/>
              </a:rPr>
              <a:t>at</a:t>
            </a:r>
            <a:r>
              <a:rPr lang="pt-BR" sz="3500" dirty="0">
                <a:latin typeface="Times New Roman" charset="0"/>
                <a:ea typeface="Times New Roman" charset="0"/>
                <a:cs typeface="Times New Roman" charset="0"/>
              </a:rPr>
              <a:t> GJ in 262 </a:t>
            </a:r>
            <a:r>
              <a:rPr lang="pt-BR" sz="3500" dirty="0" err="1">
                <a:latin typeface="Times New Roman" charset="0"/>
                <a:ea typeface="Times New Roman" charset="0"/>
                <a:cs typeface="Times New Roman" charset="0"/>
              </a:rPr>
              <a:t>patients</a:t>
            </a:r>
            <a:r>
              <a:rPr lang="pt-BR" sz="3500" dirty="0">
                <a:latin typeface="Times New Roman" charset="0"/>
                <a:ea typeface="Times New Roman" charset="0"/>
                <a:cs typeface="Times New Roman" charset="0"/>
              </a:rPr>
              <a:t>, </a:t>
            </a:r>
            <a:r>
              <a:rPr lang="pt-BR" sz="3500" dirty="0" err="1">
                <a:latin typeface="Times New Roman" charset="0"/>
                <a:ea typeface="Times New Roman" charset="0"/>
                <a:cs typeface="Times New Roman" charset="0"/>
              </a:rPr>
              <a:t>Mean</a:t>
            </a:r>
            <a:r>
              <a:rPr lang="pt-BR" sz="3500" dirty="0">
                <a:latin typeface="Times New Roman" charset="0"/>
                <a:ea typeface="Times New Roman" charset="0"/>
                <a:cs typeface="Times New Roman" charset="0"/>
              </a:rPr>
              <a:t> age 44.5 </a:t>
            </a:r>
            <a:r>
              <a:rPr lang="pt-BR" sz="3500" dirty="0" err="1">
                <a:latin typeface="Times New Roman" charset="0"/>
                <a:ea typeface="Times New Roman" charset="0"/>
                <a:cs typeface="Times New Roman" charset="0"/>
              </a:rPr>
              <a:t>years</a:t>
            </a:r>
            <a:r>
              <a:rPr lang="pt-BR" sz="3500" dirty="0">
                <a:latin typeface="Times New Roman" charset="0"/>
                <a:ea typeface="Times New Roman" charset="0"/>
                <a:cs typeface="Times New Roman" charset="0"/>
              </a:rPr>
              <a:t>, BMI 42.4 kg/m2 </a:t>
            </a:r>
            <a:r>
              <a:rPr lang="pt-BR" sz="3500" dirty="0" err="1">
                <a:latin typeface="Times New Roman" charset="0"/>
                <a:ea typeface="Times New Roman" charset="0"/>
                <a:cs typeface="Times New Roman" charset="0"/>
              </a:rPr>
              <a:t>and</a:t>
            </a:r>
            <a:r>
              <a:rPr lang="pt-BR" sz="3500" dirty="0">
                <a:latin typeface="Times New Roman" charset="0"/>
                <a:ea typeface="Times New Roman" charset="0"/>
                <a:cs typeface="Times New Roman" charset="0"/>
              </a:rPr>
              <a:t> 63.7% </a:t>
            </a:r>
            <a:r>
              <a:rPr lang="pt-BR" sz="3500" dirty="0" err="1">
                <a:latin typeface="Times New Roman" charset="0"/>
                <a:ea typeface="Times New Roman" charset="0"/>
                <a:cs typeface="Times New Roman" charset="0"/>
              </a:rPr>
              <a:t>females</a:t>
            </a:r>
            <a:r>
              <a:rPr lang="pt-BR" sz="3500" dirty="0">
                <a:latin typeface="Times New Roman" charset="0"/>
                <a:ea typeface="Times New Roman" charset="0"/>
                <a:cs typeface="Times New Roman" charset="0"/>
              </a:rPr>
              <a:t>). </a:t>
            </a:r>
          </a:p>
          <a:p>
            <a:r>
              <a:rPr lang="pt-BR" sz="3500" b="1" dirty="0" err="1">
                <a:latin typeface="Times New Roman" charset="0"/>
                <a:ea typeface="Times New Roman" charset="0"/>
                <a:cs typeface="Times New Roman" charset="0"/>
              </a:rPr>
              <a:t>Incidence</a:t>
            </a:r>
            <a:r>
              <a:rPr lang="pt-BR" sz="3500" b="1" dirty="0">
                <a:latin typeface="Times New Roman" charset="0"/>
                <a:ea typeface="Times New Roman" charset="0"/>
                <a:cs typeface="Times New Roman" charset="0"/>
              </a:rPr>
              <a:t> </a:t>
            </a:r>
            <a:r>
              <a:rPr lang="pt-BR" sz="3500" b="1" dirty="0" err="1">
                <a:latin typeface="Times New Roman" charset="0"/>
                <a:ea typeface="Times New Roman" charset="0"/>
                <a:cs typeface="Times New Roman" charset="0"/>
              </a:rPr>
              <a:t>of</a:t>
            </a:r>
            <a:r>
              <a:rPr lang="pt-BR" sz="3500" b="1" dirty="0">
                <a:latin typeface="Times New Roman" charset="0"/>
                <a:ea typeface="Times New Roman" charset="0"/>
                <a:cs typeface="Times New Roman" charset="0"/>
              </a:rPr>
              <a:t> GJ </a:t>
            </a:r>
            <a:r>
              <a:rPr lang="pt-BR" sz="3500" b="1" dirty="0" err="1">
                <a:latin typeface="Times New Roman" charset="0"/>
                <a:ea typeface="Times New Roman" charset="0"/>
                <a:cs typeface="Times New Roman" charset="0"/>
              </a:rPr>
              <a:t>leak</a:t>
            </a:r>
            <a:r>
              <a:rPr lang="pt-BR" sz="3500" b="1" dirty="0">
                <a:latin typeface="Times New Roman" charset="0"/>
                <a:ea typeface="Times New Roman" charset="0"/>
                <a:cs typeface="Times New Roman" charset="0"/>
              </a:rPr>
              <a:t>: 0.6 %, </a:t>
            </a:r>
            <a:r>
              <a:rPr lang="pt-BR" sz="3500" dirty="0">
                <a:latin typeface="Times New Roman" charset="0"/>
                <a:ea typeface="Times New Roman" charset="0"/>
                <a:cs typeface="Times New Roman" charset="0"/>
              </a:rPr>
              <a:t>44% </a:t>
            </a:r>
            <a:r>
              <a:rPr lang="pt-BR" sz="3500" dirty="0" err="1">
                <a:latin typeface="Times New Roman" charset="0"/>
                <a:ea typeface="Times New Roman" charset="0"/>
                <a:cs typeface="Times New Roman" charset="0"/>
              </a:rPr>
              <a:t>of</a:t>
            </a:r>
            <a:r>
              <a:rPr lang="pt-BR" sz="3500" dirty="0">
                <a:latin typeface="Times New Roman" charset="0"/>
                <a:ea typeface="Times New Roman" charset="0"/>
                <a:cs typeface="Times New Roman" charset="0"/>
              </a:rPr>
              <a:t> </a:t>
            </a:r>
            <a:r>
              <a:rPr lang="pt-BR" sz="3500" dirty="0" err="1">
                <a:latin typeface="Times New Roman" charset="0"/>
                <a:ea typeface="Times New Roman" charset="0"/>
                <a:cs typeface="Times New Roman" charset="0"/>
              </a:rPr>
              <a:t>leaks</a:t>
            </a:r>
            <a:r>
              <a:rPr lang="pt-BR" sz="3500" dirty="0">
                <a:latin typeface="Times New Roman" charset="0"/>
                <a:ea typeface="Times New Roman" charset="0"/>
                <a:cs typeface="Times New Roman" charset="0"/>
              </a:rPr>
              <a:t> </a:t>
            </a:r>
            <a:r>
              <a:rPr lang="pt-BR" sz="3500" dirty="0" err="1">
                <a:latin typeface="Times New Roman" charset="0"/>
                <a:ea typeface="Times New Roman" charset="0"/>
                <a:cs typeface="Times New Roman" charset="0"/>
              </a:rPr>
              <a:t>were</a:t>
            </a:r>
            <a:r>
              <a:rPr lang="pt-BR" sz="3500" dirty="0">
                <a:latin typeface="Times New Roman" charset="0"/>
                <a:ea typeface="Times New Roman" charset="0"/>
                <a:cs typeface="Times New Roman" charset="0"/>
              </a:rPr>
              <a:t> </a:t>
            </a:r>
            <a:r>
              <a:rPr lang="pt-BR" sz="3500" dirty="0" err="1">
                <a:latin typeface="Times New Roman" charset="0"/>
                <a:ea typeface="Times New Roman" charset="0"/>
                <a:cs typeface="Times New Roman" charset="0"/>
              </a:rPr>
              <a:t>diagnosed</a:t>
            </a:r>
            <a:r>
              <a:rPr lang="pt-BR" sz="3500" dirty="0">
                <a:latin typeface="Times New Roman" charset="0"/>
                <a:ea typeface="Times New Roman" charset="0"/>
                <a:cs typeface="Times New Roman" charset="0"/>
              </a:rPr>
              <a:t> </a:t>
            </a:r>
            <a:r>
              <a:rPr lang="pt-BR" sz="3500" dirty="0" err="1">
                <a:latin typeface="Times New Roman" charset="0"/>
                <a:ea typeface="Times New Roman" charset="0"/>
                <a:cs typeface="Times New Roman" charset="0"/>
              </a:rPr>
              <a:t>within</a:t>
            </a:r>
            <a:r>
              <a:rPr lang="pt-BR" sz="3500" dirty="0">
                <a:latin typeface="Times New Roman" charset="0"/>
                <a:ea typeface="Times New Roman" charset="0"/>
                <a:cs typeface="Times New Roman" charset="0"/>
              </a:rPr>
              <a:t> </a:t>
            </a:r>
            <a:r>
              <a:rPr lang="pt-BR" sz="3500" dirty="0" err="1">
                <a:latin typeface="Times New Roman" charset="0"/>
                <a:ea typeface="Times New Roman" charset="0"/>
                <a:cs typeface="Times New Roman" charset="0"/>
              </a:rPr>
              <a:t>the</a:t>
            </a:r>
            <a:r>
              <a:rPr lang="pt-BR" sz="3500" dirty="0">
                <a:latin typeface="Times New Roman" charset="0"/>
                <a:ea typeface="Times New Roman" charset="0"/>
                <a:cs typeface="Times New Roman" charset="0"/>
              </a:rPr>
              <a:t> </a:t>
            </a:r>
            <a:r>
              <a:rPr lang="pt-BR" sz="3500" dirty="0" err="1">
                <a:latin typeface="Times New Roman" charset="0"/>
                <a:ea typeface="Times New Roman" charset="0"/>
                <a:cs typeface="Times New Roman" charset="0"/>
              </a:rPr>
              <a:t>first</a:t>
            </a:r>
            <a:r>
              <a:rPr lang="pt-BR" sz="3500" dirty="0">
                <a:latin typeface="Times New Roman" charset="0"/>
                <a:ea typeface="Times New Roman" charset="0"/>
                <a:cs typeface="Times New Roman" charset="0"/>
              </a:rPr>
              <a:t> 3 Post </a:t>
            </a:r>
            <a:r>
              <a:rPr lang="pt-BR" sz="3500" dirty="0" err="1">
                <a:latin typeface="Times New Roman" charset="0"/>
                <a:ea typeface="Times New Roman" charset="0"/>
                <a:cs typeface="Times New Roman" charset="0"/>
              </a:rPr>
              <a:t>op</a:t>
            </a:r>
            <a:r>
              <a:rPr lang="pt-BR" sz="3500" dirty="0">
                <a:latin typeface="Times New Roman" charset="0"/>
                <a:ea typeface="Times New Roman" charset="0"/>
                <a:cs typeface="Times New Roman" charset="0"/>
              </a:rPr>
              <a:t> </a:t>
            </a:r>
            <a:r>
              <a:rPr lang="pt-BR" sz="3500" dirty="0" err="1">
                <a:latin typeface="Times New Roman" charset="0"/>
                <a:ea typeface="Times New Roman" charset="0"/>
                <a:cs typeface="Times New Roman" charset="0"/>
              </a:rPr>
              <a:t>days</a:t>
            </a:r>
            <a:r>
              <a:rPr lang="pt-BR" sz="3500" dirty="0">
                <a:latin typeface="Times New Roman" charset="0"/>
                <a:ea typeface="Times New Roman" charset="0"/>
                <a:cs typeface="Times New Roman" charset="0"/>
              </a:rPr>
              <a:t>. </a:t>
            </a:r>
          </a:p>
          <a:p>
            <a:r>
              <a:rPr lang="pt-BR" sz="3500" b="1" dirty="0" err="1">
                <a:solidFill>
                  <a:srgbClr val="C00000"/>
                </a:solidFill>
                <a:latin typeface="Times New Roman" charset="0"/>
                <a:ea typeface="Times New Roman" charset="0"/>
                <a:cs typeface="Times New Roman" charset="0"/>
              </a:rPr>
              <a:t>Risk</a:t>
            </a:r>
            <a:r>
              <a:rPr lang="pt-BR" sz="3500" b="1" dirty="0">
                <a:solidFill>
                  <a:srgbClr val="C00000"/>
                </a:solidFill>
                <a:latin typeface="Times New Roman" charset="0"/>
                <a:ea typeface="Times New Roman" charset="0"/>
                <a:cs typeface="Times New Roman" charset="0"/>
              </a:rPr>
              <a:t> </a:t>
            </a:r>
            <a:r>
              <a:rPr lang="pt-BR" sz="3500" b="1" dirty="0" err="1">
                <a:solidFill>
                  <a:srgbClr val="C00000"/>
                </a:solidFill>
                <a:latin typeface="Times New Roman" charset="0"/>
                <a:ea typeface="Times New Roman" charset="0"/>
                <a:cs typeface="Times New Roman" charset="0"/>
              </a:rPr>
              <a:t>factors</a:t>
            </a:r>
            <a:r>
              <a:rPr lang="pt-BR" sz="3500" b="1" dirty="0">
                <a:solidFill>
                  <a:srgbClr val="C00000"/>
                </a:solidFill>
                <a:latin typeface="Times New Roman" charset="0"/>
                <a:ea typeface="Times New Roman" charset="0"/>
                <a:cs typeface="Times New Roman" charset="0"/>
              </a:rPr>
              <a:t>: age </a:t>
            </a:r>
            <a:r>
              <a:rPr lang="pt-BR" sz="3500" b="1" dirty="0" err="1">
                <a:solidFill>
                  <a:srgbClr val="C00000"/>
                </a:solidFill>
                <a:latin typeface="Times New Roman" charset="0"/>
                <a:ea typeface="Times New Roman" charset="0"/>
                <a:cs typeface="Times New Roman" charset="0"/>
              </a:rPr>
              <a:t>above</a:t>
            </a:r>
            <a:r>
              <a:rPr lang="pt-BR" sz="3500" b="1" dirty="0">
                <a:solidFill>
                  <a:srgbClr val="C00000"/>
                </a:solidFill>
                <a:latin typeface="Times New Roman" charset="0"/>
                <a:ea typeface="Times New Roman" charset="0"/>
                <a:cs typeface="Times New Roman" charset="0"/>
              </a:rPr>
              <a:t> 50 </a:t>
            </a:r>
            <a:r>
              <a:rPr lang="pt-BR" sz="3500" b="1" dirty="0" err="1">
                <a:solidFill>
                  <a:srgbClr val="C00000"/>
                </a:solidFill>
                <a:latin typeface="Times New Roman" charset="0"/>
                <a:ea typeface="Times New Roman" charset="0"/>
                <a:cs typeface="Times New Roman" charset="0"/>
              </a:rPr>
              <a:t>years</a:t>
            </a:r>
            <a:r>
              <a:rPr lang="pt-BR" sz="3500" b="1" dirty="0">
                <a:solidFill>
                  <a:srgbClr val="C00000"/>
                </a:solidFill>
                <a:latin typeface="Times New Roman" charset="0"/>
                <a:ea typeface="Times New Roman" charset="0"/>
                <a:cs typeface="Times New Roman" charset="0"/>
              </a:rPr>
              <a:t> (OR 2.1), male (OR 1.6) </a:t>
            </a:r>
            <a:r>
              <a:rPr lang="pt-BR" sz="3500" b="1" dirty="0" err="1">
                <a:solidFill>
                  <a:srgbClr val="C00000"/>
                </a:solidFill>
                <a:latin typeface="Times New Roman" charset="0"/>
                <a:ea typeface="Times New Roman" charset="0"/>
                <a:cs typeface="Times New Roman" charset="0"/>
              </a:rPr>
              <a:t>and</a:t>
            </a:r>
            <a:r>
              <a:rPr lang="pt-BR" sz="3500" b="1" dirty="0">
                <a:solidFill>
                  <a:srgbClr val="C00000"/>
                </a:solidFill>
                <a:latin typeface="Times New Roman" charset="0"/>
                <a:ea typeface="Times New Roman" charset="0"/>
                <a:cs typeface="Times New Roman" charset="0"/>
              </a:rPr>
              <a:t> diabetes (OR 1.5). </a:t>
            </a:r>
          </a:p>
          <a:p>
            <a:r>
              <a:rPr lang="pt-BR" sz="3500" dirty="0">
                <a:latin typeface="Times New Roman" charset="0"/>
                <a:ea typeface="Times New Roman" charset="0"/>
                <a:cs typeface="Times New Roman" charset="0"/>
              </a:rPr>
              <a:t>BMI </a:t>
            </a:r>
            <a:r>
              <a:rPr lang="pt-BR" sz="3500" dirty="0" err="1">
                <a:latin typeface="Times New Roman" charset="0"/>
                <a:ea typeface="Times New Roman" charset="0"/>
                <a:cs typeface="Times New Roman" charset="0"/>
              </a:rPr>
              <a:t>and</a:t>
            </a:r>
            <a:r>
              <a:rPr lang="pt-BR" sz="3500" dirty="0">
                <a:latin typeface="Times New Roman" charset="0"/>
                <a:ea typeface="Times New Roman" charset="0"/>
                <a:cs typeface="Times New Roman" charset="0"/>
              </a:rPr>
              <a:t> smoking </a:t>
            </a:r>
            <a:r>
              <a:rPr lang="pt-BR" sz="3500" dirty="0" err="1">
                <a:latin typeface="Times New Roman" charset="0"/>
                <a:ea typeface="Times New Roman" charset="0"/>
                <a:cs typeface="Times New Roman" charset="0"/>
              </a:rPr>
              <a:t>were</a:t>
            </a:r>
            <a:r>
              <a:rPr lang="pt-BR" sz="3500" dirty="0">
                <a:latin typeface="Times New Roman" charset="0"/>
                <a:ea typeface="Times New Roman" charset="0"/>
                <a:cs typeface="Times New Roman" charset="0"/>
              </a:rPr>
              <a:t> </a:t>
            </a:r>
            <a:r>
              <a:rPr lang="pt-BR" sz="3500" dirty="0" err="1">
                <a:latin typeface="Times New Roman" charset="0"/>
                <a:ea typeface="Times New Roman" charset="0"/>
                <a:cs typeface="Times New Roman" charset="0"/>
              </a:rPr>
              <a:t>not</a:t>
            </a:r>
            <a:r>
              <a:rPr lang="pt-BR" sz="3500" dirty="0">
                <a:latin typeface="Times New Roman" charset="0"/>
                <a:ea typeface="Times New Roman" charset="0"/>
                <a:cs typeface="Times New Roman" charset="0"/>
              </a:rPr>
              <a:t> </a:t>
            </a:r>
            <a:r>
              <a:rPr lang="pt-BR" sz="3500" dirty="0" err="1">
                <a:latin typeface="Times New Roman" charset="0"/>
                <a:ea typeface="Times New Roman" charset="0"/>
                <a:cs typeface="Times New Roman" charset="0"/>
              </a:rPr>
              <a:t>significant</a:t>
            </a:r>
            <a:r>
              <a:rPr lang="pt-BR" sz="3500" dirty="0">
                <a:latin typeface="Times New Roman" charset="0"/>
                <a:ea typeface="Times New Roman" charset="0"/>
                <a:cs typeface="Times New Roman" charset="0"/>
              </a:rPr>
              <a:t> </a:t>
            </a:r>
            <a:r>
              <a:rPr lang="pt-BR" sz="3500" dirty="0" err="1">
                <a:latin typeface="Times New Roman" charset="0"/>
                <a:ea typeface="Times New Roman" charset="0"/>
                <a:cs typeface="Times New Roman" charset="0"/>
              </a:rPr>
              <a:t>risk</a:t>
            </a:r>
            <a:r>
              <a:rPr lang="pt-BR" sz="3500" dirty="0">
                <a:latin typeface="Times New Roman" charset="0"/>
                <a:ea typeface="Times New Roman" charset="0"/>
                <a:cs typeface="Times New Roman" charset="0"/>
              </a:rPr>
              <a:t> </a:t>
            </a:r>
            <a:r>
              <a:rPr lang="pt-BR" sz="3500" dirty="0" err="1">
                <a:latin typeface="Times New Roman" charset="0"/>
                <a:ea typeface="Times New Roman" charset="0"/>
                <a:cs typeface="Times New Roman" charset="0"/>
              </a:rPr>
              <a:t>factors</a:t>
            </a:r>
            <a:r>
              <a:rPr lang="pt-BR" sz="3500" dirty="0">
                <a:latin typeface="Times New Roman" charset="0"/>
                <a:ea typeface="Times New Roman" charset="0"/>
                <a:cs typeface="Times New Roman" charset="0"/>
              </a:rPr>
              <a:t>. Surgery </a:t>
            </a:r>
            <a:r>
              <a:rPr lang="pt-BR" sz="3500" dirty="0" err="1">
                <a:latin typeface="Times New Roman" charset="0"/>
                <a:ea typeface="Times New Roman" charset="0"/>
                <a:cs typeface="Times New Roman" charset="0"/>
              </a:rPr>
              <a:t>required</a:t>
            </a:r>
            <a:r>
              <a:rPr lang="pt-BR" sz="3500" dirty="0">
                <a:latin typeface="Times New Roman" charset="0"/>
                <a:ea typeface="Times New Roman" charset="0"/>
                <a:cs typeface="Times New Roman" charset="0"/>
              </a:rPr>
              <a:t> in 85% (</a:t>
            </a:r>
            <a:r>
              <a:rPr lang="pt-BR" sz="3500" dirty="0" err="1">
                <a:latin typeface="Times New Roman" charset="0"/>
                <a:ea typeface="Times New Roman" charset="0"/>
                <a:cs typeface="Times New Roman" charset="0"/>
              </a:rPr>
              <a:t>perioperative</a:t>
            </a:r>
            <a:r>
              <a:rPr lang="pt-BR" sz="3500" dirty="0">
                <a:latin typeface="Times New Roman" charset="0"/>
                <a:ea typeface="Times New Roman" charset="0"/>
                <a:cs typeface="Times New Roman" charset="0"/>
              </a:rPr>
              <a:t> suture </a:t>
            </a:r>
            <a:r>
              <a:rPr lang="pt-BR" sz="3500" dirty="0" err="1">
                <a:latin typeface="Times New Roman" charset="0"/>
                <a:ea typeface="Times New Roman" charset="0"/>
                <a:cs typeface="Times New Roman" charset="0"/>
              </a:rPr>
              <a:t>of</a:t>
            </a:r>
            <a:r>
              <a:rPr lang="pt-BR" sz="3500" dirty="0">
                <a:latin typeface="Times New Roman" charset="0"/>
                <a:ea typeface="Times New Roman" charset="0"/>
                <a:cs typeface="Times New Roman" charset="0"/>
              </a:rPr>
              <a:t> </a:t>
            </a:r>
            <a:r>
              <a:rPr lang="pt-BR" sz="3500" dirty="0" err="1">
                <a:latin typeface="Times New Roman" charset="0"/>
                <a:ea typeface="Times New Roman" charset="0"/>
                <a:cs typeface="Times New Roman" charset="0"/>
              </a:rPr>
              <a:t>the</a:t>
            </a:r>
            <a:r>
              <a:rPr lang="pt-BR" sz="3500" dirty="0">
                <a:latin typeface="Times New Roman" charset="0"/>
                <a:ea typeface="Times New Roman" charset="0"/>
                <a:cs typeface="Times New Roman" charset="0"/>
              </a:rPr>
              <a:t> </a:t>
            </a:r>
            <a:r>
              <a:rPr lang="pt-BR" sz="3500" dirty="0" err="1">
                <a:latin typeface="Times New Roman" charset="0"/>
                <a:ea typeface="Times New Roman" charset="0"/>
                <a:cs typeface="Times New Roman" charset="0"/>
              </a:rPr>
              <a:t>leak</a:t>
            </a:r>
            <a:r>
              <a:rPr lang="pt-BR" sz="3500" dirty="0">
                <a:latin typeface="Times New Roman" charset="0"/>
                <a:ea typeface="Times New Roman" charset="0"/>
                <a:cs typeface="Times New Roman" charset="0"/>
              </a:rPr>
              <a:t> </a:t>
            </a:r>
            <a:r>
              <a:rPr lang="pt-BR" sz="3500" dirty="0" err="1">
                <a:latin typeface="Times New Roman" charset="0"/>
                <a:ea typeface="Times New Roman" charset="0"/>
                <a:cs typeface="Times New Roman" charset="0"/>
              </a:rPr>
              <a:t>attempted</a:t>
            </a:r>
            <a:r>
              <a:rPr lang="pt-BR" sz="3500" dirty="0">
                <a:latin typeface="Times New Roman" charset="0"/>
                <a:ea typeface="Times New Roman" charset="0"/>
                <a:cs typeface="Times New Roman" charset="0"/>
              </a:rPr>
              <a:t> in 45% </a:t>
            </a:r>
            <a:r>
              <a:rPr lang="pt-BR" sz="3500" dirty="0" err="1">
                <a:latin typeface="Times New Roman" charset="0"/>
                <a:ea typeface="Times New Roman" charset="0"/>
                <a:cs typeface="Times New Roman" charset="0"/>
              </a:rPr>
              <a:t>of</a:t>
            </a:r>
            <a:r>
              <a:rPr lang="pt-BR" sz="3500" dirty="0">
                <a:latin typeface="Times New Roman" charset="0"/>
                <a:ea typeface="Times New Roman" charset="0"/>
                <a:cs typeface="Times New Roman" charset="0"/>
              </a:rPr>
              <a:t> </a:t>
            </a:r>
            <a:r>
              <a:rPr lang="pt-BR" sz="3500" dirty="0" err="1">
                <a:latin typeface="Times New Roman" charset="0"/>
                <a:ea typeface="Times New Roman" charset="0"/>
                <a:cs typeface="Times New Roman" charset="0"/>
              </a:rPr>
              <a:t>patients</a:t>
            </a:r>
            <a:r>
              <a:rPr lang="pt-BR" sz="3500" dirty="0">
                <a:latin typeface="Times New Roman" charset="0"/>
                <a:ea typeface="Times New Roman" charset="0"/>
                <a:cs typeface="Times New Roman" charset="0"/>
              </a:rPr>
              <a:t>, </a:t>
            </a:r>
            <a:r>
              <a:rPr lang="pt-BR" sz="3500" dirty="0" err="1">
                <a:latin typeface="Times New Roman" charset="0"/>
                <a:ea typeface="Times New Roman" charset="0"/>
                <a:cs typeface="Times New Roman" charset="0"/>
              </a:rPr>
              <a:t>gastrostomy</a:t>
            </a:r>
            <a:r>
              <a:rPr lang="pt-BR" sz="3500" dirty="0">
                <a:latin typeface="Times New Roman" charset="0"/>
                <a:ea typeface="Times New Roman" charset="0"/>
                <a:cs typeface="Times New Roman" charset="0"/>
              </a:rPr>
              <a:t> </a:t>
            </a:r>
            <a:r>
              <a:rPr lang="pt-BR" sz="3500" dirty="0" err="1">
                <a:latin typeface="Times New Roman" charset="0"/>
                <a:ea typeface="Times New Roman" charset="0"/>
                <a:cs typeface="Times New Roman" charset="0"/>
              </a:rPr>
              <a:t>was</a:t>
            </a:r>
            <a:r>
              <a:rPr lang="pt-BR" sz="3500" dirty="0">
                <a:latin typeface="Times New Roman" charset="0"/>
                <a:ea typeface="Times New Roman" charset="0"/>
                <a:cs typeface="Times New Roman" charset="0"/>
              </a:rPr>
              <a:t> </a:t>
            </a:r>
            <a:r>
              <a:rPr lang="pt-BR" sz="3500" dirty="0" err="1">
                <a:latin typeface="Times New Roman" charset="0"/>
                <a:ea typeface="Times New Roman" charset="0"/>
                <a:cs typeface="Times New Roman" charset="0"/>
              </a:rPr>
              <a:t>performed</a:t>
            </a:r>
            <a:r>
              <a:rPr lang="pt-BR" sz="3500" dirty="0">
                <a:latin typeface="Times New Roman" charset="0"/>
                <a:ea typeface="Times New Roman" charset="0"/>
                <a:cs typeface="Times New Roman" charset="0"/>
              </a:rPr>
              <a:t> in 24%). </a:t>
            </a:r>
          </a:p>
          <a:p>
            <a:r>
              <a:rPr lang="pt-BR" sz="3500" dirty="0" err="1">
                <a:latin typeface="Times New Roman" charset="0"/>
                <a:ea typeface="Times New Roman" charset="0"/>
                <a:cs typeface="Times New Roman" charset="0"/>
              </a:rPr>
              <a:t>Stents</a:t>
            </a:r>
            <a:r>
              <a:rPr lang="pt-BR" sz="3500" dirty="0">
                <a:latin typeface="Times New Roman" charset="0"/>
                <a:ea typeface="Times New Roman" charset="0"/>
                <a:cs typeface="Times New Roman" charset="0"/>
              </a:rPr>
              <a:t> </a:t>
            </a:r>
            <a:r>
              <a:rPr lang="pt-BR" sz="3500" dirty="0" err="1">
                <a:latin typeface="Times New Roman" charset="0"/>
                <a:ea typeface="Times New Roman" charset="0"/>
                <a:cs typeface="Times New Roman" charset="0"/>
              </a:rPr>
              <a:t>were</a:t>
            </a:r>
            <a:r>
              <a:rPr lang="pt-BR" sz="3500" dirty="0">
                <a:latin typeface="Times New Roman" charset="0"/>
                <a:ea typeface="Times New Roman" charset="0"/>
                <a:cs typeface="Times New Roman" charset="0"/>
              </a:rPr>
              <a:t> </a:t>
            </a:r>
            <a:r>
              <a:rPr lang="pt-BR" sz="3500" dirty="0" err="1">
                <a:latin typeface="Times New Roman" charset="0"/>
                <a:ea typeface="Times New Roman" charset="0"/>
                <a:cs typeface="Times New Roman" charset="0"/>
              </a:rPr>
              <a:t>placed</a:t>
            </a:r>
            <a:r>
              <a:rPr lang="pt-BR" sz="3500" dirty="0">
                <a:latin typeface="Times New Roman" charset="0"/>
                <a:ea typeface="Times New Roman" charset="0"/>
                <a:cs typeface="Times New Roman" charset="0"/>
              </a:rPr>
              <a:t> in 31% </a:t>
            </a:r>
            <a:r>
              <a:rPr lang="pt-BR" sz="3500" dirty="0" err="1">
                <a:latin typeface="Times New Roman" charset="0"/>
                <a:ea typeface="Times New Roman" charset="0"/>
                <a:cs typeface="Times New Roman" charset="0"/>
              </a:rPr>
              <a:t>of</a:t>
            </a:r>
            <a:r>
              <a:rPr lang="pt-BR" sz="3500" dirty="0">
                <a:latin typeface="Times New Roman" charset="0"/>
                <a:ea typeface="Times New Roman" charset="0"/>
                <a:cs typeface="Times New Roman" charset="0"/>
              </a:rPr>
              <a:t> </a:t>
            </a:r>
            <a:r>
              <a:rPr lang="pt-BR" sz="3500" dirty="0" err="1">
                <a:latin typeface="Times New Roman" charset="0"/>
                <a:ea typeface="Times New Roman" charset="0"/>
                <a:cs typeface="Times New Roman" charset="0"/>
              </a:rPr>
              <a:t>leaks</a:t>
            </a:r>
            <a:r>
              <a:rPr lang="pt-BR" sz="3500" dirty="0">
                <a:latin typeface="Times New Roman" charset="0"/>
                <a:ea typeface="Times New Roman" charset="0"/>
                <a:cs typeface="Times New Roman" charset="0"/>
              </a:rPr>
              <a:t>. No </a:t>
            </a:r>
            <a:r>
              <a:rPr lang="pt-BR" sz="3500" dirty="0" err="1">
                <a:latin typeface="Times New Roman" charset="0"/>
                <a:ea typeface="Times New Roman" charset="0"/>
                <a:cs typeface="Times New Roman" charset="0"/>
              </a:rPr>
              <a:t>surgical</a:t>
            </a:r>
            <a:r>
              <a:rPr lang="pt-BR" sz="3500" dirty="0">
                <a:latin typeface="Times New Roman" charset="0"/>
                <a:ea typeface="Times New Roman" charset="0"/>
                <a:cs typeface="Times New Roman" charset="0"/>
              </a:rPr>
              <a:t> </a:t>
            </a:r>
            <a:r>
              <a:rPr lang="pt-BR" sz="3500" dirty="0" err="1">
                <a:latin typeface="Times New Roman" charset="0"/>
                <a:ea typeface="Times New Roman" charset="0"/>
                <a:cs typeface="Times New Roman" charset="0"/>
              </a:rPr>
              <a:t>intervention</a:t>
            </a:r>
            <a:r>
              <a:rPr lang="pt-BR" sz="3500" dirty="0">
                <a:latin typeface="Times New Roman" charset="0"/>
                <a:ea typeface="Times New Roman" charset="0"/>
                <a:cs typeface="Times New Roman" charset="0"/>
              </a:rPr>
              <a:t> in 7%. </a:t>
            </a:r>
          </a:p>
          <a:p>
            <a:r>
              <a:rPr lang="pt-BR" sz="3500" b="1" dirty="0">
                <a:latin typeface="Times New Roman" charset="0"/>
                <a:ea typeface="Times New Roman" charset="0"/>
                <a:cs typeface="Times New Roman" charset="0"/>
              </a:rPr>
              <a:t>25% </a:t>
            </a:r>
            <a:r>
              <a:rPr lang="pt-BR" sz="3500" b="1" dirty="0" err="1">
                <a:latin typeface="Times New Roman" charset="0"/>
                <a:ea typeface="Times New Roman" charset="0"/>
                <a:cs typeface="Times New Roman" charset="0"/>
              </a:rPr>
              <a:t>required</a:t>
            </a:r>
            <a:r>
              <a:rPr lang="pt-BR" sz="3500" b="1" dirty="0">
                <a:latin typeface="Times New Roman" charset="0"/>
                <a:ea typeface="Times New Roman" charset="0"/>
                <a:cs typeface="Times New Roman" charset="0"/>
              </a:rPr>
              <a:t> </a:t>
            </a:r>
            <a:r>
              <a:rPr lang="pt-BR" sz="3500" b="1" dirty="0" err="1">
                <a:latin typeface="Times New Roman" charset="0"/>
                <a:ea typeface="Times New Roman" charset="0"/>
                <a:cs typeface="Times New Roman" charset="0"/>
              </a:rPr>
              <a:t>intensive</a:t>
            </a:r>
            <a:r>
              <a:rPr lang="pt-BR" sz="3500" b="1" dirty="0">
                <a:latin typeface="Times New Roman" charset="0"/>
                <a:ea typeface="Times New Roman" charset="0"/>
                <a:cs typeface="Times New Roman" charset="0"/>
              </a:rPr>
              <a:t> </a:t>
            </a:r>
            <a:r>
              <a:rPr lang="pt-BR" sz="3500" b="1" dirty="0" err="1">
                <a:latin typeface="Times New Roman" charset="0"/>
                <a:ea typeface="Times New Roman" charset="0"/>
                <a:cs typeface="Times New Roman" charset="0"/>
              </a:rPr>
              <a:t>care</a:t>
            </a:r>
            <a:r>
              <a:rPr lang="pt-BR" sz="3500" b="1" dirty="0">
                <a:latin typeface="Times New Roman" charset="0"/>
                <a:ea typeface="Times New Roman" charset="0"/>
                <a:cs typeface="Times New Roman" charset="0"/>
              </a:rPr>
              <a:t>, 4% </a:t>
            </a:r>
            <a:r>
              <a:rPr lang="pt-BR" sz="3500" b="1" dirty="0" err="1">
                <a:latin typeface="Times New Roman" charset="0"/>
                <a:ea typeface="Times New Roman" charset="0"/>
                <a:cs typeface="Times New Roman" charset="0"/>
              </a:rPr>
              <a:t>developed</a:t>
            </a:r>
            <a:r>
              <a:rPr lang="pt-BR" sz="3500" b="1" dirty="0">
                <a:latin typeface="Times New Roman" charset="0"/>
                <a:ea typeface="Times New Roman" charset="0"/>
                <a:cs typeface="Times New Roman" charset="0"/>
              </a:rPr>
              <a:t> </a:t>
            </a:r>
            <a:r>
              <a:rPr lang="pt-BR" sz="3500" b="1" dirty="0" err="1">
                <a:latin typeface="Times New Roman" charset="0"/>
                <a:ea typeface="Times New Roman" charset="0"/>
                <a:cs typeface="Times New Roman" charset="0"/>
              </a:rPr>
              <a:t>multi</a:t>
            </a:r>
            <a:r>
              <a:rPr lang="pt-BR" sz="3500" b="1" dirty="0">
                <a:latin typeface="Times New Roman" charset="0"/>
                <a:ea typeface="Times New Roman" charset="0"/>
                <a:cs typeface="Times New Roman" charset="0"/>
              </a:rPr>
              <a:t> </a:t>
            </a:r>
            <a:r>
              <a:rPr lang="pt-BR" sz="3500" b="1" dirty="0" err="1">
                <a:latin typeface="Times New Roman" charset="0"/>
                <a:ea typeface="Times New Roman" charset="0"/>
                <a:cs typeface="Times New Roman" charset="0"/>
              </a:rPr>
              <a:t>organ</a:t>
            </a:r>
            <a:r>
              <a:rPr lang="pt-BR" sz="3500" b="1" dirty="0">
                <a:latin typeface="Times New Roman" charset="0"/>
                <a:ea typeface="Times New Roman" charset="0"/>
                <a:cs typeface="Times New Roman" charset="0"/>
              </a:rPr>
              <a:t> </a:t>
            </a:r>
            <a:r>
              <a:rPr lang="pt-BR" sz="3500" b="1" dirty="0" err="1">
                <a:latin typeface="Times New Roman" charset="0"/>
                <a:ea typeface="Times New Roman" charset="0"/>
                <a:cs typeface="Times New Roman" charset="0"/>
              </a:rPr>
              <a:t>failure</a:t>
            </a:r>
            <a:r>
              <a:rPr lang="pt-BR" sz="3500" b="1" dirty="0">
                <a:latin typeface="Times New Roman" charset="0"/>
                <a:ea typeface="Times New Roman" charset="0"/>
                <a:cs typeface="Times New Roman" charset="0"/>
              </a:rPr>
              <a:t>, 1% </a:t>
            </a:r>
            <a:r>
              <a:rPr lang="pt-BR" sz="3500" b="1" dirty="0" err="1">
                <a:latin typeface="Times New Roman" charset="0"/>
                <a:ea typeface="Times New Roman" charset="0"/>
                <a:cs typeface="Times New Roman" charset="0"/>
              </a:rPr>
              <a:t>died</a:t>
            </a:r>
            <a:r>
              <a:rPr lang="pt-BR" sz="3500" b="1" dirty="0">
                <a:latin typeface="Times New Roman" charset="0"/>
                <a:ea typeface="Times New Roman" charset="0"/>
                <a:cs typeface="Times New Roman" charset="0"/>
              </a:rPr>
              <a:t>.</a:t>
            </a:r>
          </a:p>
          <a:p>
            <a:r>
              <a:rPr lang="pt-BR" sz="3500" dirty="0" err="1">
                <a:latin typeface="Times New Roman" charset="0"/>
                <a:ea typeface="Times New Roman" charset="0"/>
                <a:cs typeface="Times New Roman" charset="0"/>
              </a:rPr>
              <a:t>Mean</a:t>
            </a:r>
            <a:r>
              <a:rPr lang="pt-BR" sz="3500" dirty="0">
                <a:latin typeface="Times New Roman" charset="0"/>
                <a:ea typeface="Times New Roman" charset="0"/>
                <a:cs typeface="Times New Roman" charset="0"/>
              </a:rPr>
              <a:t> </a:t>
            </a:r>
            <a:r>
              <a:rPr lang="pt-BR" sz="3500" dirty="0" err="1">
                <a:latin typeface="Times New Roman" charset="0"/>
                <a:ea typeface="Times New Roman" charset="0"/>
                <a:cs typeface="Times New Roman" charset="0"/>
              </a:rPr>
              <a:t>length</a:t>
            </a:r>
            <a:r>
              <a:rPr lang="pt-BR" sz="3500" dirty="0">
                <a:latin typeface="Times New Roman" charset="0"/>
                <a:ea typeface="Times New Roman" charset="0"/>
                <a:cs typeface="Times New Roman" charset="0"/>
              </a:rPr>
              <a:t> </a:t>
            </a:r>
            <a:r>
              <a:rPr lang="pt-BR" sz="3500" dirty="0" err="1">
                <a:latin typeface="Times New Roman" charset="0"/>
                <a:ea typeface="Times New Roman" charset="0"/>
                <a:cs typeface="Times New Roman" charset="0"/>
              </a:rPr>
              <a:t>of</a:t>
            </a:r>
            <a:r>
              <a:rPr lang="pt-BR" sz="3500" dirty="0">
                <a:latin typeface="Times New Roman" charset="0"/>
                <a:ea typeface="Times New Roman" charset="0"/>
                <a:cs typeface="Times New Roman" charset="0"/>
              </a:rPr>
              <a:t> </a:t>
            </a:r>
            <a:r>
              <a:rPr lang="pt-BR" sz="3500" dirty="0" err="1">
                <a:latin typeface="Times New Roman" charset="0"/>
                <a:ea typeface="Times New Roman" charset="0"/>
                <a:cs typeface="Times New Roman" charset="0"/>
              </a:rPr>
              <a:t>stay</a:t>
            </a:r>
            <a:r>
              <a:rPr lang="pt-BR" sz="3500" dirty="0">
                <a:latin typeface="Times New Roman" charset="0"/>
                <a:ea typeface="Times New Roman" charset="0"/>
                <a:cs typeface="Times New Roman" charset="0"/>
              </a:rPr>
              <a:t> for </a:t>
            </a:r>
            <a:r>
              <a:rPr lang="pt-BR" sz="3500" dirty="0" err="1">
                <a:latin typeface="Times New Roman" charset="0"/>
                <a:ea typeface="Times New Roman" charset="0"/>
                <a:cs typeface="Times New Roman" charset="0"/>
              </a:rPr>
              <a:t>patients</a:t>
            </a:r>
            <a:r>
              <a:rPr lang="pt-BR" sz="3500" dirty="0">
                <a:latin typeface="Times New Roman" charset="0"/>
                <a:ea typeface="Times New Roman" charset="0"/>
                <a:cs typeface="Times New Roman" charset="0"/>
              </a:rPr>
              <a:t> </a:t>
            </a:r>
            <a:r>
              <a:rPr lang="pt-BR" sz="3500" dirty="0" err="1">
                <a:latin typeface="Times New Roman" charset="0"/>
                <a:ea typeface="Times New Roman" charset="0"/>
                <a:cs typeface="Times New Roman" charset="0"/>
              </a:rPr>
              <a:t>with</a:t>
            </a:r>
            <a:r>
              <a:rPr lang="pt-BR" sz="3500" dirty="0">
                <a:latin typeface="Times New Roman" charset="0"/>
                <a:ea typeface="Times New Roman" charset="0"/>
                <a:cs typeface="Times New Roman" charset="0"/>
              </a:rPr>
              <a:t> </a:t>
            </a:r>
            <a:r>
              <a:rPr lang="pt-BR" sz="3500" dirty="0" err="1">
                <a:latin typeface="Times New Roman" charset="0"/>
                <a:ea typeface="Times New Roman" charset="0"/>
                <a:cs typeface="Times New Roman" charset="0"/>
              </a:rPr>
              <a:t>leaks</a:t>
            </a:r>
            <a:r>
              <a:rPr lang="pt-BR" sz="3500" dirty="0">
                <a:latin typeface="Times New Roman" charset="0"/>
                <a:ea typeface="Times New Roman" charset="0"/>
                <a:cs typeface="Times New Roman" charset="0"/>
              </a:rPr>
              <a:t> 21.9 </a:t>
            </a:r>
            <a:r>
              <a:rPr lang="pt-BR" sz="3500" dirty="0" err="1">
                <a:latin typeface="Times New Roman" charset="0"/>
                <a:ea typeface="Times New Roman" charset="0"/>
                <a:cs typeface="Times New Roman" charset="0"/>
              </a:rPr>
              <a:t>days</a:t>
            </a:r>
            <a:r>
              <a:rPr lang="pt-BR" sz="3500" dirty="0">
                <a:latin typeface="Times New Roman" charset="0"/>
                <a:ea typeface="Times New Roman" charset="0"/>
                <a:cs typeface="Times New Roman" charset="0"/>
              </a:rPr>
              <a:t> vs. 2.0 </a:t>
            </a:r>
            <a:r>
              <a:rPr lang="pt-BR" sz="3500" dirty="0" err="1">
                <a:latin typeface="Times New Roman" charset="0"/>
                <a:ea typeface="Times New Roman" charset="0"/>
                <a:cs typeface="Times New Roman" charset="0"/>
              </a:rPr>
              <a:t>days</a:t>
            </a:r>
            <a:r>
              <a:rPr lang="pt-BR" sz="3500" dirty="0">
                <a:latin typeface="Times New Roman" charset="0"/>
                <a:ea typeface="Times New Roman" charset="0"/>
                <a:cs typeface="Times New Roman" charset="0"/>
              </a:rPr>
              <a:t> for </a:t>
            </a:r>
            <a:r>
              <a:rPr lang="pt-BR" sz="3500" dirty="0" err="1">
                <a:latin typeface="Times New Roman" charset="0"/>
                <a:ea typeface="Times New Roman" charset="0"/>
                <a:cs typeface="Times New Roman" charset="0"/>
              </a:rPr>
              <a:t>others</a:t>
            </a:r>
            <a:r>
              <a:rPr lang="pt-BR" sz="3500" dirty="0">
                <a:latin typeface="Times New Roman" charset="0"/>
                <a:ea typeface="Times New Roman" charset="0"/>
                <a:cs typeface="Times New Roman" charset="0"/>
              </a:rPr>
              <a:t> (</a:t>
            </a:r>
            <a:r>
              <a:rPr lang="pt-BR" sz="3500" dirty="0" err="1">
                <a:latin typeface="Times New Roman" charset="0"/>
                <a:ea typeface="Times New Roman" charset="0"/>
                <a:cs typeface="Times New Roman" charset="0"/>
              </a:rPr>
              <a:t>p</a:t>
            </a:r>
            <a:r>
              <a:rPr lang="pt-BR" sz="3500" dirty="0">
                <a:latin typeface="Times New Roman" charset="0"/>
                <a:ea typeface="Times New Roman" charset="0"/>
                <a:cs typeface="Times New Roman" charset="0"/>
              </a:rPr>
              <a:t>&lt;0.001).</a:t>
            </a:r>
          </a:p>
          <a:p>
            <a:r>
              <a:rPr lang="pt-BR" sz="3500" b="1" dirty="0" err="1">
                <a:solidFill>
                  <a:srgbClr val="C00000"/>
                </a:solidFill>
                <a:latin typeface="Times New Roman" charset="0"/>
                <a:ea typeface="Times New Roman" charset="0"/>
                <a:cs typeface="Times New Roman" charset="0"/>
              </a:rPr>
              <a:t>Conclusion</a:t>
            </a:r>
            <a:r>
              <a:rPr lang="pt-BR" sz="3500" b="1" dirty="0">
                <a:solidFill>
                  <a:srgbClr val="C00000"/>
                </a:solidFill>
                <a:latin typeface="Times New Roman" charset="0"/>
                <a:ea typeface="Times New Roman" charset="0"/>
                <a:cs typeface="Times New Roman" charset="0"/>
              </a:rPr>
              <a:t>: </a:t>
            </a:r>
            <a:r>
              <a:rPr lang="pt-BR" sz="3500" b="1" dirty="0" err="1">
                <a:solidFill>
                  <a:srgbClr val="C00000"/>
                </a:solidFill>
                <a:latin typeface="Times New Roman" charset="0"/>
                <a:ea typeface="Times New Roman" charset="0"/>
                <a:cs typeface="Times New Roman" charset="0"/>
              </a:rPr>
              <a:t>Leaks</a:t>
            </a:r>
            <a:r>
              <a:rPr lang="pt-BR" sz="3500" b="1" dirty="0">
                <a:solidFill>
                  <a:srgbClr val="C00000"/>
                </a:solidFill>
                <a:latin typeface="Times New Roman" charset="0"/>
                <a:ea typeface="Times New Roman" charset="0"/>
                <a:cs typeface="Times New Roman" charset="0"/>
              </a:rPr>
              <a:t> </a:t>
            </a:r>
            <a:r>
              <a:rPr lang="pt-BR" sz="3500" b="1" dirty="0" err="1">
                <a:solidFill>
                  <a:srgbClr val="C00000"/>
                </a:solidFill>
                <a:latin typeface="Times New Roman" charset="0"/>
                <a:ea typeface="Times New Roman" charset="0"/>
                <a:cs typeface="Times New Roman" charset="0"/>
              </a:rPr>
              <a:t>occurred</a:t>
            </a:r>
            <a:r>
              <a:rPr lang="pt-BR" sz="3500" b="1" dirty="0">
                <a:solidFill>
                  <a:srgbClr val="C00000"/>
                </a:solidFill>
                <a:latin typeface="Times New Roman" charset="0"/>
                <a:ea typeface="Times New Roman" charset="0"/>
                <a:cs typeface="Times New Roman" charset="0"/>
              </a:rPr>
              <a:t> in 0.6%. </a:t>
            </a:r>
            <a:r>
              <a:rPr lang="pt-BR" sz="3500" b="1" dirty="0" err="1">
                <a:solidFill>
                  <a:srgbClr val="C00000"/>
                </a:solidFill>
                <a:latin typeface="Times New Roman" charset="0"/>
                <a:ea typeface="Times New Roman" charset="0"/>
                <a:cs typeface="Times New Roman" charset="0"/>
              </a:rPr>
              <a:t>Risk</a:t>
            </a:r>
            <a:r>
              <a:rPr lang="pt-BR" sz="3500" b="1" dirty="0">
                <a:solidFill>
                  <a:srgbClr val="C00000"/>
                </a:solidFill>
                <a:latin typeface="Times New Roman" charset="0"/>
                <a:ea typeface="Times New Roman" charset="0"/>
                <a:cs typeface="Times New Roman" charset="0"/>
              </a:rPr>
              <a:t> </a:t>
            </a:r>
            <a:r>
              <a:rPr lang="pt-BR" sz="3500" b="1" dirty="0" err="1">
                <a:solidFill>
                  <a:srgbClr val="C00000"/>
                </a:solidFill>
                <a:latin typeface="Times New Roman" charset="0"/>
                <a:ea typeface="Times New Roman" charset="0"/>
                <a:cs typeface="Times New Roman" charset="0"/>
              </a:rPr>
              <a:t>factors</a:t>
            </a:r>
            <a:r>
              <a:rPr lang="pt-BR" sz="3500" b="1" dirty="0">
                <a:solidFill>
                  <a:srgbClr val="C00000"/>
                </a:solidFill>
                <a:latin typeface="Times New Roman" charset="0"/>
                <a:ea typeface="Times New Roman" charset="0"/>
                <a:cs typeface="Times New Roman" charset="0"/>
              </a:rPr>
              <a:t> </a:t>
            </a:r>
            <a:r>
              <a:rPr lang="pt-BR" sz="3500" b="1" dirty="0" err="1">
                <a:solidFill>
                  <a:srgbClr val="C00000"/>
                </a:solidFill>
                <a:latin typeface="Times New Roman" charset="0"/>
                <a:ea typeface="Times New Roman" charset="0"/>
                <a:cs typeface="Times New Roman" charset="0"/>
              </a:rPr>
              <a:t>were</a:t>
            </a:r>
            <a:r>
              <a:rPr lang="pt-BR" sz="3500" b="1" dirty="0">
                <a:solidFill>
                  <a:srgbClr val="C00000"/>
                </a:solidFill>
                <a:latin typeface="Times New Roman" charset="0"/>
                <a:ea typeface="Times New Roman" charset="0"/>
                <a:cs typeface="Times New Roman" charset="0"/>
              </a:rPr>
              <a:t> age &gt;50 </a:t>
            </a:r>
            <a:r>
              <a:rPr lang="pt-BR" sz="3500" b="1" dirty="0" err="1">
                <a:solidFill>
                  <a:srgbClr val="C00000"/>
                </a:solidFill>
                <a:latin typeface="Times New Roman" charset="0"/>
                <a:ea typeface="Times New Roman" charset="0"/>
                <a:cs typeface="Times New Roman" charset="0"/>
              </a:rPr>
              <a:t>years</a:t>
            </a:r>
            <a:r>
              <a:rPr lang="pt-BR" sz="3500" b="1" dirty="0">
                <a:solidFill>
                  <a:srgbClr val="C00000"/>
                </a:solidFill>
                <a:latin typeface="Times New Roman" charset="0"/>
                <a:ea typeface="Times New Roman" charset="0"/>
                <a:cs typeface="Times New Roman" charset="0"/>
              </a:rPr>
              <a:t>, male </a:t>
            </a:r>
            <a:r>
              <a:rPr lang="pt-BR" sz="3500" b="1" dirty="0" err="1">
                <a:solidFill>
                  <a:srgbClr val="C00000"/>
                </a:solidFill>
                <a:latin typeface="Times New Roman" charset="0"/>
                <a:ea typeface="Times New Roman" charset="0"/>
                <a:cs typeface="Times New Roman" charset="0"/>
              </a:rPr>
              <a:t>gender</a:t>
            </a:r>
            <a:r>
              <a:rPr lang="pt-BR" sz="3500" b="1" dirty="0">
                <a:solidFill>
                  <a:srgbClr val="C00000"/>
                </a:solidFill>
                <a:latin typeface="Times New Roman" charset="0"/>
                <a:ea typeface="Times New Roman" charset="0"/>
                <a:cs typeface="Times New Roman" charset="0"/>
              </a:rPr>
              <a:t> </a:t>
            </a:r>
            <a:r>
              <a:rPr lang="pt-BR" sz="3500" b="1" dirty="0" err="1">
                <a:solidFill>
                  <a:srgbClr val="C00000"/>
                </a:solidFill>
                <a:latin typeface="Times New Roman" charset="0"/>
                <a:ea typeface="Times New Roman" charset="0"/>
                <a:cs typeface="Times New Roman" charset="0"/>
              </a:rPr>
              <a:t>and</a:t>
            </a:r>
            <a:r>
              <a:rPr lang="pt-BR" sz="3500" b="1" dirty="0">
                <a:solidFill>
                  <a:srgbClr val="C00000"/>
                </a:solidFill>
                <a:latin typeface="Times New Roman" charset="0"/>
                <a:ea typeface="Times New Roman" charset="0"/>
                <a:cs typeface="Times New Roman" charset="0"/>
              </a:rPr>
              <a:t> diabetes. </a:t>
            </a:r>
            <a:r>
              <a:rPr lang="pt-BR" sz="3500" b="1" dirty="0" err="1">
                <a:solidFill>
                  <a:srgbClr val="C00000"/>
                </a:solidFill>
                <a:latin typeface="Times New Roman" charset="0"/>
                <a:ea typeface="Times New Roman" charset="0"/>
                <a:cs typeface="Times New Roman" charset="0"/>
              </a:rPr>
              <a:t>Patients</a:t>
            </a:r>
            <a:r>
              <a:rPr lang="pt-BR" sz="3500" b="1" dirty="0">
                <a:solidFill>
                  <a:srgbClr val="C00000"/>
                </a:solidFill>
                <a:latin typeface="Times New Roman" charset="0"/>
                <a:ea typeface="Times New Roman" charset="0"/>
                <a:cs typeface="Times New Roman" charset="0"/>
              </a:rPr>
              <a:t> </a:t>
            </a:r>
            <a:r>
              <a:rPr lang="pt-BR" sz="3500" b="1" dirty="0" err="1">
                <a:solidFill>
                  <a:srgbClr val="C00000"/>
                </a:solidFill>
                <a:latin typeface="Times New Roman" charset="0"/>
                <a:ea typeface="Times New Roman" charset="0"/>
                <a:cs typeface="Times New Roman" charset="0"/>
              </a:rPr>
              <a:t>with</a:t>
            </a:r>
            <a:r>
              <a:rPr lang="pt-BR" sz="3500" b="1" dirty="0">
                <a:solidFill>
                  <a:srgbClr val="C00000"/>
                </a:solidFill>
                <a:latin typeface="Times New Roman" charset="0"/>
                <a:ea typeface="Times New Roman" charset="0"/>
                <a:cs typeface="Times New Roman" charset="0"/>
              </a:rPr>
              <a:t> </a:t>
            </a:r>
            <a:r>
              <a:rPr lang="pt-BR" sz="3500" b="1" dirty="0" err="1">
                <a:solidFill>
                  <a:srgbClr val="C00000"/>
                </a:solidFill>
                <a:latin typeface="Times New Roman" charset="0"/>
                <a:ea typeface="Times New Roman" charset="0"/>
                <a:cs typeface="Times New Roman" charset="0"/>
              </a:rPr>
              <a:t>leak</a:t>
            </a:r>
            <a:r>
              <a:rPr lang="pt-BR" sz="3500" b="1" dirty="0">
                <a:solidFill>
                  <a:srgbClr val="C00000"/>
                </a:solidFill>
                <a:latin typeface="Times New Roman" charset="0"/>
                <a:ea typeface="Times New Roman" charset="0"/>
                <a:cs typeface="Times New Roman" charset="0"/>
              </a:rPr>
              <a:t> </a:t>
            </a:r>
            <a:r>
              <a:rPr lang="pt-BR" sz="3500" b="1" dirty="0" err="1">
                <a:solidFill>
                  <a:srgbClr val="C00000"/>
                </a:solidFill>
                <a:latin typeface="Times New Roman" charset="0"/>
                <a:ea typeface="Times New Roman" charset="0"/>
                <a:cs typeface="Times New Roman" charset="0"/>
              </a:rPr>
              <a:t>required</a:t>
            </a:r>
            <a:r>
              <a:rPr lang="pt-BR" sz="3500" b="1" dirty="0">
                <a:solidFill>
                  <a:srgbClr val="C00000"/>
                </a:solidFill>
                <a:latin typeface="Times New Roman" charset="0"/>
                <a:ea typeface="Times New Roman" charset="0"/>
                <a:cs typeface="Times New Roman" charset="0"/>
              </a:rPr>
              <a:t> </a:t>
            </a:r>
            <a:r>
              <a:rPr lang="pt-BR" sz="3500" b="1" dirty="0" err="1">
                <a:solidFill>
                  <a:srgbClr val="C00000"/>
                </a:solidFill>
                <a:latin typeface="Times New Roman" charset="0"/>
                <a:ea typeface="Times New Roman" charset="0"/>
                <a:cs typeface="Times New Roman" charset="0"/>
              </a:rPr>
              <a:t>longer</a:t>
            </a:r>
            <a:r>
              <a:rPr lang="pt-BR" sz="3500" b="1" dirty="0">
                <a:solidFill>
                  <a:srgbClr val="C00000"/>
                </a:solidFill>
                <a:latin typeface="Times New Roman" charset="0"/>
                <a:ea typeface="Times New Roman" charset="0"/>
                <a:cs typeface="Times New Roman" charset="0"/>
              </a:rPr>
              <a:t> LOS &amp; </a:t>
            </a:r>
            <a:r>
              <a:rPr lang="pt-BR" sz="3500" b="1" dirty="0" err="1">
                <a:solidFill>
                  <a:srgbClr val="C00000"/>
                </a:solidFill>
                <a:latin typeface="Times New Roman" charset="0"/>
                <a:ea typeface="Times New Roman" charset="0"/>
                <a:cs typeface="Times New Roman" charset="0"/>
              </a:rPr>
              <a:t>interventions</a:t>
            </a:r>
            <a:r>
              <a:rPr lang="pt-BR" sz="3500" b="1" dirty="0">
                <a:solidFill>
                  <a:srgbClr val="C00000"/>
                </a:solidFill>
                <a:latin typeface="Times New Roman" charset="0"/>
                <a:ea typeface="Times New Roman" charset="0"/>
                <a:cs typeface="Times New Roman" charset="0"/>
              </a:rPr>
              <a:t> </a:t>
            </a:r>
            <a:r>
              <a:rPr lang="pt-BR" sz="3500" b="1" dirty="0" err="1">
                <a:solidFill>
                  <a:srgbClr val="C00000"/>
                </a:solidFill>
                <a:latin typeface="Times New Roman" charset="0"/>
                <a:ea typeface="Times New Roman" charset="0"/>
                <a:cs typeface="Times New Roman" charset="0"/>
              </a:rPr>
              <a:t>but</a:t>
            </a:r>
            <a:r>
              <a:rPr lang="pt-BR" sz="3500" b="1" dirty="0">
                <a:solidFill>
                  <a:srgbClr val="C00000"/>
                </a:solidFill>
                <a:latin typeface="Times New Roman" charset="0"/>
                <a:ea typeface="Times New Roman" charset="0"/>
                <a:cs typeface="Times New Roman" charset="0"/>
              </a:rPr>
              <a:t> </a:t>
            </a:r>
            <a:r>
              <a:rPr lang="pt-BR" sz="3500" b="1" dirty="0" err="1">
                <a:solidFill>
                  <a:srgbClr val="C00000"/>
                </a:solidFill>
                <a:latin typeface="Times New Roman" charset="0"/>
                <a:ea typeface="Times New Roman" charset="0"/>
                <a:cs typeface="Times New Roman" charset="0"/>
              </a:rPr>
              <a:t>mortality</a:t>
            </a:r>
            <a:r>
              <a:rPr lang="pt-BR" sz="3500" b="1" dirty="0">
                <a:solidFill>
                  <a:srgbClr val="C00000"/>
                </a:solidFill>
                <a:latin typeface="Times New Roman" charset="0"/>
                <a:ea typeface="Times New Roman" charset="0"/>
                <a:cs typeface="Times New Roman" charset="0"/>
              </a:rPr>
              <a:t> </a:t>
            </a:r>
            <a:r>
              <a:rPr lang="pt-BR" sz="3500" b="1" dirty="0" err="1">
                <a:solidFill>
                  <a:srgbClr val="C00000"/>
                </a:solidFill>
                <a:latin typeface="Times New Roman" charset="0"/>
                <a:ea typeface="Times New Roman" charset="0"/>
                <a:cs typeface="Times New Roman" charset="0"/>
              </a:rPr>
              <a:t>was</a:t>
            </a:r>
            <a:r>
              <a:rPr lang="pt-BR" sz="3500" b="1" dirty="0">
                <a:solidFill>
                  <a:srgbClr val="C00000"/>
                </a:solidFill>
                <a:latin typeface="Times New Roman" charset="0"/>
                <a:ea typeface="Times New Roman" charset="0"/>
                <a:cs typeface="Times New Roman" charset="0"/>
              </a:rPr>
              <a:t> </a:t>
            </a:r>
            <a:r>
              <a:rPr lang="pt-BR" sz="3500" b="1" dirty="0" err="1">
                <a:solidFill>
                  <a:srgbClr val="C00000"/>
                </a:solidFill>
                <a:latin typeface="Times New Roman" charset="0"/>
                <a:ea typeface="Times New Roman" charset="0"/>
                <a:cs typeface="Times New Roman" charset="0"/>
              </a:rPr>
              <a:t>low</a:t>
            </a:r>
            <a:r>
              <a:rPr lang="pt-BR" sz="3500" b="1" dirty="0">
                <a:solidFill>
                  <a:srgbClr val="C00000"/>
                </a:solidFill>
                <a:latin typeface="Times New Roman" charset="0"/>
                <a:ea typeface="Times New Roman" charset="0"/>
                <a:cs typeface="Times New Roman" charset="0"/>
              </a:rPr>
              <a:t>.</a:t>
            </a:r>
          </a:p>
          <a:p>
            <a:endParaRPr lang="pt-BR" sz="35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522108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33" y="279066"/>
            <a:ext cx="17204267" cy="1194134"/>
          </a:xfrm>
        </p:spPr>
        <p:txBody>
          <a:bodyPr>
            <a:noAutofit/>
          </a:bodyPr>
          <a:lstStyle/>
          <a:p>
            <a:pPr algn="ctr"/>
            <a:r>
              <a:rPr lang="en-US" sz="3600" dirty="0">
                <a:latin typeface="Times New Roman" charset="0"/>
                <a:ea typeface="Times New Roman" charset="0"/>
                <a:cs typeface="Times New Roman" charset="0"/>
              </a:rPr>
              <a:t> </a:t>
            </a:r>
            <a:r>
              <a:rPr lang="en-US" sz="3600" b="1" dirty="0">
                <a:latin typeface="Times New Roman" charset="0"/>
                <a:ea typeface="Times New Roman" charset="0"/>
                <a:cs typeface="Times New Roman" charset="0"/>
              </a:rPr>
              <a:t>12.  READMISSION RATE IN BARIATRIC SURGERY: A NATIONWIDE STUDY ON 320.000 PATIENTS A. </a:t>
            </a:r>
            <a:r>
              <a:rPr lang="en-US" sz="3600" b="1" dirty="0" err="1">
                <a:latin typeface="Times New Roman" charset="0"/>
                <a:ea typeface="Times New Roman" charset="0"/>
                <a:cs typeface="Times New Roman" charset="0"/>
              </a:rPr>
              <a:t>Lazzati</a:t>
            </a:r>
            <a:r>
              <a:rPr lang="en-US" sz="3600" b="1" dirty="0">
                <a:latin typeface="Times New Roman" charset="0"/>
                <a:ea typeface="Times New Roman" charset="0"/>
                <a:cs typeface="Times New Roman" charset="0"/>
              </a:rPr>
              <a:t> et al. Paris, France</a:t>
            </a:r>
            <a:br>
              <a:rPr lang="en-US" sz="3600" dirty="0">
                <a:latin typeface="Times New Roman" charset="0"/>
                <a:ea typeface="Times New Roman" charset="0"/>
                <a:cs typeface="Times New Roman" charset="0"/>
              </a:rPr>
            </a:br>
            <a:endParaRPr lang="en-US" sz="3600" b="1" dirty="0">
              <a:latin typeface="Times New Roman" charset="0"/>
              <a:ea typeface="Times New Roman" charset="0"/>
              <a:cs typeface="Times New Roman"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98702181"/>
              </p:ext>
            </p:extLst>
          </p:nvPr>
        </p:nvGraphicFramePr>
        <p:xfrm>
          <a:off x="1" y="1236133"/>
          <a:ext cx="17170400" cy="2128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 y="3785616"/>
            <a:ext cx="17475199" cy="5493812"/>
          </a:xfrm>
          <a:prstGeom prst="rect">
            <a:avLst/>
          </a:prstGeom>
          <a:noFill/>
        </p:spPr>
        <p:txBody>
          <a:bodyPr wrap="square" rtlCol="0">
            <a:spAutoFit/>
          </a:bodyPr>
          <a:lstStyle/>
          <a:p>
            <a:pPr>
              <a:buFont typeface="Arial"/>
              <a:buChar char="•"/>
            </a:pPr>
            <a:r>
              <a:rPr lang="en-US" sz="3900" b="1" dirty="0">
                <a:latin typeface="Times New Roman" charset="0"/>
                <a:ea typeface="Times New Roman" charset="0"/>
                <a:cs typeface="Times New Roman" charset="0"/>
              </a:rPr>
              <a:t>Results</a:t>
            </a:r>
            <a:r>
              <a:rPr lang="en-US" sz="3900" dirty="0">
                <a:latin typeface="Times New Roman" charset="0"/>
                <a:ea typeface="Times New Roman" charset="0"/>
                <a:cs typeface="Times New Roman" charset="0"/>
              </a:rPr>
              <a:t>: 2016, out of 53,000 bariatric interventions (Ave. readmission rate was 4.5%). </a:t>
            </a:r>
          </a:p>
          <a:p>
            <a:pPr>
              <a:buFont typeface="Arial"/>
              <a:buChar char="•"/>
            </a:pPr>
            <a:r>
              <a:rPr lang="en-US" sz="3900" dirty="0">
                <a:latin typeface="Times New Roman" charset="0"/>
                <a:ea typeface="Times New Roman" charset="0"/>
                <a:cs typeface="Times New Roman" charset="0"/>
              </a:rPr>
              <a:t>About 1/3 patients were treated in a different hospital than the original center. </a:t>
            </a:r>
          </a:p>
          <a:p>
            <a:pPr>
              <a:buFont typeface="Arial"/>
              <a:buChar char="•"/>
            </a:pPr>
            <a:r>
              <a:rPr lang="en-US" sz="3900" dirty="0">
                <a:latin typeface="Times New Roman" charset="0"/>
                <a:ea typeface="Times New Roman" charset="0"/>
                <a:cs typeface="Times New Roman" charset="0"/>
              </a:rPr>
              <a:t>Significant association between bariatric technique and unplanned re-hospitalization (after LAGB: 2.7%, after SG: 4.0%, bypass: 6.0% and bypass: 8.0%).</a:t>
            </a:r>
          </a:p>
          <a:p>
            <a:pPr>
              <a:buFont typeface="Arial"/>
              <a:buChar char="•"/>
            </a:pPr>
            <a:r>
              <a:rPr lang="en-US" sz="3900" b="1" dirty="0">
                <a:latin typeface="Times New Roman" charset="0"/>
                <a:ea typeface="Times New Roman" charset="0"/>
                <a:cs typeface="Times New Roman" charset="0"/>
              </a:rPr>
              <a:t>The main causes of return to hospital are: abdominal pain, leak / peritonitis, vomiting, dysphagia.</a:t>
            </a:r>
          </a:p>
          <a:p>
            <a:pPr algn="ctr">
              <a:buFont typeface="Arial"/>
              <a:buChar char="•"/>
            </a:pPr>
            <a:r>
              <a:rPr lang="en-US" sz="3900" b="1" dirty="0">
                <a:solidFill>
                  <a:srgbClr val="C00000"/>
                </a:solidFill>
                <a:latin typeface="Times New Roman" charset="0"/>
                <a:ea typeface="Times New Roman" charset="0"/>
                <a:cs typeface="Times New Roman" charset="0"/>
              </a:rPr>
              <a:t>Conclusion: This study found a rate of non-scheduled readmissions after bariatric surgery of 4.5% on average. The main causes are digestive complications. A great variability is found between different hospitals. </a:t>
            </a:r>
          </a:p>
        </p:txBody>
      </p:sp>
    </p:spTree>
    <p:extLst>
      <p:ext uri="{BB962C8B-B14F-4D97-AF65-F5344CB8AC3E}">
        <p14:creationId xmlns:p14="http://schemas.microsoft.com/office/powerpoint/2010/main" val="253874054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4364889" y="8449733"/>
            <a:ext cx="3245249" cy="1262445"/>
          </a:xfrm>
          <a:prstGeom prst="rect">
            <a:avLst/>
          </a:prstGeom>
        </p:spPr>
      </p:pic>
      <p:sp>
        <p:nvSpPr>
          <p:cNvPr id="2" name="Rectangle 1"/>
          <p:cNvSpPr/>
          <p:nvPr/>
        </p:nvSpPr>
        <p:spPr>
          <a:xfrm>
            <a:off x="254001" y="0"/>
            <a:ext cx="17085732" cy="1323439"/>
          </a:xfrm>
          <a:prstGeom prst="rect">
            <a:avLst/>
          </a:prstGeom>
        </p:spPr>
        <p:txBody>
          <a:bodyPr wrap="square">
            <a:spAutoFit/>
          </a:bodyPr>
          <a:lstStyle/>
          <a:p>
            <a:pPr algn="ctr"/>
            <a:r>
              <a:rPr lang="en-US" sz="4000" b="1" dirty="0">
                <a:latin typeface="Times New Roman" charset="0"/>
                <a:ea typeface="Times New Roman" charset="0"/>
                <a:cs typeface="Times New Roman" charset="0"/>
              </a:rPr>
              <a:t>13. Bariatric Surgery is Associated with Lower Rate of Death after Heart-Attack and Stroke: A Nationwide Study </a:t>
            </a:r>
            <a:r>
              <a:rPr lang="en-US" sz="4000" b="1" dirty="0" err="1">
                <a:latin typeface="Times New Roman" charset="0"/>
                <a:ea typeface="Times New Roman" charset="0"/>
                <a:cs typeface="Times New Roman" charset="0"/>
              </a:rPr>
              <a:t>Aminian</a:t>
            </a:r>
            <a:r>
              <a:rPr lang="en-US" sz="4000" b="1" dirty="0">
                <a:latin typeface="Times New Roman" charset="0"/>
                <a:ea typeface="Times New Roman" charset="0"/>
                <a:cs typeface="Times New Roman" charset="0"/>
              </a:rPr>
              <a:t>, A. et al.</a:t>
            </a:r>
          </a:p>
        </p:txBody>
      </p:sp>
      <p:sp>
        <p:nvSpPr>
          <p:cNvPr id="3" name="Rectangle 2"/>
          <p:cNvSpPr/>
          <p:nvPr/>
        </p:nvSpPr>
        <p:spPr>
          <a:xfrm>
            <a:off x="0" y="1323439"/>
            <a:ext cx="17339733" cy="7848302"/>
          </a:xfrm>
          <a:prstGeom prst="rect">
            <a:avLst/>
          </a:prstGeom>
        </p:spPr>
        <p:txBody>
          <a:bodyPr wrap="square">
            <a:spAutoFit/>
          </a:bodyPr>
          <a:lstStyle/>
          <a:p>
            <a:pPr marL="457200" indent="-457200">
              <a:buFont typeface="Arial" charset="0"/>
              <a:buChar char="•"/>
            </a:pPr>
            <a:endParaRPr lang="en-US" sz="3600" dirty="0">
              <a:latin typeface="Times New Roman" charset="0"/>
              <a:ea typeface="Times New Roman" charset="0"/>
              <a:cs typeface="Times New Roman" charset="0"/>
            </a:endParaRPr>
          </a:p>
          <a:p>
            <a:pPr marL="457200" indent="-457200">
              <a:buFont typeface="Arial" charset="0"/>
              <a:buChar char="•"/>
            </a:pPr>
            <a:r>
              <a:rPr lang="en-US" sz="3600" b="1" dirty="0">
                <a:latin typeface="Times New Roman" charset="0"/>
                <a:ea typeface="Times New Roman" charset="0"/>
                <a:cs typeface="Times New Roman" charset="0"/>
              </a:rPr>
              <a:t>Objective: </a:t>
            </a:r>
            <a:r>
              <a:rPr lang="en-US" sz="3600" dirty="0">
                <a:latin typeface="Times New Roman" charset="0"/>
                <a:ea typeface="Times New Roman" charset="0"/>
                <a:cs typeface="Times New Roman" charset="0"/>
              </a:rPr>
              <a:t>To assess the impact of bariatric surgery on mortality after future cardiovascular events. </a:t>
            </a:r>
          </a:p>
          <a:p>
            <a:pPr marL="457200" indent="-457200">
              <a:buFont typeface="Arial" charset="0"/>
              <a:buChar char="•"/>
            </a:pPr>
            <a:r>
              <a:rPr lang="en-US" sz="3600" b="1" dirty="0">
                <a:latin typeface="Times New Roman" charset="0"/>
                <a:ea typeface="Times New Roman" charset="0"/>
                <a:cs typeface="Times New Roman" charset="0"/>
              </a:rPr>
              <a:t>Methods: </a:t>
            </a:r>
            <a:r>
              <a:rPr lang="en-US" sz="3600" dirty="0">
                <a:latin typeface="Times New Roman" charset="0"/>
                <a:ea typeface="Times New Roman" charset="0"/>
                <a:cs typeface="Times New Roman" charset="0"/>
              </a:rPr>
              <a:t>NIP was used to match bariatric surgery patients with MI (n=2218 patients) or CVA (n=2168 patients) with controls without bariatric surgery who had also suffered MI or CVA.  Controls divided into control group-1 consisted of patients with obesity (BMI </a:t>
            </a:r>
            <a:r>
              <a:rPr lang="en-US" sz="3600" u="sng" dirty="0">
                <a:latin typeface="Times New Roman" charset="0"/>
                <a:ea typeface="Times New Roman" charset="0"/>
                <a:cs typeface="Times New Roman" charset="0"/>
              </a:rPr>
              <a:t>&gt;</a:t>
            </a:r>
            <a:r>
              <a:rPr lang="en-US" sz="3600" dirty="0">
                <a:latin typeface="Times New Roman" charset="0"/>
                <a:ea typeface="Times New Roman" charset="0"/>
                <a:cs typeface="Times New Roman" charset="0"/>
              </a:rPr>
              <a:t> 35), and control group-2 that were matched with bariatric surgery group according to post-surgery BMI.</a:t>
            </a:r>
          </a:p>
          <a:p>
            <a:pPr marL="457200" indent="-457200">
              <a:buFont typeface="Arial" charset="0"/>
              <a:buChar char="•"/>
            </a:pPr>
            <a:r>
              <a:rPr lang="en-US" sz="3600" b="1" dirty="0">
                <a:latin typeface="Times New Roman" charset="0"/>
                <a:ea typeface="Times New Roman" charset="0"/>
                <a:cs typeface="Times New Roman" charset="0"/>
              </a:rPr>
              <a:t>Results: </a:t>
            </a:r>
            <a:r>
              <a:rPr lang="en-US" sz="3600" dirty="0">
                <a:latin typeface="Times New Roman" charset="0"/>
                <a:ea typeface="Times New Roman" charset="0"/>
                <a:cs typeface="Times New Roman" charset="0"/>
              </a:rPr>
              <a:t>Total of 48,246 (weighted) patients included in analysis. </a:t>
            </a:r>
            <a:r>
              <a:rPr lang="en-US" sz="3600" b="1" dirty="0">
                <a:solidFill>
                  <a:srgbClr val="C00000"/>
                </a:solidFill>
                <a:latin typeface="Times New Roman" charset="0"/>
                <a:ea typeface="Times New Roman" charset="0"/>
                <a:cs typeface="Times New Roman" charset="0"/>
              </a:rPr>
              <a:t>Mortality rates after MI and CVA were  significantly lower in patients with bariatric surgery compared to both control groups. </a:t>
            </a:r>
          </a:p>
          <a:p>
            <a:pPr marL="457200" indent="-457200">
              <a:buFont typeface="Arial" charset="0"/>
              <a:buChar char="•"/>
            </a:pPr>
            <a:r>
              <a:rPr lang="en-US" sz="3600" b="1" dirty="0" err="1">
                <a:latin typeface="Times New Roman" charset="0"/>
                <a:ea typeface="Times New Roman" charset="0"/>
                <a:cs typeface="Times New Roman" charset="0"/>
              </a:rPr>
              <a:t>LOSwas</a:t>
            </a:r>
            <a:r>
              <a:rPr lang="en-US" sz="3600" b="1" dirty="0">
                <a:latin typeface="Times New Roman" charset="0"/>
                <a:ea typeface="Times New Roman" charset="0"/>
                <a:cs typeface="Times New Roman" charset="0"/>
              </a:rPr>
              <a:t> also significantly shorter for the bariatric surgery group (p&lt;0.001).</a:t>
            </a:r>
          </a:p>
          <a:p>
            <a:pPr marL="457200" indent="-457200">
              <a:buFont typeface="Arial" charset="0"/>
              <a:buChar char="•"/>
            </a:pPr>
            <a:r>
              <a:rPr lang="en-US" sz="3600" b="1" dirty="0">
                <a:latin typeface="Times New Roman" charset="0"/>
                <a:ea typeface="Times New Roman" charset="0"/>
                <a:cs typeface="Times New Roman" charset="0"/>
              </a:rPr>
              <a:t>Conclusion: Bariatric Surgery has a significant protective effect on survival after MI and CVA.</a:t>
            </a:r>
          </a:p>
        </p:txBody>
      </p:sp>
    </p:spTree>
    <p:extLst>
      <p:ext uri="{BB962C8B-B14F-4D97-AF65-F5344CB8AC3E}">
        <p14:creationId xmlns:p14="http://schemas.microsoft.com/office/powerpoint/2010/main" val="3098263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4001" y="0"/>
            <a:ext cx="17085732" cy="1569660"/>
          </a:xfrm>
          <a:prstGeom prst="rect">
            <a:avLst/>
          </a:prstGeom>
        </p:spPr>
        <p:txBody>
          <a:bodyPr wrap="square">
            <a:spAutoFit/>
          </a:bodyPr>
          <a:lstStyle/>
          <a:p>
            <a:pPr algn="ctr"/>
            <a:r>
              <a:rPr lang="en-US" sz="3200" b="1" dirty="0">
                <a:latin typeface="Times New Roman" charset="0"/>
                <a:ea typeface="Times New Roman" charset="0"/>
                <a:cs typeface="Times New Roman" charset="0"/>
              </a:rPr>
              <a:t>14. CENTRALIZED MANAGEMENT OF POSTOPERATIVE EARLY COMPLICATIONS AFTER BARIATRIC SURGERY TO REDUCE MORTALITY: A FRENCH NATIONWIDE STUDY INCLUDING 297,668 PATIENTS R. </a:t>
            </a:r>
            <a:r>
              <a:rPr lang="en-US" sz="3200" b="1" dirty="0" err="1">
                <a:latin typeface="Times New Roman" charset="0"/>
                <a:ea typeface="Times New Roman" charset="0"/>
                <a:cs typeface="Times New Roman" charset="0"/>
              </a:rPr>
              <a:t>Caiazzo</a:t>
            </a:r>
            <a:r>
              <a:rPr lang="en-US" sz="3200" b="1" dirty="0">
                <a:latin typeface="Times New Roman" charset="0"/>
                <a:ea typeface="Times New Roman" charset="0"/>
                <a:cs typeface="Times New Roman" charset="0"/>
              </a:rPr>
              <a:t> et al </a:t>
            </a:r>
          </a:p>
        </p:txBody>
      </p:sp>
      <p:sp>
        <p:nvSpPr>
          <p:cNvPr id="3" name="Rectangle 2"/>
          <p:cNvSpPr/>
          <p:nvPr/>
        </p:nvSpPr>
        <p:spPr>
          <a:xfrm>
            <a:off x="127000" y="1772436"/>
            <a:ext cx="17339733" cy="7848302"/>
          </a:xfrm>
          <a:prstGeom prst="rect">
            <a:avLst/>
          </a:prstGeom>
        </p:spPr>
        <p:txBody>
          <a:bodyPr wrap="square">
            <a:spAutoFit/>
          </a:bodyPr>
          <a:lstStyle/>
          <a:p>
            <a:pPr marL="457200" indent="-457200">
              <a:buFont typeface="Arial" charset="0"/>
              <a:buChar char="•"/>
            </a:pPr>
            <a:r>
              <a:rPr lang="en-US" sz="3600" dirty="0">
                <a:latin typeface="Times New Roman" charset="0"/>
                <a:ea typeface="Times New Roman" charset="0"/>
                <a:cs typeface="Times New Roman" charset="0"/>
              </a:rPr>
              <a:t>Early postoperative complications are associated with mortality. Early referral might help.</a:t>
            </a:r>
          </a:p>
          <a:p>
            <a:pPr marL="457200" indent="-457200">
              <a:buFont typeface="Arial" charset="0"/>
              <a:buChar char="•"/>
            </a:pPr>
            <a:r>
              <a:rPr lang="en-US" sz="3600" dirty="0">
                <a:latin typeface="Times New Roman" charset="0"/>
                <a:ea typeface="Times New Roman" charset="0"/>
                <a:cs typeface="Times New Roman" charset="0"/>
              </a:rPr>
              <a:t>Data were extracted from the French national prospective database providing information on all hospital stays, irrespective of hospital affiliation, public or private.</a:t>
            </a:r>
          </a:p>
          <a:p>
            <a:pPr marL="457200" indent="-457200">
              <a:buFont typeface="Arial" charset="0"/>
              <a:buChar char="•"/>
            </a:pPr>
            <a:r>
              <a:rPr lang="en-US" sz="3600" b="1" dirty="0">
                <a:latin typeface="Times New Roman" charset="0"/>
                <a:ea typeface="Times New Roman" charset="0"/>
                <a:cs typeface="Times New Roman" charset="0"/>
              </a:rPr>
              <a:t>Results: </a:t>
            </a:r>
            <a:r>
              <a:rPr lang="en-US" sz="3600" dirty="0">
                <a:latin typeface="Times New Roman" charset="0"/>
                <a:ea typeface="Times New Roman" charset="0"/>
                <a:cs typeface="Times New Roman" charset="0"/>
              </a:rPr>
              <a:t>Between 2009 and 2016, 297 668 bariatric procedures have been included (NPC = 8%) in this study. Since the implementation of the </a:t>
            </a:r>
            <a:r>
              <a:rPr lang="en-US" sz="3600" dirty="0" err="1">
                <a:latin typeface="Times New Roman" charset="0"/>
                <a:ea typeface="Times New Roman" charset="0"/>
                <a:cs typeface="Times New Roman" charset="0"/>
              </a:rPr>
              <a:t>Osean</a:t>
            </a:r>
            <a:r>
              <a:rPr lang="en-US" sz="3600" dirty="0">
                <a:latin typeface="Times New Roman" charset="0"/>
                <a:ea typeface="Times New Roman" charset="0"/>
                <a:cs typeface="Times New Roman" charset="0"/>
              </a:rPr>
              <a:t> network, mortality rate in NPC vs the rest of France was 0.03% vs 0.08% at 90 days (p&lt;0.001). </a:t>
            </a:r>
          </a:p>
          <a:p>
            <a:pPr marL="457200" indent="-457200">
              <a:buFont typeface="Arial" charset="0"/>
              <a:buChar char="•"/>
            </a:pPr>
            <a:r>
              <a:rPr lang="en-US" sz="3600" dirty="0">
                <a:latin typeface="Times New Roman" charset="0"/>
                <a:ea typeface="Times New Roman" charset="0"/>
                <a:cs typeface="Times New Roman" charset="0"/>
              </a:rPr>
              <a:t>In multivariate analysis, 90-day mortality rate in NPC was similar to the rest of France before 2013 (p=0.340), but lower after 2013 (p=0.041). </a:t>
            </a:r>
          </a:p>
          <a:p>
            <a:pPr marL="457200" indent="-457200">
              <a:buFont typeface="Arial" charset="0"/>
              <a:buChar char="•"/>
            </a:pPr>
            <a:r>
              <a:rPr lang="en-US" sz="3600" dirty="0">
                <a:latin typeface="Times New Roman" charset="0"/>
                <a:ea typeface="Times New Roman" charset="0"/>
                <a:cs typeface="Times New Roman" charset="0"/>
              </a:rPr>
              <a:t>The other predictive factors of mortality were: </a:t>
            </a:r>
            <a:r>
              <a:rPr lang="en-US" sz="3600" b="1" dirty="0">
                <a:latin typeface="Times New Roman" charset="0"/>
                <a:ea typeface="Times New Roman" charset="0"/>
                <a:cs typeface="Times New Roman" charset="0"/>
              </a:rPr>
              <a:t>age (p&lt;0.001), male gender (OR 1.99, p&lt;0.001), type of intervention (SG OR=1.00 (ref), GBP OR=2.10, band OR=0.26; p&lt;0.001) and severe comorbidities. If applied nationwide with similar results, this organization may have divided by 3 the number of death in 4 years.</a:t>
            </a:r>
          </a:p>
          <a:p>
            <a:pPr marL="457200" indent="-457200" algn="ctr">
              <a:buFont typeface="Arial" charset="0"/>
              <a:buChar char="•"/>
            </a:pPr>
            <a:r>
              <a:rPr lang="en-US" sz="3600" b="1" dirty="0">
                <a:solidFill>
                  <a:srgbClr val="C00000"/>
                </a:solidFill>
                <a:latin typeface="Times New Roman" charset="0"/>
                <a:ea typeface="Times New Roman" charset="0"/>
                <a:cs typeface="Times New Roman" charset="0"/>
              </a:rPr>
              <a:t>Conclusion: Centralized care for early postoperative complications after bariatric surgery increased safety of bariatric surgery by reducing overall mortality.</a:t>
            </a:r>
          </a:p>
        </p:txBody>
      </p:sp>
    </p:spTree>
    <p:extLst>
      <p:ext uri="{BB962C8B-B14F-4D97-AF65-F5344CB8AC3E}">
        <p14:creationId xmlns:p14="http://schemas.microsoft.com/office/powerpoint/2010/main" val="703338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99616"/>
            <a:ext cx="17466733" cy="8010679"/>
          </a:xfrm>
          <a:prstGeom prst="rect">
            <a:avLst/>
          </a:prstGeom>
        </p:spPr>
        <p:txBody>
          <a:bodyPr wrap="square">
            <a:spAutoFit/>
          </a:bodyPr>
          <a:lstStyle/>
          <a:p>
            <a:pPr marL="457200" indent="-457200">
              <a:buFont typeface="Arial" charset="0"/>
              <a:buChar char="•"/>
            </a:pPr>
            <a:r>
              <a:rPr lang="en-US" sz="3400" b="1" dirty="0">
                <a:latin typeface="Times New Roman" charset="0"/>
                <a:ea typeface="Times New Roman" charset="0"/>
                <a:cs typeface="Times New Roman" charset="0"/>
              </a:rPr>
              <a:t>Objectives: </a:t>
            </a:r>
            <a:r>
              <a:rPr lang="en-US" sz="3400" dirty="0">
                <a:latin typeface="Times New Roman" charset="0"/>
                <a:ea typeface="Times New Roman" charset="0"/>
                <a:cs typeface="Times New Roman" charset="0"/>
              </a:rPr>
              <a:t>To determine whether the number of patient visits to family physicians decreases in the 3-year period after bariatric surgery, compared to the 3-year period before surgery.</a:t>
            </a:r>
          </a:p>
          <a:p>
            <a:pPr marL="457200" indent="-457200">
              <a:buFont typeface="Arial" charset="0"/>
              <a:buChar char="•"/>
            </a:pPr>
            <a:r>
              <a:rPr lang="en-US" sz="3400" b="1" dirty="0">
                <a:latin typeface="Times New Roman" charset="0"/>
                <a:ea typeface="Times New Roman" charset="0"/>
                <a:cs typeface="Times New Roman" charset="0"/>
              </a:rPr>
              <a:t>Methods: </a:t>
            </a:r>
            <a:r>
              <a:rPr lang="en-US" sz="3400" dirty="0">
                <a:latin typeface="Times New Roman" charset="0"/>
                <a:ea typeface="Times New Roman" charset="0"/>
                <a:cs typeface="Times New Roman" charset="0"/>
              </a:rPr>
              <a:t>A population-based, retrospective cohort study of patients who underwent RYGB or SG in publicly funded hospitals in Ontario, Canada between 2010 and 2012. </a:t>
            </a:r>
          </a:p>
          <a:p>
            <a:pPr marL="457200" indent="-457200">
              <a:buFont typeface="Arial" charset="0"/>
              <a:buChar char="•"/>
            </a:pPr>
            <a:r>
              <a:rPr lang="en-US" sz="3400" b="1" dirty="0">
                <a:latin typeface="Times New Roman" charset="0"/>
                <a:ea typeface="Times New Roman" charset="0"/>
                <a:cs typeface="Times New Roman" charset="0"/>
              </a:rPr>
              <a:t>Results: </a:t>
            </a:r>
            <a:r>
              <a:rPr lang="en-US" sz="3400" dirty="0">
                <a:latin typeface="Times New Roman" charset="0"/>
                <a:ea typeface="Times New Roman" charset="0"/>
                <a:cs typeface="Times New Roman" charset="0"/>
              </a:rPr>
              <a:t>6416 patients met inclusion criteria: 5947 RYGB (92.7%) and 469 SG patients (7.3%). </a:t>
            </a:r>
            <a:r>
              <a:rPr lang="en-US" sz="3400" b="1" dirty="0">
                <a:latin typeface="Times New Roman" charset="0"/>
                <a:ea typeface="Times New Roman" charset="0"/>
                <a:cs typeface="Times New Roman" charset="0"/>
              </a:rPr>
              <a:t>There was no difference in the median number of patient visits to their family physician within the 1-year period before surgery as compared to the 1-year period after surgery (4 vs. 4, p=0.58). </a:t>
            </a:r>
            <a:r>
              <a:rPr lang="en-US" sz="3400" dirty="0">
                <a:latin typeface="Times New Roman" charset="0"/>
                <a:ea typeface="Times New Roman" charset="0"/>
                <a:cs typeface="Times New Roman" charset="0"/>
              </a:rPr>
              <a:t>However, there was </a:t>
            </a:r>
            <a:r>
              <a:rPr lang="en-US" sz="3400" b="1" dirty="0">
                <a:solidFill>
                  <a:srgbClr val="C00000"/>
                </a:solidFill>
                <a:latin typeface="Times New Roman" charset="0"/>
                <a:ea typeface="Times New Roman" charset="0"/>
                <a:cs typeface="Times New Roman" charset="0"/>
              </a:rPr>
              <a:t>a statistically significant decrease in the median number of patient visits in the 1-2 year period (5 vs. 3, p &lt;0.0001) as well as the 2-3 year period before and after surgery (4 vs. 3, p&lt;0.0001). When combining the corresponding 1-2 year and 2-3 year periods before and after surgery, there was a 19% decrease in family physician visits after bariatric surgery (CI 0.79 – 0.82, p&lt;0.001).</a:t>
            </a:r>
          </a:p>
          <a:p>
            <a:pPr marL="457200" indent="-457200" algn="ctr">
              <a:buFont typeface="Arial" charset="0"/>
              <a:buChar char="•"/>
            </a:pPr>
            <a:r>
              <a:rPr lang="en-US" sz="3400" b="1" dirty="0">
                <a:latin typeface="Times New Roman" charset="0"/>
                <a:ea typeface="Times New Roman" charset="0"/>
                <a:cs typeface="Times New Roman" charset="0"/>
              </a:rPr>
              <a:t>Conclusion: In Ontario, Canada, bariatric surgery significantly decreases the number of patient visits to family physicians in the 1-3 year period after surgery, as compared to the.  corresponding time periods before surgery.</a:t>
            </a:r>
          </a:p>
        </p:txBody>
      </p:sp>
      <p:sp>
        <p:nvSpPr>
          <p:cNvPr id="5" name="Rectangle 4"/>
          <p:cNvSpPr/>
          <p:nvPr/>
        </p:nvSpPr>
        <p:spPr>
          <a:xfrm>
            <a:off x="127000" y="94148"/>
            <a:ext cx="17085732" cy="1015663"/>
          </a:xfrm>
          <a:prstGeom prst="rect">
            <a:avLst/>
          </a:prstGeom>
        </p:spPr>
        <p:txBody>
          <a:bodyPr wrap="square">
            <a:spAutoFit/>
          </a:bodyPr>
          <a:lstStyle/>
          <a:p>
            <a:pPr algn="ctr"/>
            <a:r>
              <a:rPr lang="en-US" sz="3000" b="1" dirty="0">
                <a:latin typeface="Times New Roman" charset="0"/>
                <a:ea typeface="Times New Roman" charset="0"/>
                <a:cs typeface="Times New Roman" charset="0"/>
              </a:rPr>
              <a:t>15. A COMPARISON OF PRIMARY CARE RESOURCE UTILIZATION BEFORE &amp; AFTER BARIATRIC SURGERY IN A PUBLICLY FUNDED HEALTH SYSTEM Y. </a:t>
            </a:r>
            <a:r>
              <a:rPr lang="en-US" sz="3000" b="1" dirty="0" err="1">
                <a:latin typeface="Times New Roman" charset="0"/>
                <a:ea typeface="Times New Roman" charset="0"/>
                <a:cs typeface="Times New Roman" charset="0"/>
              </a:rPr>
              <a:t>Chanada</a:t>
            </a:r>
            <a:r>
              <a:rPr lang="en-US" sz="3000" b="1" dirty="0">
                <a:latin typeface="Times New Roman" charset="0"/>
                <a:ea typeface="Times New Roman" charset="0"/>
                <a:cs typeface="Times New Roman" charset="0"/>
              </a:rPr>
              <a:t> et al Canada</a:t>
            </a:r>
          </a:p>
        </p:txBody>
      </p:sp>
    </p:spTree>
    <p:extLst>
      <p:ext uri="{BB962C8B-B14F-4D97-AF65-F5344CB8AC3E}">
        <p14:creationId xmlns:p14="http://schemas.microsoft.com/office/powerpoint/2010/main" val="1741895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 name="Picture 6"/>
          <p:cNvPicPr>
            <a:picLocks noChangeAspect="1"/>
          </p:cNvPicPr>
          <p:nvPr/>
        </p:nvPicPr>
        <p:blipFill>
          <a:blip r:embed="rId2"/>
          <a:stretch>
            <a:fillRect/>
          </a:stretch>
        </p:blipFill>
        <p:spPr>
          <a:xfrm>
            <a:off x="1210697" y="292100"/>
            <a:ext cx="13837259" cy="9613900"/>
          </a:xfrm>
          <a:prstGeom prst="rect">
            <a:avLst/>
          </a:prstGeom>
        </p:spPr>
      </p:pic>
      <p:sp>
        <p:nvSpPr>
          <p:cNvPr id="8" name="Content Placeholder 2"/>
          <p:cNvSpPr txBox="1">
            <a:spLocks/>
          </p:cNvSpPr>
          <p:nvPr/>
        </p:nvSpPr>
        <p:spPr>
          <a:xfrm>
            <a:off x="-1086339" y="2066544"/>
            <a:ext cx="13430739" cy="6668667"/>
          </a:xfrm>
          <a:prstGeom prst="rect">
            <a:avLst/>
          </a:prstGeom>
        </p:spPr>
        <p:txBody>
          <a:bodyPr vert="horz" lIns="91440" tIns="45720" rIns="91440" bIns="45720" rtlCol="0">
            <a:normAutofit/>
          </a:bodyPr>
          <a:lstStyle>
            <a:lvl1pPr marL="330190" indent="-330190" algn="l" defTabSz="1320759" rtl="0" eaLnBrk="1" latinLnBrk="0" hangingPunct="1">
              <a:lnSpc>
                <a:spcPct val="90000"/>
              </a:lnSpc>
              <a:spcBef>
                <a:spcPts val="1444"/>
              </a:spcBef>
              <a:buFont typeface="Arial" panose="020B0604020202020204" pitchFamily="34" charset="0"/>
              <a:buChar char="•"/>
              <a:defRPr sz="4044" kern="1200">
                <a:solidFill>
                  <a:schemeClr val="tx1"/>
                </a:solidFill>
                <a:latin typeface="+mn-lt"/>
                <a:ea typeface="+mn-ea"/>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sz="3467" kern="1200">
                <a:solidFill>
                  <a:schemeClr val="tx1"/>
                </a:solidFill>
                <a:latin typeface="+mn-lt"/>
                <a:ea typeface="+mn-ea"/>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a:lstStyle>
          <a:p>
            <a:pPr marL="0" indent="0" algn="ctr">
              <a:buFont typeface="Arial" panose="020B0604020202020204" pitchFamily="34" charset="0"/>
              <a:buNone/>
            </a:pPr>
            <a:r>
              <a:rPr lang="en-US" sz="4400" b="1">
                <a:latin typeface="Times New Roman" charset="0"/>
                <a:ea typeface="Times New Roman" charset="0"/>
                <a:cs typeface="Times New Roman" charset="0"/>
              </a:rPr>
              <a:t>30.6%% oral presentation acceptance rate</a:t>
            </a:r>
            <a:endParaRPr lang="en-US" sz="4400"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501359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4364889" y="8726912"/>
            <a:ext cx="3245249" cy="1262445"/>
          </a:xfrm>
          <a:prstGeom prst="rect">
            <a:avLst/>
          </a:prstGeom>
        </p:spPr>
      </p:pic>
      <p:sp>
        <p:nvSpPr>
          <p:cNvPr id="3" name="Rectangle 2"/>
          <p:cNvSpPr/>
          <p:nvPr/>
        </p:nvSpPr>
        <p:spPr>
          <a:xfrm>
            <a:off x="1" y="1417499"/>
            <a:ext cx="17610138" cy="7940635"/>
          </a:xfrm>
          <a:prstGeom prst="rect">
            <a:avLst/>
          </a:prstGeom>
        </p:spPr>
        <p:txBody>
          <a:bodyPr wrap="square">
            <a:spAutoFit/>
          </a:bodyPr>
          <a:lstStyle/>
          <a:p>
            <a:pPr marL="457200" indent="-457200">
              <a:buFont typeface="Arial" charset="0"/>
              <a:buChar char="•"/>
            </a:pPr>
            <a:r>
              <a:rPr lang="en-US" sz="3400" b="1" dirty="0">
                <a:latin typeface="Times New Roman" charset="0"/>
                <a:ea typeface="Times New Roman" charset="0"/>
                <a:cs typeface="Times New Roman" charset="0"/>
              </a:rPr>
              <a:t>Objectives: </a:t>
            </a:r>
            <a:r>
              <a:rPr lang="en-US" sz="3400" dirty="0">
                <a:latin typeface="Times New Roman" charset="0"/>
                <a:ea typeface="Times New Roman" charset="0"/>
                <a:cs typeface="Times New Roman" charset="0"/>
              </a:rPr>
              <a:t>evaluate the rate and type of complications after primary bariatric surgery</a:t>
            </a:r>
          </a:p>
          <a:p>
            <a:pPr marL="457200" indent="-457200">
              <a:buFont typeface="Arial" charset="0"/>
              <a:buChar char="•"/>
            </a:pPr>
            <a:r>
              <a:rPr lang="en-US" sz="3400" dirty="0">
                <a:latin typeface="Times New Roman" charset="0"/>
                <a:ea typeface="Times New Roman" charset="0"/>
                <a:cs typeface="Times New Roman" charset="0"/>
              </a:rPr>
              <a:t>in three North-Western European countries using nationwide registries.</a:t>
            </a:r>
          </a:p>
          <a:p>
            <a:pPr marL="457200" indent="-457200">
              <a:buFont typeface="Arial" charset="0"/>
              <a:buChar char="•"/>
            </a:pPr>
            <a:r>
              <a:rPr lang="en-US" sz="3400" b="1" dirty="0">
                <a:latin typeface="Times New Roman" charset="0"/>
                <a:ea typeface="Times New Roman" charset="0"/>
                <a:cs typeface="Times New Roman" charset="0"/>
              </a:rPr>
              <a:t>Methods: </a:t>
            </a:r>
            <a:r>
              <a:rPr lang="en-US" sz="3400" dirty="0">
                <a:latin typeface="Times New Roman" charset="0"/>
                <a:ea typeface="Times New Roman" charset="0"/>
                <a:cs typeface="Times New Roman" charset="0"/>
              </a:rPr>
              <a:t>Data from 3 registries for bariatric surgery were used (2015-2016). All registries</a:t>
            </a:r>
          </a:p>
          <a:p>
            <a:pPr marL="457200" indent="-457200">
              <a:buFont typeface="Arial" charset="0"/>
              <a:buChar char="•"/>
            </a:pPr>
            <a:r>
              <a:rPr lang="en-US" sz="3400" dirty="0">
                <a:latin typeface="Times New Roman" charset="0"/>
                <a:ea typeface="Times New Roman" charset="0"/>
                <a:cs typeface="Times New Roman" charset="0"/>
              </a:rPr>
              <a:t>have nationwide coverage with data on patient characteristics &amp; perioperative complications. Eligibility criteria for bariatric surgery were similar and included body mass index of &gt;40.0 kg/m2, or &gt;35.0 kg/m2, with one or more obesity associated diseases.</a:t>
            </a:r>
          </a:p>
          <a:p>
            <a:pPr marL="457200" indent="-457200">
              <a:buFont typeface="Arial" charset="0"/>
              <a:buChar char="•"/>
            </a:pPr>
            <a:r>
              <a:rPr lang="en-US" sz="3400" b="1" dirty="0">
                <a:latin typeface="Times New Roman" charset="0"/>
                <a:ea typeface="Times New Roman" charset="0"/>
                <a:cs typeface="Times New Roman" charset="0"/>
              </a:rPr>
              <a:t>Results: </a:t>
            </a:r>
            <a:r>
              <a:rPr lang="en-US" sz="3400" dirty="0">
                <a:latin typeface="Times New Roman" charset="0"/>
                <a:ea typeface="Times New Roman" charset="0"/>
                <a:cs typeface="Times New Roman" charset="0"/>
              </a:rPr>
              <a:t>A total of 35,858 procedures (32,177 primary) were registered. The most common procedure was RYGB in the Netherlands (78.9%) &amp; Sweden (67.0%), and SG in Norway(58.2%). </a:t>
            </a:r>
          </a:p>
          <a:p>
            <a:pPr marL="457200" indent="-457200">
              <a:buFont typeface="Arial" charset="0"/>
              <a:buChar char="•"/>
            </a:pPr>
            <a:r>
              <a:rPr lang="en-US" sz="3400" b="1" dirty="0">
                <a:solidFill>
                  <a:srgbClr val="C00000"/>
                </a:solidFill>
                <a:latin typeface="Times New Roman" charset="0"/>
                <a:ea typeface="Times New Roman" charset="0"/>
                <a:cs typeface="Times New Roman" charset="0"/>
              </a:rPr>
              <a:t>A  total of 904 (2.8%) patients developed major complications after primary surgery and 12 patients (0.04%) died within 30 days. Total number of complications between the registries were comparable (p = 0.939). However, significant differences were seen for </a:t>
            </a:r>
            <a:r>
              <a:rPr lang="en-US" sz="3400" b="1" dirty="0" err="1">
                <a:solidFill>
                  <a:srgbClr val="C00000"/>
                </a:solidFill>
                <a:latin typeface="Times New Roman" charset="0"/>
                <a:ea typeface="Times New Roman" charset="0"/>
                <a:cs typeface="Times New Roman" charset="0"/>
              </a:rPr>
              <a:t>Clavien-Dindo</a:t>
            </a:r>
            <a:r>
              <a:rPr lang="en-US" sz="3400" b="1" dirty="0">
                <a:solidFill>
                  <a:srgbClr val="C00000"/>
                </a:solidFill>
                <a:latin typeface="Times New Roman" charset="0"/>
                <a:ea typeface="Times New Roman" charset="0"/>
                <a:cs typeface="Times New Roman" charset="0"/>
              </a:rPr>
              <a:t> Classification grades </a:t>
            </a:r>
            <a:r>
              <a:rPr lang="en-US" sz="3400" b="1" dirty="0" err="1">
                <a:solidFill>
                  <a:srgbClr val="C00000"/>
                </a:solidFill>
                <a:latin typeface="Times New Roman" charset="0"/>
                <a:ea typeface="Times New Roman" charset="0"/>
                <a:cs typeface="Times New Roman" charset="0"/>
              </a:rPr>
              <a:t>IIIb</a:t>
            </a:r>
            <a:r>
              <a:rPr lang="en-US" sz="3400" b="1" dirty="0">
                <a:solidFill>
                  <a:srgbClr val="C00000"/>
                </a:solidFill>
                <a:latin typeface="Times New Roman" charset="0"/>
                <a:ea typeface="Times New Roman" charset="0"/>
                <a:cs typeface="Times New Roman" charset="0"/>
              </a:rPr>
              <a:t> and IV (p &lt; 0.001). Pooled readmission rates were 4.3% (n=1,386).</a:t>
            </a:r>
          </a:p>
          <a:p>
            <a:pPr marL="457200" indent="-457200">
              <a:buFont typeface="Arial" charset="0"/>
              <a:buChar char="•"/>
            </a:pPr>
            <a:r>
              <a:rPr lang="en-US" sz="3400" b="1" dirty="0">
                <a:latin typeface="Times New Roman" charset="0"/>
                <a:ea typeface="Times New Roman" charset="0"/>
                <a:cs typeface="Times New Roman" charset="0"/>
              </a:rPr>
              <a:t>Discussion: </a:t>
            </a:r>
            <a:r>
              <a:rPr lang="en-US" sz="3400" dirty="0">
                <a:latin typeface="Times New Roman" charset="0"/>
                <a:ea typeface="Times New Roman" charset="0"/>
                <a:cs typeface="Times New Roman" charset="0"/>
              </a:rPr>
              <a:t>Bariatric surgery is safely performed in the three evaluated countries. Standardization of registries and consensus of variables are essential for</a:t>
            </a:r>
          </a:p>
        </p:txBody>
      </p:sp>
      <p:sp>
        <p:nvSpPr>
          <p:cNvPr id="5" name="Rectangle 4"/>
          <p:cNvSpPr/>
          <p:nvPr/>
        </p:nvSpPr>
        <p:spPr>
          <a:xfrm>
            <a:off x="254001" y="0"/>
            <a:ext cx="17085732" cy="1077218"/>
          </a:xfrm>
          <a:prstGeom prst="rect">
            <a:avLst/>
          </a:prstGeom>
        </p:spPr>
        <p:txBody>
          <a:bodyPr wrap="square">
            <a:spAutoFit/>
          </a:bodyPr>
          <a:lstStyle/>
          <a:p>
            <a:pPr algn="ctr"/>
            <a:r>
              <a:rPr lang="en-US" sz="3200" b="1" dirty="0">
                <a:latin typeface="Times New Roman" charset="0"/>
                <a:ea typeface="Times New Roman" charset="0"/>
                <a:cs typeface="Times New Roman" charset="0"/>
              </a:rPr>
              <a:t>16. Perioperative outcomes of primary bariatric surgery in North-Western Europe: A pooled Multinational registry analysis Y. </a:t>
            </a:r>
            <a:r>
              <a:rPr lang="en-US" sz="3200" b="1" dirty="0" err="1">
                <a:latin typeface="Times New Roman" charset="0"/>
                <a:ea typeface="Times New Roman" charset="0"/>
                <a:cs typeface="Times New Roman" charset="0"/>
              </a:rPr>
              <a:t>Poelmeijer</a:t>
            </a:r>
            <a:r>
              <a:rPr lang="en-US" sz="3200" b="1" dirty="0">
                <a:latin typeface="Times New Roman" charset="0"/>
                <a:ea typeface="Times New Roman" charset="0"/>
                <a:cs typeface="Times New Roman" charset="0"/>
              </a:rPr>
              <a:t> et al Sweden/Netherlands Norway</a:t>
            </a:r>
          </a:p>
        </p:txBody>
      </p:sp>
    </p:spTree>
    <p:extLst>
      <p:ext uri="{BB962C8B-B14F-4D97-AF65-F5344CB8AC3E}">
        <p14:creationId xmlns:p14="http://schemas.microsoft.com/office/powerpoint/2010/main" val="1302912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63" y="181526"/>
            <a:ext cx="17259811" cy="1236133"/>
          </a:xfrm>
        </p:spPr>
        <p:txBody>
          <a:bodyPr>
            <a:noAutofit/>
          </a:bodyPr>
          <a:lstStyle/>
          <a:p>
            <a:pPr algn="ctr"/>
            <a:r>
              <a:rPr lang="pt-BR" sz="3200" b="1" dirty="0">
                <a:latin typeface="Times New Roman" charset="0"/>
                <a:ea typeface="Times New Roman" charset="0"/>
                <a:cs typeface="Times New Roman" charset="0"/>
              </a:rPr>
              <a:t>17. BARIATRIC SURGERY DID NOT INCREASE THE RISK OF GALLBLADDER DISEASE IN OBESE PATIENTS: A COMPREHENSIVE COHORT STUDY </a:t>
            </a:r>
            <a:r>
              <a:rPr lang="pt-BR" sz="3200" b="1" dirty="0" err="1">
                <a:latin typeface="Times New Roman" charset="0"/>
                <a:ea typeface="Times New Roman" charset="0"/>
                <a:cs typeface="Times New Roman" charset="0"/>
              </a:rPr>
              <a:t>Jinan-Han</a:t>
            </a:r>
            <a:r>
              <a:rPr lang="pt-BR" sz="3200" b="1" dirty="0">
                <a:latin typeface="Times New Roman" charset="0"/>
                <a:ea typeface="Times New Roman" charset="0"/>
                <a:cs typeface="Times New Roman" charset="0"/>
              </a:rPr>
              <a:t> Chen et al Taiwan</a:t>
            </a:r>
            <a:br>
              <a:rPr lang="pt-BR" sz="3200" b="1" dirty="0">
                <a:latin typeface="Times New Roman" charset="0"/>
                <a:ea typeface="Times New Roman" charset="0"/>
                <a:cs typeface="Times New Roman" charset="0"/>
              </a:rPr>
            </a:br>
            <a:endParaRPr lang="en-US" sz="3200" b="1" dirty="0">
              <a:latin typeface="Times New Roman" charset="0"/>
              <a:ea typeface="Times New Roman" charset="0"/>
              <a:cs typeface="Times New Roman" charset="0"/>
            </a:endParaRPr>
          </a:p>
        </p:txBody>
      </p:sp>
      <p:sp>
        <p:nvSpPr>
          <p:cNvPr id="3" name="Content Placeholder 2"/>
          <p:cNvSpPr>
            <a:spLocks noGrp="1"/>
          </p:cNvSpPr>
          <p:nvPr>
            <p:ph idx="1"/>
          </p:nvPr>
        </p:nvSpPr>
        <p:spPr>
          <a:xfrm>
            <a:off x="0" y="1155532"/>
            <a:ext cx="17610138" cy="8750468"/>
          </a:xfrm>
        </p:spPr>
        <p:txBody>
          <a:bodyPr>
            <a:noAutofit/>
          </a:bodyPr>
          <a:lstStyle/>
          <a:p>
            <a:r>
              <a:rPr lang="pt-BR" sz="3100" dirty="0">
                <a:latin typeface="Times New Roman" charset="0"/>
                <a:ea typeface="Times New Roman" charset="0"/>
                <a:cs typeface="Times New Roman" charset="0"/>
              </a:rPr>
              <a:t> </a:t>
            </a:r>
            <a:r>
              <a:rPr lang="pt-BR" sz="3100" b="1" dirty="0" err="1">
                <a:latin typeface="Times New Roman" charset="0"/>
                <a:ea typeface="Times New Roman" charset="0"/>
                <a:cs typeface="Times New Roman" charset="0"/>
              </a:rPr>
              <a:t>Aim</a:t>
            </a:r>
            <a:r>
              <a:rPr lang="pt-BR" sz="3100" dirty="0">
                <a:latin typeface="Times New Roman" charset="0"/>
                <a:ea typeface="Times New Roman" charset="0"/>
                <a:cs typeface="Times New Roman" charset="0"/>
              </a:rPr>
              <a:t> </a:t>
            </a:r>
            <a:r>
              <a:rPr lang="pt-BR" sz="3100" dirty="0" err="1">
                <a:latin typeface="Times New Roman" charset="0"/>
                <a:ea typeface="Times New Roman" charset="0"/>
                <a:cs typeface="Times New Roman" charset="0"/>
              </a:rPr>
              <a:t>is</a:t>
            </a:r>
            <a:r>
              <a:rPr lang="pt-BR" sz="3100" dirty="0">
                <a:latin typeface="Times New Roman" charset="0"/>
                <a:ea typeface="Times New Roman" charset="0"/>
                <a:cs typeface="Times New Roman" charset="0"/>
              </a:rPr>
              <a:t> </a:t>
            </a:r>
            <a:r>
              <a:rPr lang="pt-BR" sz="3100" dirty="0" err="1">
                <a:latin typeface="Times New Roman" charset="0"/>
                <a:ea typeface="Times New Roman" charset="0"/>
                <a:cs typeface="Times New Roman" charset="0"/>
              </a:rPr>
              <a:t>to</a:t>
            </a:r>
            <a:r>
              <a:rPr lang="pt-BR" sz="3100" dirty="0">
                <a:latin typeface="Times New Roman" charset="0"/>
                <a:ea typeface="Times New Roman" charset="0"/>
                <a:cs typeface="Times New Roman" charset="0"/>
              </a:rPr>
              <a:t> </a:t>
            </a:r>
            <a:r>
              <a:rPr lang="pt-BR" sz="3100" dirty="0" err="1">
                <a:latin typeface="Times New Roman" charset="0"/>
                <a:ea typeface="Times New Roman" charset="0"/>
                <a:cs typeface="Times New Roman" charset="0"/>
              </a:rPr>
              <a:t>evaluate</a:t>
            </a:r>
            <a:r>
              <a:rPr lang="pt-BR" sz="3100" dirty="0">
                <a:latin typeface="Times New Roman" charset="0"/>
                <a:ea typeface="Times New Roman" charset="0"/>
                <a:cs typeface="Times New Roman" charset="0"/>
              </a:rPr>
              <a:t> </a:t>
            </a:r>
            <a:r>
              <a:rPr lang="pt-BR" sz="3100" dirty="0" err="1">
                <a:latin typeface="Times New Roman" charset="0"/>
                <a:ea typeface="Times New Roman" charset="0"/>
                <a:cs typeface="Times New Roman" charset="0"/>
              </a:rPr>
              <a:t>the</a:t>
            </a:r>
            <a:r>
              <a:rPr lang="pt-BR" sz="3100" dirty="0">
                <a:latin typeface="Times New Roman" charset="0"/>
                <a:ea typeface="Times New Roman" charset="0"/>
                <a:cs typeface="Times New Roman" charset="0"/>
              </a:rPr>
              <a:t> </a:t>
            </a:r>
            <a:r>
              <a:rPr lang="pt-BR" sz="3100" dirty="0" err="1">
                <a:latin typeface="Times New Roman" charset="0"/>
                <a:ea typeface="Times New Roman" charset="0"/>
                <a:cs typeface="Times New Roman" charset="0"/>
              </a:rPr>
              <a:t>influence</a:t>
            </a:r>
            <a:r>
              <a:rPr lang="pt-BR" sz="3100" dirty="0">
                <a:latin typeface="Times New Roman" charset="0"/>
                <a:ea typeface="Times New Roman" charset="0"/>
                <a:cs typeface="Times New Roman" charset="0"/>
              </a:rPr>
              <a:t> </a:t>
            </a:r>
            <a:r>
              <a:rPr lang="pt-BR" sz="3100" dirty="0" err="1">
                <a:latin typeface="Times New Roman" charset="0"/>
                <a:ea typeface="Times New Roman" charset="0"/>
                <a:cs typeface="Times New Roman" charset="0"/>
              </a:rPr>
              <a:t>of</a:t>
            </a:r>
            <a:r>
              <a:rPr lang="pt-BR" sz="3100" dirty="0">
                <a:latin typeface="Times New Roman" charset="0"/>
                <a:ea typeface="Times New Roman" charset="0"/>
                <a:cs typeface="Times New Roman" charset="0"/>
              </a:rPr>
              <a:t> </a:t>
            </a:r>
            <a:r>
              <a:rPr lang="pt-BR" sz="3100" dirty="0" err="1">
                <a:latin typeface="Times New Roman" charset="0"/>
                <a:ea typeface="Times New Roman" charset="0"/>
                <a:cs typeface="Times New Roman" charset="0"/>
              </a:rPr>
              <a:t>bariatric</a:t>
            </a:r>
            <a:r>
              <a:rPr lang="pt-BR" sz="3100" dirty="0">
                <a:latin typeface="Times New Roman" charset="0"/>
                <a:ea typeface="Times New Roman" charset="0"/>
                <a:cs typeface="Times New Roman" charset="0"/>
              </a:rPr>
              <a:t> </a:t>
            </a:r>
            <a:r>
              <a:rPr lang="pt-BR" sz="3100" dirty="0" err="1">
                <a:latin typeface="Times New Roman" charset="0"/>
                <a:ea typeface="Times New Roman" charset="0"/>
                <a:cs typeface="Times New Roman" charset="0"/>
              </a:rPr>
              <a:t>surgery</a:t>
            </a:r>
            <a:r>
              <a:rPr lang="pt-BR" sz="3100" dirty="0">
                <a:latin typeface="Times New Roman" charset="0"/>
                <a:ea typeface="Times New Roman" charset="0"/>
                <a:cs typeface="Times New Roman" charset="0"/>
              </a:rPr>
              <a:t> </a:t>
            </a:r>
            <a:r>
              <a:rPr lang="pt-BR" sz="3100" dirty="0" err="1">
                <a:latin typeface="Times New Roman" charset="0"/>
                <a:ea typeface="Times New Roman" charset="0"/>
                <a:cs typeface="Times New Roman" charset="0"/>
              </a:rPr>
              <a:t>on</a:t>
            </a:r>
            <a:r>
              <a:rPr lang="pt-BR" sz="3100" dirty="0">
                <a:latin typeface="Times New Roman" charset="0"/>
                <a:ea typeface="Times New Roman" charset="0"/>
                <a:cs typeface="Times New Roman" charset="0"/>
              </a:rPr>
              <a:t> </a:t>
            </a:r>
            <a:r>
              <a:rPr lang="pt-BR" sz="3100" dirty="0" err="1">
                <a:latin typeface="Times New Roman" charset="0"/>
                <a:ea typeface="Times New Roman" charset="0"/>
                <a:cs typeface="Times New Roman" charset="0"/>
              </a:rPr>
              <a:t>gallbladder</a:t>
            </a:r>
            <a:r>
              <a:rPr lang="pt-BR" sz="3100" dirty="0">
                <a:latin typeface="Times New Roman" charset="0"/>
                <a:ea typeface="Times New Roman" charset="0"/>
                <a:cs typeface="Times New Roman" charset="0"/>
              </a:rPr>
              <a:t> </a:t>
            </a:r>
            <a:r>
              <a:rPr lang="pt-BR" sz="3100" dirty="0" err="1">
                <a:latin typeface="Times New Roman" charset="0"/>
                <a:ea typeface="Times New Roman" charset="0"/>
                <a:cs typeface="Times New Roman" charset="0"/>
              </a:rPr>
              <a:t>disease</a:t>
            </a:r>
            <a:r>
              <a:rPr lang="pt-BR" sz="3100" dirty="0">
                <a:latin typeface="Times New Roman" charset="0"/>
                <a:ea typeface="Times New Roman" charset="0"/>
                <a:cs typeface="Times New Roman" charset="0"/>
              </a:rPr>
              <a:t> in </a:t>
            </a:r>
            <a:r>
              <a:rPr lang="pt-BR" sz="3100" dirty="0" err="1">
                <a:latin typeface="Times New Roman" charset="0"/>
                <a:ea typeface="Times New Roman" charset="0"/>
                <a:cs typeface="Times New Roman" charset="0"/>
              </a:rPr>
              <a:t>obese</a:t>
            </a:r>
            <a:r>
              <a:rPr lang="pt-BR" sz="3100" dirty="0">
                <a:latin typeface="Times New Roman" charset="0"/>
                <a:ea typeface="Times New Roman" charset="0"/>
                <a:cs typeface="Times New Roman" charset="0"/>
              </a:rPr>
              <a:t> </a:t>
            </a:r>
            <a:r>
              <a:rPr lang="pt-BR" sz="3100" dirty="0" err="1">
                <a:latin typeface="Times New Roman" charset="0"/>
                <a:ea typeface="Times New Roman" charset="0"/>
                <a:cs typeface="Times New Roman" charset="0"/>
              </a:rPr>
              <a:t>patient</a:t>
            </a:r>
            <a:r>
              <a:rPr lang="pt-BR" sz="3100" dirty="0">
                <a:latin typeface="Times New Roman" charset="0"/>
                <a:ea typeface="Times New Roman" charset="0"/>
                <a:cs typeface="Times New Roman" charset="0"/>
              </a:rPr>
              <a:t> </a:t>
            </a:r>
            <a:r>
              <a:rPr lang="pt-BR" sz="3100" dirty="0" err="1">
                <a:latin typeface="Times New Roman" charset="0"/>
                <a:ea typeface="Times New Roman" charset="0"/>
                <a:cs typeface="Times New Roman" charset="0"/>
              </a:rPr>
              <a:t>using</a:t>
            </a:r>
            <a:r>
              <a:rPr lang="pt-BR" sz="3100" dirty="0">
                <a:latin typeface="Times New Roman" charset="0"/>
                <a:ea typeface="Times New Roman" charset="0"/>
                <a:cs typeface="Times New Roman" charset="0"/>
              </a:rPr>
              <a:t> </a:t>
            </a:r>
            <a:r>
              <a:rPr lang="pt-BR" sz="3100" dirty="0" err="1">
                <a:latin typeface="Times New Roman" charset="0"/>
                <a:ea typeface="Times New Roman" charset="0"/>
                <a:cs typeface="Times New Roman" charset="0"/>
              </a:rPr>
              <a:t>the</a:t>
            </a:r>
            <a:r>
              <a:rPr lang="pt-BR" sz="3100" dirty="0">
                <a:latin typeface="Times New Roman" charset="0"/>
                <a:ea typeface="Times New Roman" charset="0"/>
                <a:cs typeface="Times New Roman" charset="0"/>
              </a:rPr>
              <a:t> Taiwan </a:t>
            </a:r>
            <a:r>
              <a:rPr lang="pt-BR" sz="3100" dirty="0" err="1">
                <a:latin typeface="Times New Roman" charset="0"/>
                <a:ea typeface="Times New Roman" charset="0"/>
                <a:cs typeface="Times New Roman" charset="0"/>
              </a:rPr>
              <a:t>National</a:t>
            </a:r>
            <a:r>
              <a:rPr lang="pt-BR" sz="3100" dirty="0">
                <a:latin typeface="Times New Roman" charset="0"/>
                <a:ea typeface="Times New Roman" charset="0"/>
                <a:cs typeface="Times New Roman" charset="0"/>
              </a:rPr>
              <a:t> Health </a:t>
            </a:r>
            <a:r>
              <a:rPr lang="pt-BR" sz="3100" dirty="0" err="1">
                <a:latin typeface="Times New Roman" charset="0"/>
                <a:ea typeface="Times New Roman" charset="0"/>
                <a:cs typeface="Times New Roman" charset="0"/>
              </a:rPr>
              <a:t>Insurance</a:t>
            </a:r>
            <a:r>
              <a:rPr lang="pt-BR" sz="3100" dirty="0">
                <a:latin typeface="Times New Roman" charset="0"/>
                <a:ea typeface="Times New Roman" charset="0"/>
                <a:cs typeface="Times New Roman" charset="0"/>
              </a:rPr>
              <a:t> </a:t>
            </a:r>
            <a:r>
              <a:rPr lang="pt-BR" sz="3100" dirty="0" err="1">
                <a:latin typeface="Times New Roman" charset="0"/>
                <a:ea typeface="Times New Roman" charset="0"/>
                <a:cs typeface="Times New Roman" charset="0"/>
              </a:rPr>
              <a:t>Research</a:t>
            </a:r>
            <a:r>
              <a:rPr lang="pt-BR" sz="3100" dirty="0">
                <a:latin typeface="Times New Roman" charset="0"/>
                <a:ea typeface="Times New Roman" charset="0"/>
                <a:cs typeface="Times New Roman" charset="0"/>
              </a:rPr>
              <a:t> </a:t>
            </a:r>
            <a:r>
              <a:rPr lang="pt-BR" sz="3100" dirty="0" err="1">
                <a:latin typeface="Times New Roman" charset="0"/>
                <a:ea typeface="Times New Roman" charset="0"/>
                <a:cs typeface="Times New Roman" charset="0"/>
              </a:rPr>
              <a:t>Database</a:t>
            </a:r>
            <a:r>
              <a:rPr lang="pt-BR" sz="3100" dirty="0">
                <a:latin typeface="Times New Roman" charset="0"/>
                <a:ea typeface="Times New Roman" charset="0"/>
                <a:cs typeface="Times New Roman" charset="0"/>
              </a:rPr>
              <a:t>. </a:t>
            </a:r>
          </a:p>
          <a:p>
            <a:r>
              <a:rPr lang="pt-BR" sz="3100" dirty="0" err="1">
                <a:latin typeface="Times New Roman" charset="0"/>
                <a:ea typeface="Times New Roman" charset="0"/>
                <a:cs typeface="Times New Roman" charset="0"/>
              </a:rPr>
              <a:t>All</a:t>
            </a:r>
            <a:r>
              <a:rPr lang="pt-BR" sz="3100" dirty="0">
                <a:latin typeface="Times New Roman" charset="0"/>
                <a:ea typeface="Times New Roman" charset="0"/>
                <a:cs typeface="Times New Roman" charset="0"/>
              </a:rPr>
              <a:t> </a:t>
            </a:r>
            <a:r>
              <a:rPr lang="pt-BR" sz="3100" dirty="0" err="1">
                <a:latin typeface="Times New Roman" charset="0"/>
                <a:ea typeface="Times New Roman" charset="0"/>
                <a:cs typeface="Times New Roman" charset="0"/>
              </a:rPr>
              <a:t>patients</a:t>
            </a:r>
            <a:r>
              <a:rPr lang="pt-BR" sz="3100" dirty="0">
                <a:latin typeface="Times New Roman" charset="0"/>
                <a:ea typeface="Times New Roman" charset="0"/>
                <a:cs typeface="Times New Roman" charset="0"/>
              </a:rPr>
              <a:t> 18-55 </a:t>
            </a:r>
            <a:r>
              <a:rPr lang="pt-BR" sz="3100" dirty="0" err="1">
                <a:latin typeface="Times New Roman" charset="0"/>
                <a:ea typeface="Times New Roman" charset="0"/>
                <a:cs typeface="Times New Roman" charset="0"/>
              </a:rPr>
              <a:t>years</a:t>
            </a:r>
            <a:r>
              <a:rPr lang="pt-BR" sz="3100" dirty="0">
                <a:latin typeface="Times New Roman" charset="0"/>
                <a:ea typeface="Times New Roman" charset="0"/>
                <a:cs typeface="Times New Roman" charset="0"/>
              </a:rPr>
              <a:t> </a:t>
            </a:r>
            <a:r>
              <a:rPr lang="pt-BR" sz="3100" dirty="0" err="1">
                <a:latin typeface="Times New Roman" charset="0"/>
                <a:ea typeface="Times New Roman" charset="0"/>
                <a:cs typeface="Times New Roman" charset="0"/>
              </a:rPr>
              <a:t>of</a:t>
            </a:r>
            <a:r>
              <a:rPr lang="pt-BR" sz="3100" dirty="0">
                <a:latin typeface="Times New Roman" charset="0"/>
                <a:ea typeface="Times New Roman" charset="0"/>
                <a:cs typeface="Times New Roman" charset="0"/>
              </a:rPr>
              <a:t> age </a:t>
            </a:r>
            <a:r>
              <a:rPr lang="pt-BR" sz="3100" dirty="0" err="1">
                <a:latin typeface="Times New Roman" charset="0"/>
                <a:ea typeface="Times New Roman" charset="0"/>
                <a:cs typeface="Times New Roman" charset="0"/>
              </a:rPr>
              <a:t>with</a:t>
            </a:r>
            <a:r>
              <a:rPr lang="pt-BR" sz="3100" dirty="0">
                <a:latin typeface="Times New Roman" charset="0"/>
                <a:ea typeface="Times New Roman" charset="0"/>
                <a:cs typeface="Times New Roman" charset="0"/>
              </a:rPr>
              <a:t> a </a:t>
            </a:r>
            <a:r>
              <a:rPr lang="pt-BR" sz="3100" dirty="0" err="1">
                <a:latin typeface="Times New Roman" charset="0"/>
                <a:ea typeface="Times New Roman" charset="0"/>
                <a:cs typeface="Times New Roman" charset="0"/>
              </a:rPr>
              <a:t>diagnosis</a:t>
            </a:r>
            <a:r>
              <a:rPr lang="pt-BR" sz="3100" dirty="0">
                <a:latin typeface="Times New Roman" charset="0"/>
                <a:ea typeface="Times New Roman" charset="0"/>
                <a:cs typeface="Times New Roman" charset="0"/>
              </a:rPr>
              <a:t> </a:t>
            </a:r>
            <a:r>
              <a:rPr lang="pt-BR" sz="3100" dirty="0" err="1">
                <a:latin typeface="Times New Roman" charset="0"/>
                <a:ea typeface="Times New Roman" charset="0"/>
                <a:cs typeface="Times New Roman" charset="0"/>
              </a:rPr>
              <a:t>code</a:t>
            </a:r>
            <a:r>
              <a:rPr lang="pt-BR" sz="3100" dirty="0">
                <a:latin typeface="Times New Roman" charset="0"/>
                <a:ea typeface="Times New Roman" charset="0"/>
                <a:cs typeface="Times New Roman" charset="0"/>
              </a:rPr>
              <a:t> for </a:t>
            </a:r>
            <a:r>
              <a:rPr lang="pt-BR" sz="3100" dirty="0" err="1">
                <a:latin typeface="Times New Roman" charset="0"/>
                <a:ea typeface="Times New Roman" charset="0"/>
                <a:cs typeface="Times New Roman" charset="0"/>
              </a:rPr>
              <a:t>obesity</a:t>
            </a:r>
            <a:r>
              <a:rPr lang="pt-BR" sz="3100" dirty="0">
                <a:latin typeface="Times New Roman" charset="0"/>
                <a:ea typeface="Times New Roman" charset="0"/>
                <a:cs typeface="Times New Roman" charset="0"/>
              </a:rPr>
              <a:t> </a:t>
            </a:r>
            <a:r>
              <a:rPr lang="pt-BR" sz="3100" dirty="0" err="1">
                <a:latin typeface="Times New Roman" charset="0"/>
                <a:ea typeface="Times New Roman" charset="0"/>
                <a:cs typeface="Times New Roman" charset="0"/>
              </a:rPr>
              <a:t>between</a:t>
            </a:r>
            <a:r>
              <a:rPr lang="pt-BR" sz="3100" dirty="0">
                <a:latin typeface="Times New Roman" charset="0"/>
                <a:ea typeface="Times New Roman" charset="0"/>
                <a:cs typeface="Times New Roman" charset="0"/>
              </a:rPr>
              <a:t> 2003 </a:t>
            </a:r>
            <a:r>
              <a:rPr lang="pt-BR" sz="3100" dirty="0" err="1">
                <a:latin typeface="Times New Roman" charset="0"/>
                <a:ea typeface="Times New Roman" charset="0"/>
                <a:cs typeface="Times New Roman" charset="0"/>
              </a:rPr>
              <a:t>and</a:t>
            </a:r>
            <a:r>
              <a:rPr lang="pt-BR" sz="3100" dirty="0">
                <a:latin typeface="Times New Roman" charset="0"/>
                <a:ea typeface="Times New Roman" charset="0"/>
                <a:cs typeface="Times New Roman" charset="0"/>
              </a:rPr>
              <a:t> 2010 </a:t>
            </a:r>
            <a:r>
              <a:rPr lang="pt-BR" sz="3100" dirty="0" err="1">
                <a:latin typeface="Times New Roman" charset="0"/>
                <a:ea typeface="Times New Roman" charset="0"/>
                <a:cs typeface="Times New Roman" charset="0"/>
              </a:rPr>
              <a:t>were</a:t>
            </a:r>
            <a:r>
              <a:rPr lang="pt-BR" sz="3100" dirty="0">
                <a:latin typeface="Times New Roman" charset="0"/>
                <a:ea typeface="Times New Roman" charset="0"/>
                <a:cs typeface="Times New Roman" charset="0"/>
              </a:rPr>
              <a:t> </a:t>
            </a:r>
            <a:r>
              <a:rPr lang="pt-BR" sz="3100" dirty="0" err="1">
                <a:latin typeface="Times New Roman" charset="0"/>
                <a:ea typeface="Times New Roman" charset="0"/>
                <a:cs typeface="Times New Roman" charset="0"/>
              </a:rPr>
              <a:t>included</a:t>
            </a:r>
            <a:r>
              <a:rPr lang="pt-BR" sz="3100" dirty="0">
                <a:latin typeface="Times New Roman" charset="0"/>
                <a:ea typeface="Times New Roman" charset="0"/>
                <a:cs typeface="Times New Roman" charset="0"/>
              </a:rPr>
              <a:t>.</a:t>
            </a:r>
          </a:p>
          <a:p>
            <a:r>
              <a:rPr lang="pt-BR" sz="3100" dirty="0" err="1">
                <a:latin typeface="Times New Roman" charset="0"/>
                <a:ea typeface="Times New Roman" charset="0"/>
                <a:cs typeface="Times New Roman" charset="0"/>
              </a:rPr>
              <a:t>Patients</a:t>
            </a:r>
            <a:r>
              <a:rPr lang="pt-BR" sz="3100" dirty="0">
                <a:latin typeface="Times New Roman" charset="0"/>
                <a:ea typeface="Times New Roman" charset="0"/>
                <a:cs typeface="Times New Roman" charset="0"/>
              </a:rPr>
              <a:t> </a:t>
            </a:r>
            <a:r>
              <a:rPr lang="pt-BR" sz="3100" dirty="0" err="1">
                <a:latin typeface="Times New Roman" charset="0"/>
                <a:ea typeface="Times New Roman" charset="0"/>
                <a:cs typeface="Times New Roman" charset="0"/>
              </a:rPr>
              <a:t>with</a:t>
            </a:r>
            <a:r>
              <a:rPr lang="pt-BR" sz="3100" dirty="0">
                <a:latin typeface="Times New Roman" charset="0"/>
                <a:ea typeface="Times New Roman" charset="0"/>
                <a:cs typeface="Times New Roman" charset="0"/>
              </a:rPr>
              <a:t> a </a:t>
            </a:r>
            <a:r>
              <a:rPr lang="pt-BR" sz="3100" dirty="0" err="1">
                <a:latin typeface="Times New Roman" charset="0"/>
                <a:ea typeface="Times New Roman" charset="0"/>
                <a:cs typeface="Times New Roman" charset="0"/>
              </a:rPr>
              <a:t>history</a:t>
            </a:r>
            <a:r>
              <a:rPr lang="pt-BR" sz="3100" dirty="0">
                <a:latin typeface="Times New Roman" charset="0"/>
                <a:ea typeface="Times New Roman" charset="0"/>
                <a:cs typeface="Times New Roman" charset="0"/>
              </a:rPr>
              <a:t> </a:t>
            </a:r>
            <a:r>
              <a:rPr lang="pt-BR" sz="3100" dirty="0" err="1">
                <a:latin typeface="Times New Roman" charset="0"/>
                <a:ea typeface="Times New Roman" charset="0"/>
                <a:cs typeface="Times New Roman" charset="0"/>
              </a:rPr>
              <a:t>of</a:t>
            </a:r>
            <a:r>
              <a:rPr lang="pt-BR" sz="3100" dirty="0">
                <a:latin typeface="Times New Roman" charset="0"/>
                <a:ea typeface="Times New Roman" charset="0"/>
                <a:cs typeface="Times New Roman" charset="0"/>
              </a:rPr>
              <a:t> </a:t>
            </a:r>
            <a:r>
              <a:rPr lang="pt-BR" sz="3100" dirty="0" err="1">
                <a:latin typeface="Times New Roman" charset="0"/>
                <a:ea typeface="Times New Roman" charset="0"/>
                <a:cs typeface="Times New Roman" charset="0"/>
              </a:rPr>
              <a:t>gallbladder</a:t>
            </a:r>
            <a:r>
              <a:rPr lang="pt-BR" sz="3100" dirty="0">
                <a:latin typeface="Times New Roman" charset="0"/>
                <a:ea typeface="Times New Roman" charset="0"/>
                <a:cs typeface="Times New Roman" charset="0"/>
              </a:rPr>
              <a:t> </a:t>
            </a:r>
            <a:r>
              <a:rPr lang="pt-BR" sz="3100" dirty="0" err="1">
                <a:latin typeface="Times New Roman" charset="0"/>
                <a:ea typeface="Times New Roman" charset="0"/>
                <a:cs typeface="Times New Roman" charset="0"/>
              </a:rPr>
              <a:t>disease</a:t>
            </a:r>
            <a:r>
              <a:rPr lang="pt-BR" sz="3100" dirty="0">
                <a:latin typeface="Times New Roman" charset="0"/>
                <a:ea typeface="Times New Roman" charset="0"/>
                <a:cs typeface="Times New Roman" charset="0"/>
              </a:rPr>
              <a:t> </a:t>
            </a:r>
            <a:r>
              <a:rPr lang="pt-BR" sz="3100" dirty="0" err="1">
                <a:latin typeface="Times New Roman" charset="0"/>
                <a:ea typeface="Times New Roman" charset="0"/>
                <a:cs typeface="Times New Roman" charset="0"/>
              </a:rPr>
              <a:t>and</a:t>
            </a:r>
            <a:r>
              <a:rPr lang="pt-BR" sz="3100" dirty="0">
                <a:latin typeface="Times New Roman" charset="0"/>
                <a:ea typeface="Times New Roman" charset="0"/>
                <a:cs typeface="Times New Roman" charset="0"/>
              </a:rPr>
              <a:t> </a:t>
            </a:r>
            <a:r>
              <a:rPr lang="pt-BR" sz="3100" dirty="0" err="1">
                <a:latin typeface="Times New Roman" charset="0"/>
                <a:ea typeface="Times New Roman" charset="0"/>
                <a:cs typeface="Times New Roman" charset="0"/>
              </a:rPr>
              <a:t>hepatic</a:t>
            </a:r>
            <a:r>
              <a:rPr lang="pt-BR" sz="3100" dirty="0">
                <a:latin typeface="Times New Roman" charset="0"/>
                <a:ea typeface="Times New Roman" charset="0"/>
                <a:cs typeface="Times New Roman" charset="0"/>
              </a:rPr>
              <a:t> </a:t>
            </a:r>
            <a:r>
              <a:rPr lang="pt-BR" sz="3100" dirty="0" err="1">
                <a:latin typeface="Times New Roman" charset="0"/>
                <a:ea typeface="Times New Roman" charset="0"/>
                <a:cs typeface="Times New Roman" charset="0"/>
              </a:rPr>
              <a:t>malignancies</a:t>
            </a:r>
            <a:r>
              <a:rPr lang="pt-BR" sz="3100" dirty="0">
                <a:latin typeface="Times New Roman" charset="0"/>
                <a:ea typeface="Times New Roman" charset="0"/>
                <a:cs typeface="Times New Roman" charset="0"/>
              </a:rPr>
              <a:t> </a:t>
            </a:r>
            <a:r>
              <a:rPr lang="pt-BR" sz="3100" dirty="0" err="1">
                <a:latin typeface="Times New Roman" charset="0"/>
                <a:ea typeface="Times New Roman" charset="0"/>
                <a:cs typeface="Times New Roman" charset="0"/>
              </a:rPr>
              <a:t>were</a:t>
            </a:r>
            <a:r>
              <a:rPr lang="pt-BR" sz="3100" dirty="0">
                <a:latin typeface="Times New Roman" charset="0"/>
                <a:ea typeface="Times New Roman" charset="0"/>
                <a:cs typeface="Times New Roman" charset="0"/>
              </a:rPr>
              <a:t> </a:t>
            </a:r>
            <a:r>
              <a:rPr lang="pt-BR" sz="3100" dirty="0" err="1">
                <a:latin typeface="Times New Roman" charset="0"/>
                <a:ea typeface="Times New Roman" charset="0"/>
                <a:cs typeface="Times New Roman" charset="0"/>
              </a:rPr>
              <a:t>excluded</a:t>
            </a:r>
            <a:r>
              <a:rPr lang="pt-BR" sz="3100" dirty="0">
                <a:latin typeface="Times New Roman" charset="0"/>
                <a:ea typeface="Times New Roman" charset="0"/>
                <a:cs typeface="Times New Roman" charset="0"/>
              </a:rPr>
              <a:t>. </a:t>
            </a:r>
          </a:p>
          <a:p>
            <a:r>
              <a:rPr lang="pt-BR" sz="3100" dirty="0">
                <a:latin typeface="Times New Roman" charset="0"/>
                <a:ea typeface="Times New Roman" charset="0"/>
                <a:cs typeface="Times New Roman" charset="0"/>
              </a:rPr>
              <a:t>The </a:t>
            </a:r>
            <a:r>
              <a:rPr lang="pt-BR" sz="3100" dirty="0" err="1">
                <a:latin typeface="Times New Roman" charset="0"/>
                <a:ea typeface="Times New Roman" charset="0"/>
                <a:cs typeface="Times New Roman" charset="0"/>
              </a:rPr>
              <a:t>patients</a:t>
            </a:r>
            <a:r>
              <a:rPr lang="pt-BR" sz="3100" dirty="0">
                <a:latin typeface="Times New Roman" charset="0"/>
                <a:ea typeface="Times New Roman" charset="0"/>
                <a:cs typeface="Times New Roman" charset="0"/>
              </a:rPr>
              <a:t> </a:t>
            </a:r>
            <a:r>
              <a:rPr lang="pt-BR" sz="3100" dirty="0" err="1">
                <a:latin typeface="Times New Roman" charset="0"/>
                <a:ea typeface="Times New Roman" charset="0"/>
                <a:cs typeface="Times New Roman" charset="0"/>
              </a:rPr>
              <a:t>were</a:t>
            </a:r>
            <a:r>
              <a:rPr lang="pt-BR" sz="3100" dirty="0">
                <a:latin typeface="Times New Roman" charset="0"/>
                <a:ea typeface="Times New Roman" charset="0"/>
                <a:cs typeface="Times New Roman" charset="0"/>
              </a:rPr>
              <a:t> </a:t>
            </a:r>
            <a:r>
              <a:rPr lang="pt-BR" sz="3100" dirty="0" err="1">
                <a:latin typeface="Times New Roman" charset="0"/>
                <a:ea typeface="Times New Roman" charset="0"/>
                <a:cs typeface="Times New Roman" charset="0"/>
              </a:rPr>
              <a:t>divided</a:t>
            </a:r>
            <a:r>
              <a:rPr lang="pt-BR" sz="3100" dirty="0">
                <a:latin typeface="Times New Roman" charset="0"/>
                <a:ea typeface="Times New Roman" charset="0"/>
                <a:cs typeface="Times New Roman" charset="0"/>
              </a:rPr>
              <a:t> </a:t>
            </a:r>
            <a:r>
              <a:rPr lang="pt-BR" sz="3100" dirty="0" err="1">
                <a:latin typeface="Times New Roman" charset="0"/>
                <a:ea typeface="Times New Roman" charset="0"/>
                <a:cs typeface="Times New Roman" charset="0"/>
              </a:rPr>
              <a:t>into</a:t>
            </a:r>
            <a:r>
              <a:rPr lang="pt-BR" sz="3100" dirty="0">
                <a:latin typeface="Times New Roman" charset="0"/>
                <a:ea typeface="Times New Roman" charset="0"/>
                <a:cs typeface="Times New Roman" charset="0"/>
              </a:rPr>
              <a:t> non-</a:t>
            </a:r>
            <a:r>
              <a:rPr lang="pt-BR" sz="3100" dirty="0" err="1">
                <a:latin typeface="Times New Roman" charset="0"/>
                <a:ea typeface="Times New Roman" charset="0"/>
                <a:cs typeface="Times New Roman" charset="0"/>
              </a:rPr>
              <a:t>surgical</a:t>
            </a:r>
            <a:r>
              <a:rPr lang="pt-BR" sz="3100" dirty="0">
                <a:latin typeface="Times New Roman" charset="0"/>
                <a:ea typeface="Times New Roman" charset="0"/>
                <a:cs typeface="Times New Roman" charset="0"/>
              </a:rPr>
              <a:t> </a:t>
            </a:r>
            <a:r>
              <a:rPr lang="pt-BR" sz="3100" dirty="0" err="1">
                <a:latin typeface="Times New Roman" charset="0"/>
                <a:ea typeface="Times New Roman" charset="0"/>
                <a:cs typeface="Times New Roman" charset="0"/>
              </a:rPr>
              <a:t>and</a:t>
            </a:r>
            <a:r>
              <a:rPr lang="pt-BR" sz="3100" dirty="0">
                <a:latin typeface="Times New Roman" charset="0"/>
                <a:ea typeface="Times New Roman" charset="0"/>
                <a:cs typeface="Times New Roman" charset="0"/>
              </a:rPr>
              <a:t> </a:t>
            </a:r>
            <a:r>
              <a:rPr lang="pt-BR" sz="3100" dirty="0" err="1">
                <a:latin typeface="Times New Roman" charset="0"/>
                <a:ea typeface="Times New Roman" charset="0"/>
                <a:cs typeface="Times New Roman" charset="0"/>
              </a:rPr>
              <a:t>bariatric</a:t>
            </a:r>
            <a:r>
              <a:rPr lang="pt-BR" sz="3100" dirty="0">
                <a:latin typeface="Times New Roman" charset="0"/>
                <a:ea typeface="Times New Roman" charset="0"/>
                <a:cs typeface="Times New Roman" charset="0"/>
              </a:rPr>
              <a:t> </a:t>
            </a:r>
            <a:r>
              <a:rPr lang="pt-BR" sz="3100" dirty="0" err="1">
                <a:latin typeface="Times New Roman" charset="0"/>
                <a:ea typeface="Times New Roman" charset="0"/>
                <a:cs typeface="Times New Roman" charset="0"/>
              </a:rPr>
              <a:t>surgery</a:t>
            </a:r>
            <a:r>
              <a:rPr lang="pt-BR" sz="3100" dirty="0">
                <a:latin typeface="Times New Roman" charset="0"/>
                <a:ea typeface="Times New Roman" charset="0"/>
                <a:cs typeface="Times New Roman" charset="0"/>
              </a:rPr>
              <a:t> </a:t>
            </a:r>
            <a:r>
              <a:rPr lang="pt-BR" sz="3100" dirty="0" err="1">
                <a:latin typeface="Times New Roman" charset="0"/>
                <a:ea typeface="Times New Roman" charset="0"/>
                <a:cs typeface="Times New Roman" charset="0"/>
              </a:rPr>
              <a:t>groups</a:t>
            </a:r>
            <a:r>
              <a:rPr lang="pt-BR" sz="3100" dirty="0">
                <a:latin typeface="Times New Roman" charset="0"/>
                <a:ea typeface="Times New Roman" charset="0"/>
                <a:cs typeface="Times New Roman" charset="0"/>
              </a:rPr>
              <a:t> </a:t>
            </a:r>
            <a:r>
              <a:rPr lang="pt-BR" sz="3100" dirty="0" err="1">
                <a:latin typeface="Times New Roman" charset="0"/>
                <a:ea typeface="Times New Roman" charset="0"/>
                <a:cs typeface="Times New Roman" charset="0"/>
              </a:rPr>
              <a:t>by</a:t>
            </a:r>
            <a:r>
              <a:rPr lang="pt-BR" sz="3100" dirty="0">
                <a:latin typeface="Times New Roman" charset="0"/>
                <a:ea typeface="Times New Roman" charset="0"/>
                <a:cs typeface="Times New Roman" charset="0"/>
              </a:rPr>
              <a:t> ICD 9 </a:t>
            </a:r>
            <a:r>
              <a:rPr lang="pt-BR" sz="3100" dirty="0" err="1">
                <a:latin typeface="Times New Roman" charset="0"/>
                <a:ea typeface="Times New Roman" charset="0"/>
                <a:cs typeface="Times New Roman" charset="0"/>
              </a:rPr>
              <a:t>codes</a:t>
            </a:r>
            <a:r>
              <a:rPr lang="pt-BR" sz="3100" dirty="0">
                <a:latin typeface="Times New Roman" charset="0"/>
                <a:ea typeface="Times New Roman" charset="0"/>
                <a:cs typeface="Times New Roman" charset="0"/>
              </a:rPr>
              <a:t>.</a:t>
            </a:r>
          </a:p>
          <a:p>
            <a:r>
              <a:rPr lang="pt-BR" sz="3100" dirty="0" err="1">
                <a:latin typeface="Times New Roman" charset="0"/>
                <a:ea typeface="Times New Roman" charset="0"/>
                <a:cs typeface="Times New Roman" charset="0"/>
              </a:rPr>
              <a:t>We</a:t>
            </a:r>
            <a:r>
              <a:rPr lang="pt-BR" sz="3100" dirty="0">
                <a:latin typeface="Times New Roman" charset="0"/>
                <a:ea typeface="Times New Roman" charset="0"/>
                <a:cs typeface="Times New Roman" charset="0"/>
              </a:rPr>
              <a:t> </a:t>
            </a:r>
            <a:r>
              <a:rPr lang="pt-BR" sz="3100" dirty="0" err="1">
                <a:latin typeface="Times New Roman" charset="0"/>
                <a:ea typeface="Times New Roman" charset="0"/>
                <a:cs typeface="Times New Roman" charset="0"/>
              </a:rPr>
              <a:t>also</a:t>
            </a:r>
            <a:r>
              <a:rPr lang="pt-BR" sz="3100" dirty="0">
                <a:latin typeface="Times New Roman" charset="0"/>
                <a:ea typeface="Times New Roman" charset="0"/>
                <a:cs typeface="Times New Roman" charset="0"/>
              </a:rPr>
              <a:t> </a:t>
            </a:r>
            <a:r>
              <a:rPr lang="pt-BR" sz="3100" dirty="0" err="1">
                <a:latin typeface="Times New Roman" charset="0"/>
                <a:ea typeface="Times New Roman" charset="0"/>
                <a:cs typeface="Times New Roman" charset="0"/>
              </a:rPr>
              <a:t>enrolled</a:t>
            </a:r>
            <a:r>
              <a:rPr lang="pt-BR" sz="3100" dirty="0">
                <a:latin typeface="Times New Roman" charset="0"/>
                <a:ea typeface="Times New Roman" charset="0"/>
                <a:cs typeface="Times New Roman" charset="0"/>
              </a:rPr>
              <a:t> </a:t>
            </a:r>
            <a:r>
              <a:rPr lang="pt-BR" sz="3100" dirty="0" err="1">
                <a:latin typeface="Times New Roman" charset="0"/>
                <a:ea typeface="Times New Roman" charset="0"/>
                <a:cs typeface="Times New Roman" charset="0"/>
              </a:rPr>
              <a:t>healthy</a:t>
            </a:r>
            <a:r>
              <a:rPr lang="pt-BR" sz="3100" dirty="0">
                <a:latin typeface="Times New Roman" charset="0"/>
                <a:ea typeface="Times New Roman" charset="0"/>
                <a:cs typeface="Times New Roman" charset="0"/>
              </a:rPr>
              <a:t> </a:t>
            </a:r>
            <a:r>
              <a:rPr lang="pt-BR" sz="3100" dirty="0" err="1">
                <a:latin typeface="Times New Roman" charset="0"/>
                <a:ea typeface="Times New Roman" charset="0"/>
                <a:cs typeface="Times New Roman" charset="0"/>
              </a:rPr>
              <a:t>civilians</a:t>
            </a:r>
            <a:r>
              <a:rPr lang="pt-BR" sz="3100" dirty="0">
                <a:latin typeface="Times New Roman" charset="0"/>
                <a:ea typeface="Times New Roman" charset="0"/>
                <a:cs typeface="Times New Roman" charset="0"/>
              </a:rPr>
              <a:t> as </a:t>
            </a:r>
            <a:r>
              <a:rPr lang="pt-BR" sz="3100" dirty="0" err="1">
                <a:latin typeface="Times New Roman" charset="0"/>
                <a:ea typeface="Times New Roman" charset="0"/>
                <a:cs typeface="Times New Roman" charset="0"/>
              </a:rPr>
              <a:t>the</a:t>
            </a:r>
            <a:r>
              <a:rPr lang="pt-BR" sz="3100" dirty="0">
                <a:latin typeface="Times New Roman" charset="0"/>
                <a:ea typeface="Times New Roman" charset="0"/>
                <a:cs typeface="Times New Roman" charset="0"/>
              </a:rPr>
              <a:t> general </a:t>
            </a:r>
            <a:r>
              <a:rPr lang="pt-BR" sz="3100" dirty="0" err="1">
                <a:latin typeface="Times New Roman" charset="0"/>
                <a:ea typeface="Times New Roman" charset="0"/>
                <a:cs typeface="Times New Roman" charset="0"/>
              </a:rPr>
              <a:t>population</a:t>
            </a:r>
            <a:r>
              <a:rPr lang="pt-BR" sz="3100" dirty="0">
                <a:latin typeface="Times New Roman" charset="0"/>
                <a:ea typeface="Times New Roman" charset="0"/>
                <a:cs typeface="Times New Roman" charset="0"/>
              </a:rPr>
              <a:t>. </a:t>
            </a:r>
            <a:r>
              <a:rPr lang="pt-BR" sz="3100" b="1" dirty="0">
                <a:latin typeface="Times New Roman" charset="0"/>
                <a:ea typeface="Times New Roman" charset="0"/>
                <a:cs typeface="Times New Roman" charset="0"/>
              </a:rPr>
              <a:t>The </a:t>
            </a:r>
            <a:r>
              <a:rPr lang="pt-BR" sz="3100" b="1" dirty="0" err="1">
                <a:latin typeface="Times New Roman" charset="0"/>
                <a:ea typeface="Times New Roman" charset="0"/>
                <a:cs typeface="Times New Roman" charset="0"/>
              </a:rPr>
              <a:t>primary</a:t>
            </a:r>
            <a:r>
              <a:rPr lang="pt-BR" sz="3100" b="1" dirty="0">
                <a:latin typeface="Times New Roman" charset="0"/>
                <a:ea typeface="Times New Roman" charset="0"/>
                <a:cs typeface="Times New Roman" charset="0"/>
              </a:rPr>
              <a:t> </a:t>
            </a:r>
            <a:r>
              <a:rPr lang="pt-BR" sz="3100" b="1" dirty="0" err="1">
                <a:latin typeface="Times New Roman" charset="0"/>
                <a:ea typeface="Times New Roman" charset="0"/>
                <a:cs typeface="Times New Roman" charset="0"/>
              </a:rPr>
              <a:t>end</a:t>
            </a:r>
            <a:r>
              <a:rPr lang="pt-BR" sz="3100" b="1" dirty="0">
                <a:latin typeface="Times New Roman" charset="0"/>
                <a:ea typeface="Times New Roman" charset="0"/>
                <a:cs typeface="Times New Roman" charset="0"/>
              </a:rPr>
              <a:t> point </a:t>
            </a:r>
            <a:r>
              <a:rPr lang="pt-BR" sz="3100" b="1" dirty="0" err="1">
                <a:latin typeface="Times New Roman" charset="0"/>
                <a:ea typeface="Times New Roman" charset="0"/>
                <a:cs typeface="Times New Roman" charset="0"/>
              </a:rPr>
              <a:t>was</a:t>
            </a:r>
            <a:r>
              <a:rPr lang="pt-BR" sz="3100" b="1" dirty="0">
                <a:latin typeface="Times New Roman" charset="0"/>
                <a:ea typeface="Times New Roman" charset="0"/>
                <a:cs typeface="Times New Roman" charset="0"/>
              </a:rPr>
              <a:t> </a:t>
            </a:r>
            <a:r>
              <a:rPr lang="pt-BR" sz="3100" b="1" dirty="0" err="1">
                <a:latin typeface="Times New Roman" charset="0"/>
                <a:ea typeface="Times New Roman" charset="0"/>
                <a:cs typeface="Times New Roman" charset="0"/>
              </a:rPr>
              <a:t>defined</a:t>
            </a:r>
            <a:r>
              <a:rPr lang="pt-BR" sz="3100" b="1" dirty="0">
                <a:latin typeface="Times New Roman" charset="0"/>
                <a:ea typeface="Times New Roman" charset="0"/>
                <a:cs typeface="Times New Roman" charset="0"/>
              </a:rPr>
              <a:t> as </a:t>
            </a:r>
            <a:r>
              <a:rPr lang="pt-BR" sz="3100" b="1" dirty="0" err="1">
                <a:latin typeface="Times New Roman" charset="0"/>
                <a:ea typeface="Times New Roman" charset="0"/>
                <a:cs typeface="Times New Roman" charset="0"/>
              </a:rPr>
              <a:t>rehospitalization</a:t>
            </a:r>
            <a:r>
              <a:rPr lang="pt-BR" sz="3100" b="1" dirty="0">
                <a:latin typeface="Times New Roman" charset="0"/>
                <a:ea typeface="Times New Roman" charset="0"/>
                <a:cs typeface="Times New Roman" charset="0"/>
              </a:rPr>
              <a:t> </a:t>
            </a:r>
            <a:r>
              <a:rPr lang="pt-BR" sz="3100" b="1" dirty="0" err="1">
                <a:latin typeface="Times New Roman" charset="0"/>
                <a:ea typeface="Times New Roman" charset="0"/>
                <a:cs typeface="Times New Roman" charset="0"/>
              </a:rPr>
              <a:t>with</a:t>
            </a:r>
            <a:r>
              <a:rPr lang="pt-BR" sz="3100" b="1" dirty="0">
                <a:latin typeface="Times New Roman" charset="0"/>
                <a:ea typeface="Times New Roman" charset="0"/>
                <a:cs typeface="Times New Roman" charset="0"/>
              </a:rPr>
              <a:t> a </a:t>
            </a:r>
            <a:r>
              <a:rPr lang="pt-BR" sz="3100" b="1" dirty="0" err="1">
                <a:latin typeface="Times New Roman" charset="0"/>
                <a:ea typeface="Times New Roman" charset="0"/>
                <a:cs typeface="Times New Roman" charset="0"/>
              </a:rPr>
              <a:t>diagnosis</a:t>
            </a:r>
            <a:r>
              <a:rPr lang="pt-BR" sz="3100" b="1" dirty="0">
                <a:latin typeface="Times New Roman" charset="0"/>
                <a:ea typeface="Times New Roman" charset="0"/>
                <a:cs typeface="Times New Roman" charset="0"/>
              </a:rPr>
              <a:t> </a:t>
            </a:r>
            <a:r>
              <a:rPr lang="pt-BR" sz="3100" b="1" dirty="0" err="1">
                <a:latin typeface="Times New Roman" charset="0"/>
                <a:ea typeface="Times New Roman" charset="0"/>
                <a:cs typeface="Times New Roman" charset="0"/>
              </a:rPr>
              <a:t>of</a:t>
            </a:r>
            <a:r>
              <a:rPr lang="pt-BR" sz="3100" b="1" dirty="0">
                <a:latin typeface="Times New Roman" charset="0"/>
                <a:ea typeface="Times New Roman" charset="0"/>
                <a:cs typeface="Times New Roman" charset="0"/>
              </a:rPr>
              <a:t> </a:t>
            </a:r>
            <a:r>
              <a:rPr lang="pt-BR" sz="3100" b="1" dirty="0" err="1">
                <a:latin typeface="Times New Roman" charset="0"/>
                <a:ea typeface="Times New Roman" charset="0"/>
                <a:cs typeface="Times New Roman" charset="0"/>
              </a:rPr>
              <a:t>gallbladder</a:t>
            </a:r>
            <a:r>
              <a:rPr lang="pt-BR" sz="3100" b="1" dirty="0">
                <a:latin typeface="Times New Roman" charset="0"/>
                <a:ea typeface="Times New Roman" charset="0"/>
                <a:cs typeface="Times New Roman" charset="0"/>
              </a:rPr>
              <a:t> </a:t>
            </a:r>
            <a:r>
              <a:rPr lang="pt-BR" sz="3100" b="1" dirty="0" err="1">
                <a:latin typeface="Times New Roman" charset="0"/>
                <a:ea typeface="Times New Roman" charset="0"/>
                <a:cs typeface="Times New Roman" charset="0"/>
              </a:rPr>
              <a:t>disease</a:t>
            </a:r>
            <a:r>
              <a:rPr lang="pt-BR" sz="3100" b="1" dirty="0">
                <a:latin typeface="Times New Roman" charset="0"/>
                <a:ea typeface="Times New Roman" charset="0"/>
                <a:cs typeface="Times New Roman" charset="0"/>
              </a:rPr>
              <a:t> </a:t>
            </a:r>
            <a:r>
              <a:rPr lang="pt-BR" sz="3100" b="1" dirty="0" err="1">
                <a:latin typeface="Times New Roman" charset="0"/>
                <a:ea typeface="Times New Roman" charset="0"/>
                <a:cs typeface="Times New Roman" charset="0"/>
              </a:rPr>
              <a:t>after</a:t>
            </a:r>
            <a:r>
              <a:rPr lang="pt-BR" sz="3100" b="1" dirty="0">
                <a:latin typeface="Times New Roman" charset="0"/>
                <a:ea typeface="Times New Roman" charset="0"/>
                <a:cs typeface="Times New Roman" charset="0"/>
              </a:rPr>
              <a:t> </a:t>
            </a:r>
            <a:r>
              <a:rPr lang="pt-BR" sz="3100" b="1" dirty="0" err="1">
                <a:latin typeface="Times New Roman" charset="0"/>
                <a:ea typeface="Times New Roman" charset="0"/>
                <a:cs typeface="Times New Roman" charset="0"/>
              </a:rPr>
              <a:t>the</a:t>
            </a:r>
            <a:r>
              <a:rPr lang="pt-BR" sz="3100" b="1" dirty="0">
                <a:latin typeface="Times New Roman" charset="0"/>
                <a:ea typeface="Times New Roman" charset="0"/>
                <a:cs typeface="Times New Roman" charset="0"/>
              </a:rPr>
              <a:t> index </a:t>
            </a:r>
            <a:r>
              <a:rPr lang="pt-BR" sz="3100" b="1" dirty="0" err="1">
                <a:latin typeface="Times New Roman" charset="0"/>
                <a:ea typeface="Times New Roman" charset="0"/>
                <a:cs typeface="Times New Roman" charset="0"/>
              </a:rPr>
              <a:t>hospitalization</a:t>
            </a:r>
            <a:r>
              <a:rPr lang="pt-BR" sz="3100" b="1" dirty="0">
                <a:latin typeface="Times New Roman" charset="0"/>
                <a:ea typeface="Times New Roman" charset="0"/>
                <a:cs typeface="Times New Roman" charset="0"/>
              </a:rPr>
              <a:t> &amp; </a:t>
            </a:r>
            <a:r>
              <a:rPr lang="pt-BR" sz="3100" b="1" dirty="0" err="1">
                <a:latin typeface="Times New Roman" charset="0"/>
                <a:ea typeface="Times New Roman" charset="0"/>
                <a:cs typeface="Times New Roman" charset="0"/>
              </a:rPr>
              <a:t>all</a:t>
            </a:r>
            <a:r>
              <a:rPr lang="pt-BR" sz="3100" b="1" dirty="0">
                <a:latin typeface="Times New Roman" charset="0"/>
                <a:ea typeface="Times New Roman" charset="0"/>
                <a:cs typeface="Times New Roman" charset="0"/>
              </a:rPr>
              <a:t> </a:t>
            </a:r>
            <a:r>
              <a:rPr lang="pt-BR" sz="3100" b="1" dirty="0" err="1">
                <a:latin typeface="Times New Roman" charset="0"/>
                <a:ea typeface="Times New Roman" charset="0"/>
                <a:cs typeface="Times New Roman" charset="0"/>
              </a:rPr>
              <a:t>patients</a:t>
            </a:r>
            <a:r>
              <a:rPr lang="pt-BR" sz="3100" b="1" dirty="0">
                <a:latin typeface="Times New Roman" charset="0"/>
                <a:ea typeface="Times New Roman" charset="0"/>
                <a:cs typeface="Times New Roman" charset="0"/>
              </a:rPr>
              <a:t> </a:t>
            </a:r>
            <a:r>
              <a:rPr lang="pt-BR" sz="3100" b="1" dirty="0" err="1">
                <a:latin typeface="Times New Roman" charset="0"/>
                <a:ea typeface="Times New Roman" charset="0"/>
                <a:cs typeface="Times New Roman" charset="0"/>
              </a:rPr>
              <a:t>were</a:t>
            </a:r>
            <a:r>
              <a:rPr lang="pt-BR" sz="3100" b="1" dirty="0">
                <a:latin typeface="Times New Roman" charset="0"/>
                <a:ea typeface="Times New Roman" charset="0"/>
                <a:cs typeface="Times New Roman" charset="0"/>
              </a:rPr>
              <a:t> </a:t>
            </a:r>
            <a:r>
              <a:rPr lang="pt-BR" sz="3100" b="1" dirty="0" err="1">
                <a:latin typeface="Times New Roman" charset="0"/>
                <a:ea typeface="Times New Roman" charset="0"/>
                <a:cs typeface="Times New Roman" charset="0"/>
              </a:rPr>
              <a:t>followed</a:t>
            </a:r>
            <a:r>
              <a:rPr lang="pt-BR" sz="3100" b="1" dirty="0">
                <a:latin typeface="Times New Roman" charset="0"/>
                <a:ea typeface="Times New Roman" charset="0"/>
                <a:cs typeface="Times New Roman" charset="0"/>
              </a:rPr>
              <a:t> </a:t>
            </a:r>
            <a:r>
              <a:rPr lang="pt-BR" sz="3100" b="1" dirty="0" err="1">
                <a:latin typeface="Times New Roman" charset="0"/>
                <a:ea typeface="Times New Roman" charset="0"/>
                <a:cs typeface="Times New Roman" charset="0"/>
              </a:rPr>
              <a:t>until</a:t>
            </a:r>
            <a:r>
              <a:rPr lang="pt-BR" sz="3100" b="1" dirty="0">
                <a:latin typeface="Times New Roman" charset="0"/>
                <a:ea typeface="Times New Roman" charset="0"/>
                <a:cs typeface="Times New Roman" charset="0"/>
              </a:rPr>
              <a:t> </a:t>
            </a:r>
            <a:r>
              <a:rPr lang="pt-BR" sz="3100" b="1" dirty="0" err="1">
                <a:latin typeface="Times New Roman" charset="0"/>
                <a:ea typeface="Times New Roman" charset="0"/>
                <a:cs typeface="Times New Roman" charset="0"/>
              </a:rPr>
              <a:t>the</a:t>
            </a:r>
            <a:r>
              <a:rPr lang="pt-BR" sz="3100" b="1" dirty="0">
                <a:latin typeface="Times New Roman" charset="0"/>
                <a:ea typeface="Times New Roman" charset="0"/>
                <a:cs typeface="Times New Roman" charset="0"/>
              </a:rPr>
              <a:t> </a:t>
            </a:r>
            <a:r>
              <a:rPr lang="pt-BR" sz="3100" b="1" dirty="0" err="1">
                <a:latin typeface="Times New Roman" charset="0"/>
                <a:ea typeface="Times New Roman" charset="0"/>
                <a:cs typeface="Times New Roman" charset="0"/>
              </a:rPr>
              <a:t>end</a:t>
            </a:r>
            <a:r>
              <a:rPr lang="pt-BR" sz="3100" b="1" dirty="0">
                <a:latin typeface="Times New Roman" charset="0"/>
                <a:ea typeface="Times New Roman" charset="0"/>
                <a:cs typeface="Times New Roman" charset="0"/>
              </a:rPr>
              <a:t> </a:t>
            </a:r>
            <a:r>
              <a:rPr lang="pt-BR" sz="3100" b="1" dirty="0" err="1">
                <a:latin typeface="Times New Roman" charset="0"/>
                <a:ea typeface="Times New Roman" charset="0"/>
                <a:cs typeface="Times New Roman" charset="0"/>
              </a:rPr>
              <a:t>of</a:t>
            </a:r>
            <a:r>
              <a:rPr lang="pt-BR" sz="3100" b="1" dirty="0">
                <a:latin typeface="Times New Roman" charset="0"/>
                <a:ea typeface="Times New Roman" charset="0"/>
                <a:cs typeface="Times New Roman" charset="0"/>
              </a:rPr>
              <a:t> 2013, a </a:t>
            </a:r>
            <a:r>
              <a:rPr lang="pt-BR" sz="3100" b="1" dirty="0" err="1">
                <a:latin typeface="Times New Roman" charset="0"/>
                <a:ea typeface="Times New Roman" charset="0"/>
                <a:cs typeface="Times New Roman" charset="0"/>
              </a:rPr>
              <a:t>gallbladder</a:t>
            </a:r>
            <a:r>
              <a:rPr lang="pt-BR" sz="3100" b="1" dirty="0">
                <a:latin typeface="Times New Roman" charset="0"/>
                <a:ea typeface="Times New Roman" charset="0"/>
                <a:cs typeface="Times New Roman" charset="0"/>
              </a:rPr>
              <a:t> </a:t>
            </a:r>
            <a:r>
              <a:rPr lang="pt-BR" sz="3100" b="1" dirty="0" err="1">
                <a:latin typeface="Times New Roman" charset="0"/>
                <a:ea typeface="Times New Roman" charset="0"/>
                <a:cs typeface="Times New Roman" charset="0"/>
              </a:rPr>
              <a:t>disease</a:t>
            </a:r>
            <a:r>
              <a:rPr lang="pt-BR" sz="3100" b="1" dirty="0">
                <a:latin typeface="Times New Roman" charset="0"/>
                <a:ea typeface="Times New Roman" charset="0"/>
                <a:cs typeface="Times New Roman" charset="0"/>
              </a:rPr>
              <a:t> </a:t>
            </a:r>
            <a:r>
              <a:rPr lang="pt-BR" sz="3100" b="1" dirty="0" err="1">
                <a:latin typeface="Times New Roman" charset="0"/>
                <a:ea typeface="Times New Roman" charset="0"/>
                <a:cs typeface="Times New Roman" charset="0"/>
              </a:rPr>
              <a:t>occurred</a:t>
            </a:r>
            <a:r>
              <a:rPr lang="pt-BR" sz="3100" b="1" dirty="0">
                <a:latin typeface="Times New Roman" charset="0"/>
                <a:ea typeface="Times New Roman" charset="0"/>
                <a:cs typeface="Times New Roman" charset="0"/>
              </a:rPr>
              <a:t>, </a:t>
            </a:r>
            <a:r>
              <a:rPr lang="pt-BR" sz="3100" b="1" dirty="0" err="1">
                <a:latin typeface="Times New Roman" charset="0"/>
                <a:ea typeface="Times New Roman" charset="0"/>
                <a:cs typeface="Times New Roman" charset="0"/>
              </a:rPr>
              <a:t>or</a:t>
            </a:r>
            <a:r>
              <a:rPr lang="pt-BR" sz="3100" b="1" dirty="0">
                <a:latin typeface="Times New Roman" charset="0"/>
                <a:ea typeface="Times New Roman" charset="0"/>
                <a:cs typeface="Times New Roman" charset="0"/>
              </a:rPr>
              <a:t> </a:t>
            </a:r>
            <a:r>
              <a:rPr lang="pt-BR" sz="3100" b="1" dirty="0" err="1">
                <a:latin typeface="Times New Roman" charset="0"/>
                <a:ea typeface="Times New Roman" charset="0"/>
                <a:cs typeface="Times New Roman" charset="0"/>
              </a:rPr>
              <a:t>death</a:t>
            </a:r>
            <a:r>
              <a:rPr lang="pt-BR" sz="3100" b="1" dirty="0">
                <a:latin typeface="Times New Roman" charset="0"/>
                <a:ea typeface="Times New Roman" charset="0"/>
                <a:cs typeface="Times New Roman" charset="0"/>
              </a:rPr>
              <a:t>.</a:t>
            </a:r>
          </a:p>
          <a:p>
            <a:r>
              <a:rPr lang="pt-BR" sz="3100" b="1" dirty="0" err="1">
                <a:latin typeface="Times New Roman" charset="0"/>
                <a:ea typeface="Times New Roman" charset="0"/>
                <a:cs typeface="Times New Roman" charset="0"/>
              </a:rPr>
              <a:t>Results</a:t>
            </a:r>
            <a:r>
              <a:rPr lang="pt-BR" sz="3100" b="1" dirty="0">
                <a:latin typeface="Times New Roman" charset="0"/>
                <a:ea typeface="Times New Roman" charset="0"/>
                <a:cs typeface="Times New Roman" charset="0"/>
              </a:rPr>
              <a:t>: </a:t>
            </a:r>
            <a:r>
              <a:rPr lang="pt-BR" sz="3100" b="1" dirty="0">
                <a:solidFill>
                  <a:srgbClr val="C00000"/>
                </a:solidFill>
                <a:latin typeface="Times New Roman" charset="0"/>
                <a:ea typeface="Times New Roman" charset="0"/>
                <a:cs typeface="Times New Roman" charset="0"/>
              </a:rPr>
              <a:t>2317 </a:t>
            </a:r>
            <a:r>
              <a:rPr lang="pt-BR" sz="3100" b="1" dirty="0" err="1">
                <a:solidFill>
                  <a:srgbClr val="C00000"/>
                </a:solidFill>
                <a:latin typeface="Times New Roman" charset="0"/>
                <a:ea typeface="Times New Roman" charset="0"/>
                <a:cs typeface="Times New Roman" charset="0"/>
              </a:rPr>
              <a:t>patients</a:t>
            </a:r>
            <a:r>
              <a:rPr lang="pt-BR" sz="3100" b="1" dirty="0">
                <a:solidFill>
                  <a:srgbClr val="C00000"/>
                </a:solidFill>
                <a:latin typeface="Times New Roman" charset="0"/>
                <a:ea typeface="Times New Roman" charset="0"/>
                <a:cs typeface="Times New Roman" charset="0"/>
              </a:rPr>
              <a:t> in </a:t>
            </a:r>
            <a:r>
              <a:rPr lang="pt-BR" sz="3100" b="1" dirty="0" err="1">
                <a:solidFill>
                  <a:srgbClr val="C00000"/>
                </a:solidFill>
                <a:latin typeface="Times New Roman" charset="0"/>
                <a:ea typeface="Times New Roman" charset="0"/>
                <a:cs typeface="Times New Roman" charset="0"/>
              </a:rPr>
              <a:t>the</a:t>
            </a:r>
            <a:r>
              <a:rPr lang="pt-BR" sz="3100" b="1" dirty="0">
                <a:solidFill>
                  <a:srgbClr val="C00000"/>
                </a:solidFill>
                <a:latin typeface="Times New Roman" charset="0"/>
                <a:ea typeface="Times New Roman" charset="0"/>
                <a:cs typeface="Times New Roman" charset="0"/>
              </a:rPr>
              <a:t> </a:t>
            </a:r>
            <a:r>
              <a:rPr lang="pt-BR" sz="3100" b="1" dirty="0" err="1">
                <a:solidFill>
                  <a:srgbClr val="C00000"/>
                </a:solidFill>
                <a:latin typeface="Times New Roman" charset="0"/>
                <a:ea typeface="Times New Roman" charset="0"/>
                <a:cs typeface="Times New Roman" charset="0"/>
              </a:rPr>
              <a:t>bariatric</a:t>
            </a:r>
            <a:r>
              <a:rPr lang="pt-BR" sz="3100" b="1" dirty="0">
                <a:solidFill>
                  <a:srgbClr val="C00000"/>
                </a:solidFill>
                <a:latin typeface="Times New Roman" charset="0"/>
                <a:ea typeface="Times New Roman" charset="0"/>
                <a:cs typeface="Times New Roman" charset="0"/>
              </a:rPr>
              <a:t> </a:t>
            </a:r>
            <a:r>
              <a:rPr lang="pt-BR" sz="3100" b="1" dirty="0" err="1">
                <a:solidFill>
                  <a:srgbClr val="C00000"/>
                </a:solidFill>
                <a:latin typeface="Times New Roman" charset="0"/>
                <a:ea typeface="Times New Roman" charset="0"/>
                <a:cs typeface="Times New Roman" charset="0"/>
              </a:rPr>
              <a:t>surgery</a:t>
            </a:r>
            <a:r>
              <a:rPr lang="pt-BR" sz="3100" b="1" dirty="0">
                <a:solidFill>
                  <a:srgbClr val="C00000"/>
                </a:solidFill>
                <a:latin typeface="Times New Roman" charset="0"/>
                <a:ea typeface="Times New Roman" charset="0"/>
                <a:cs typeface="Times New Roman" charset="0"/>
              </a:rPr>
              <a:t> </a:t>
            </a:r>
            <a:r>
              <a:rPr lang="pt-BR" sz="3100" b="1" dirty="0" err="1">
                <a:solidFill>
                  <a:srgbClr val="C00000"/>
                </a:solidFill>
                <a:latin typeface="Times New Roman" charset="0"/>
                <a:ea typeface="Times New Roman" charset="0"/>
                <a:cs typeface="Times New Roman" charset="0"/>
              </a:rPr>
              <a:t>group</a:t>
            </a:r>
            <a:r>
              <a:rPr lang="pt-BR" sz="3100" b="1" dirty="0">
                <a:solidFill>
                  <a:srgbClr val="C00000"/>
                </a:solidFill>
                <a:latin typeface="Times New Roman" charset="0"/>
                <a:ea typeface="Times New Roman" charset="0"/>
                <a:cs typeface="Times New Roman" charset="0"/>
              </a:rPr>
              <a:t>, 2331 </a:t>
            </a:r>
            <a:r>
              <a:rPr lang="pt-BR" sz="3100" b="1" dirty="0" err="1">
                <a:solidFill>
                  <a:srgbClr val="C00000"/>
                </a:solidFill>
                <a:latin typeface="Times New Roman" charset="0"/>
                <a:ea typeface="Times New Roman" charset="0"/>
                <a:cs typeface="Times New Roman" charset="0"/>
              </a:rPr>
              <a:t>patients</a:t>
            </a:r>
            <a:r>
              <a:rPr lang="pt-BR" sz="3100" b="1" dirty="0">
                <a:solidFill>
                  <a:srgbClr val="C00000"/>
                </a:solidFill>
                <a:latin typeface="Times New Roman" charset="0"/>
                <a:ea typeface="Times New Roman" charset="0"/>
                <a:cs typeface="Times New Roman" charset="0"/>
              </a:rPr>
              <a:t> in </a:t>
            </a:r>
            <a:r>
              <a:rPr lang="pt-BR" sz="3100" b="1" dirty="0" err="1">
                <a:solidFill>
                  <a:srgbClr val="C00000"/>
                </a:solidFill>
                <a:latin typeface="Times New Roman" charset="0"/>
                <a:ea typeface="Times New Roman" charset="0"/>
                <a:cs typeface="Times New Roman" charset="0"/>
              </a:rPr>
              <a:t>the</a:t>
            </a:r>
            <a:r>
              <a:rPr lang="pt-BR" sz="3100" b="1" dirty="0">
                <a:solidFill>
                  <a:srgbClr val="C00000"/>
                </a:solidFill>
                <a:latin typeface="Times New Roman" charset="0"/>
                <a:ea typeface="Times New Roman" charset="0"/>
                <a:cs typeface="Times New Roman" charset="0"/>
              </a:rPr>
              <a:t> non-</a:t>
            </a:r>
            <a:r>
              <a:rPr lang="pt-BR" sz="3100" b="1" dirty="0" err="1">
                <a:solidFill>
                  <a:srgbClr val="C00000"/>
                </a:solidFill>
                <a:latin typeface="Times New Roman" charset="0"/>
                <a:ea typeface="Times New Roman" charset="0"/>
                <a:cs typeface="Times New Roman" charset="0"/>
              </a:rPr>
              <a:t>surgical</a:t>
            </a:r>
            <a:r>
              <a:rPr lang="pt-BR" sz="3100" b="1" dirty="0">
                <a:solidFill>
                  <a:srgbClr val="C00000"/>
                </a:solidFill>
                <a:latin typeface="Times New Roman" charset="0"/>
                <a:ea typeface="Times New Roman" charset="0"/>
                <a:cs typeface="Times New Roman" charset="0"/>
              </a:rPr>
              <a:t> </a:t>
            </a:r>
            <a:r>
              <a:rPr lang="pt-BR" sz="3100" b="1" dirty="0" err="1">
                <a:solidFill>
                  <a:srgbClr val="C00000"/>
                </a:solidFill>
                <a:latin typeface="Times New Roman" charset="0"/>
                <a:ea typeface="Times New Roman" charset="0"/>
                <a:cs typeface="Times New Roman" charset="0"/>
              </a:rPr>
              <a:t>group</a:t>
            </a:r>
            <a:r>
              <a:rPr lang="pt-BR" sz="3100" b="1" dirty="0">
                <a:solidFill>
                  <a:srgbClr val="C00000"/>
                </a:solidFill>
                <a:latin typeface="Times New Roman" charset="0"/>
                <a:ea typeface="Times New Roman" charset="0"/>
                <a:cs typeface="Times New Roman" charset="0"/>
              </a:rPr>
              <a:t>, </a:t>
            </a:r>
            <a:r>
              <a:rPr lang="pt-BR" sz="3100" b="1" dirty="0" err="1">
                <a:solidFill>
                  <a:srgbClr val="C00000"/>
                </a:solidFill>
                <a:latin typeface="Times New Roman" charset="0"/>
                <a:ea typeface="Times New Roman" charset="0"/>
                <a:cs typeface="Times New Roman" charset="0"/>
              </a:rPr>
              <a:t>and</a:t>
            </a:r>
            <a:r>
              <a:rPr lang="pt-BR" sz="3100" b="1" dirty="0">
                <a:solidFill>
                  <a:srgbClr val="C00000"/>
                </a:solidFill>
                <a:latin typeface="Times New Roman" charset="0"/>
                <a:ea typeface="Times New Roman" charset="0"/>
                <a:cs typeface="Times New Roman" charset="0"/>
              </a:rPr>
              <a:t> 8162 </a:t>
            </a:r>
            <a:r>
              <a:rPr lang="pt-BR" sz="3100" b="1" dirty="0" err="1">
                <a:solidFill>
                  <a:srgbClr val="C00000"/>
                </a:solidFill>
                <a:latin typeface="Times New Roman" charset="0"/>
                <a:ea typeface="Times New Roman" charset="0"/>
                <a:cs typeface="Times New Roman" charset="0"/>
              </a:rPr>
              <a:t>patients</a:t>
            </a:r>
            <a:r>
              <a:rPr lang="pt-BR" sz="3100" b="1" dirty="0">
                <a:solidFill>
                  <a:srgbClr val="C00000"/>
                </a:solidFill>
                <a:latin typeface="Times New Roman" charset="0"/>
                <a:ea typeface="Times New Roman" charset="0"/>
                <a:cs typeface="Times New Roman" charset="0"/>
              </a:rPr>
              <a:t> in </a:t>
            </a:r>
            <a:r>
              <a:rPr lang="pt-BR" sz="3100" b="1" dirty="0" err="1">
                <a:solidFill>
                  <a:srgbClr val="C00000"/>
                </a:solidFill>
                <a:latin typeface="Times New Roman" charset="0"/>
                <a:ea typeface="Times New Roman" charset="0"/>
                <a:cs typeface="Times New Roman" charset="0"/>
              </a:rPr>
              <a:t>the</a:t>
            </a:r>
            <a:r>
              <a:rPr lang="pt-BR" sz="3100" b="1" dirty="0">
                <a:solidFill>
                  <a:srgbClr val="C00000"/>
                </a:solidFill>
                <a:latin typeface="Times New Roman" charset="0"/>
                <a:ea typeface="Times New Roman" charset="0"/>
                <a:cs typeface="Times New Roman" charset="0"/>
              </a:rPr>
              <a:t> general </a:t>
            </a:r>
            <a:r>
              <a:rPr lang="pt-BR" sz="3100" b="1" dirty="0" err="1">
                <a:solidFill>
                  <a:srgbClr val="C00000"/>
                </a:solidFill>
                <a:latin typeface="Times New Roman" charset="0"/>
                <a:ea typeface="Times New Roman" charset="0"/>
                <a:cs typeface="Times New Roman" charset="0"/>
              </a:rPr>
              <a:t>population</a:t>
            </a:r>
            <a:r>
              <a:rPr lang="pt-BR" sz="3100" b="1" dirty="0">
                <a:solidFill>
                  <a:srgbClr val="C00000"/>
                </a:solidFill>
                <a:latin typeface="Times New Roman" charset="0"/>
                <a:ea typeface="Times New Roman" charset="0"/>
                <a:cs typeface="Times New Roman" charset="0"/>
              </a:rPr>
              <a:t> </a:t>
            </a:r>
            <a:r>
              <a:rPr lang="pt-BR" sz="3100" b="1" dirty="0" err="1">
                <a:solidFill>
                  <a:srgbClr val="C00000"/>
                </a:solidFill>
                <a:latin typeface="Times New Roman" charset="0"/>
                <a:ea typeface="Times New Roman" charset="0"/>
                <a:cs typeface="Times New Roman" charset="0"/>
              </a:rPr>
              <a:t>were</a:t>
            </a:r>
            <a:r>
              <a:rPr lang="pt-BR" sz="3100" b="1" dirty="0">
                <a:solidFill>
                  <a:srgbClr val="C00000"/>
                </a:solidFill>
                <a:latin typeface="Times New Roman" charset="0"/>
                <a:ea typeface="Times New Roman" charset="0"/>
                <a:cs typeface="Times New Roman" charset="0"/>
              </a:rPr>
              <a:t> </a:t>
            </a:r>
            <a:r>
              <a:rPr lang="pt-BR" sz="3100" b="1" dirty="0" err="1">
                <a:solidFill>
                  <a:srgbClr val="C00000"/>
                </a:solidFill>
                <a:latin typeface="Times New Roman" charset="0"/>
                <a:ea typeface="Times New Roman" charset="0"/>
                <a:cs typeface="Times New Roman" charset="0"/>
              </a:rPr>
              <a:t>included</a:t>
            </a:r>
            <a:r>
              <a:rPr lang="pt-BR" sz="3100" b="1" dirty="0">
                <a:solidFill>
                  <a:srgbClr val="C00000"/>
                </a:solidFill>
                <a:latin typeface="Times New Roman" charset="0"/>
                <a:ea typeface="Times New Roman" charset="0"/>
                <a:cs typeface="Times New Roman" charset="0"/>
              </a:rPr>
              <a:t>. </a:t>
            </a:r>
          </a:p>
          <a:p>
            <a:r>
              <a:rPr lang="pt-BR" sz="3100" b="1" dirty="0" err="1">
                <a:latin typeface="Times New Roman" charset="0"/>
                <a:ea typeface="Times New Roman" charset="0"/>
                <a:cs typeface="Times New Roman" charset="0"/>
              </a:rPr>
              <a:t>Compared</a:t>
            </a:r>
            <a:r>
              <a:rPr lang="pt-BR" sz="3100" b="1" dirty="0">
                <a:latin typeface="Times New Roman" charset="0"/>
                <a:ea typeface="Times New Roman" charset="0"/>
                <a:cs typeface="Times New Roman" charset="0"/>
              </a:rPr>
              <a:t> </a:t>
            </a:r>
            <a:r>
              <a:rPr lang="pt-BR" sz="3100" b="1" dirty="0" err="1">
                <a:latin typeface="Times New Roman" charset="0"/>
                <a:ea typeface="Times New Roman" charset="0"/>
                <a:cs typeface="Times New Roman" charset="0"/>
              </a:rPr>
              <a:t>to</a:t>
            </a:r>
            <a:r>
              <a:rPr lang="pt-BR" sz="3100" b="1" dirty="0">
                <a:latin typeface="Times New Roman" charset="0"/>
                <a:ea typeface="Times New Roman" charset="0"/>
                <a:cs typeface="Times New Roman" charset="0"/>
              </a:rPr>
              <a:t> </a:t>
            </a:r>
            <a:r>
              <a:rPr lang="pt-BR" sz="3100" b="1" dirty="0" err="1">
                <a:latin typeface="Times New Roman" charset="0"/>
                <a:ea typeface="Times New Roman" charset="0"/>
                <a:cs typeface="Times New Roman" charset="0"/>
              </a:rPr>
              <a:t>the</a:t>
            </a:r>
            <a:r>
              <a:rPr lang="pt-BR" sz="3100" b="1" dirty="0">
                <a:latin typeface="Times New Roman" charset="0"/>
                <a:ea typeface="Times New Roman" charset="0"/>
                <a:cs typeface="Times New Roman" charset="0"/>
              </a:rPr>
              <a:t> non-</a:t>
            </a:r>
            <a:r>
              <a:rPr lang="pt-BR" sz="3100" b="1" dirty="0" err="1">
                <a:latin typeface="Times New Roman" charset="0"/>
                <a:ea typeface="Times New Roman" charset="0"/>
                <a:cs typeface="Times New Roman" charset="0"/>
              </a:rPr>
              <a:t>surgery</a:t>
            </a:r>
            <a:r>
              <a:rPr lang="pt-BR" sz="3100" b="1" dirty="0">
                <a:latin typeface="Times New Roman" charset="0"/>
                <a:ea typeface="Times New Roman" charset="0"/>
                <a:cs typeface="Times New Roman" charset="0"/>
              </a:rPr>
              <a:t> </a:t>
            </a:r>
            <a:r>
              <a:rPr lang="pt-BR" sz="3100" b="1" dirty="0" err="1">
                <a:latin typeface="Times New Roman" charset="0"/>
                <a:ea typeface="Times New Roman" charset="0"/>
                <a:cs typeface="Times New Roman" charset="0"/>
              </a:rPr>
              <a:t>group</a:t>
            </a:r>
            <a:r>
              <a:rPr lang="pt-BR" sz="3100" b="1" dirty="0">
                <a:latin typeface="Times New Roman" charset="0"/>
                <a:ea typeface="Times New Roman" charset="0"/>
                <a:cs typeface="Times New Roman" charset="0"/>
              </a:rPr>
              <a:t> (2.79%), </a:t>
            </a:r>
            <a:r>
              <a:rPr lang="pt-BR" sz="3100" b="1" dirty="0" err="1">
                <a:latin typeface="Times New Roman" charset="0"/>
                <a:ea typeface="Times New Roman" charset="0"/>
                <a:cs typeface="Times New Roman" charset="0"/>
              </a:rPr>
              <a:t>bariatric</a:t>
            </a:r>
            <a:r>
              <a:rPr lang="pt-BR" sz="3100" b="1" dirty="0">
                <a:latin typeface="Times New Roman" charset="0"/>
                <a:ea typeface="Times New Roman" charset="0"/>
                <a:cs typeface="Times New Roman" charset="0"/>
              </a:rPr>
              <a:t> </a:t>
            </a:r>
            <a:r>
              <a:rPr lang="pt-BR" sz="3100" b="1" dirty="0" err="1">
                <a:latin typeface="Times New Roman" charset="0"/>
                <a:ea typeface="Times New Roman" charset="0"/>
                <a:cs typeface="Times New Roman" charset="0"/>
              </a:rPr>
              <a:t>surgery</a:t>
            </a:r>
            <a:r>
              <a:rPr lang="pt-BR" sz="3100" b="1" dirty="0">
                <a:latin typeface="Times New Roman" charset="0"/>
                <a:ea typeface="Times New Roman" charset="0"/>
                <a:cs typeface="Times New Roman" charset="0"/>
              </a:rPr>
              <a:t> (2.89%) </a:t>
            </a:r>
            <a:r>
              <a:rPr lang="pt-BR" sz="3100" b="1" dirty="0" err="1">
                <a:latin typeface="Times New Roman" charset="0"/>
                <a:ea typeface="Times New Roman" charset="0"/>
                <a:cs typeface="Times New Roman" charset="0"/>
              </a:rPr>
              <a:t>did</a:t>
            </a:r>
            <a:r>
              <a:rPr lang="pt-BR" sz="3100" b="1" dirty="0">
                <a:latin typeface="Times New Roman" charset="0"/>
                <a:ea typeface="Times New Roman" charset="0"/>
                <a:cs typeface="Times New Roman" charset="0"/>
              </a:rPr>
              <a:t> </a:t>
            </a:r>
            <a:r>
              <a:rPr lang="pt-BR" sz="3100" b="1" dirty="0" err="1">
                <a:latin typeface="Times New Roman" charset="0"/>
                <a:ea typeface="Times New Roman" charset="0"/>
                <a:cs typeface="Times New Roman" charset="0"/>
              </a:rPr>
              <a:t>not</a:t>
            </a:r>
            <a:r>
              <a:rPr lang="pt-BR" sz="3100" b="1" dirty="0">
                <a:latin typeface="Times New Roman" charset="0"/>
                <a:ea typeface="Times New Roman" charset="0"/>
                <a:cs typeface="Times New Roman" charset="0"/>
              </a:rPr>
              <a:t> </a:t>
            </a:r>
            <a:r>
              <a:rPr lang="pt-BR" sz="3100" b="1" dirty="0" err="1">
                <a:latin typeface="Times New Roman" charset="0"/>
                <a:ea typeface="Times New Roman" charset="0"/>
                <a:cs typeface="Times New Roman" charset="0"/>
              </a:rPr>
              <a:t>elevate</a:t>
            </a:r>
            <a:r>
              <a:rPr lang="pt-BR" sz="3100" b="1" dirty="0">
                <a:latin typeface="Times New Roman" charset="0"/>
                <a:ea typeface="Times New Roman" charset="0"/>
                <a:cs typeface="Times New Roman" charset="0"/>
              </a:rPr>
              <a:t> </a:t>
            </a:r>
            <a:r>
              <a:rPr lang="pt-BR" sz="3100" b="1" dirty="0" err="1">
                <a:latin typeface="Times New Roman" charset="0"/>
                <a:ea typeface="Times New Roman" charset="0"/>
                <a:cs typeface="Times New Roman" charset="0"/>
              </a:rPr>
              <a:t>the</a:t>
            </a:r>
            <a:r>
              <a:rPr lang="pt-BR" sz="3100" b="1" dirty="0">
                <a:latin typeface="Times New Roman" charset="0"/>
                <a:ea typeface="Times New Roman" charset="0"/>
                <a:cs typeface="Times New Roman" charset="0"/>
              </a:rPr>
              <a:t> </a:t>
            </a:r>
            <a:r>
              <a:rPr lang="pt-BR" sz="3100" b="1" dirty="0" err="1">
                <a:latin typeface="Times New Roman" charset="0"/>
                <a:ea typeface="Times New Roman" charset="0"/>
                <a:cs typeface="Times New Roman" charset="0"/>
              </a:rPr>
              <a:t>risk</a:t>
            </a:r>
            <a:r>
              <a:rPr lang="pt-BR" sz="3100" b="1" dirty="0">
                <a:latin typeface="Times New Roman" charset="0"/>
                <a:ea typeface="Times New Roman" charset="0"/>
                <a:cs typeface="Times New Roman" charset="0"/>
              </a:rPr>
              <a:t> </a:t>
            </a:r>
            <a:r>
              <a:rPr lang="pt-BR" sz="3100" b="1" dirty="0" err="1">
                <a:latin typeface="Times New Roman" charset="0"/>
                <a:ea typeface="Times New Roman" charset="0"/>
                <a:cs typeface="Times New Roman" charset="0"/>
              </a:rPr>
              <a:t>of</a:t>
            </a:r>
            <a:r>
              <a:rPr lang="pt-BR" sz="3100" b="1" dirty="0">
                <a:latin typeface="Times New Roman" charset="0"/>
                <a:ea typeface="Times New Roman" charset="0"/>
                <a:cs typeface="Times New Roman" charset="0"/>
              </a:rPr>
              <a:t> </a:t>
            </a:r>
            <a:r>
              <a:rPr lang="pt-BR" sz="3100" b="1" dirty="0" err="1">
                <a:latin typeface="Times New Roman" charset="0"/>
                <a:ea typeface="Times New Roman" charset="0"/>
                <a:cs typeface="Times New Roman" charset="0"/>
              </a:rPr>
              <a:t>subsequent</a:t>
            </a:r>
            <a:r>
              <a:rPr lang="pt-BR" sz="3100" b="1" dirty="0">
                <a:latin typeface="Times New Roman" charset="0"/>
                <a:ea typeface="Times New Roman" charset="0"/>
                <a:cs typeface="Times New Roman" charset="0"/>
              </a:rPr>
              <a:t> </a:t>
            </a:r>
            <a:r>
              <a:rPr lang="pt-BR" sz="3100" b="1" dirty="0" err="1">
                <a:latin typeface="Times New Roman" charset="0"/>
                <a:ea typeface="Times New Roman" charset="0"/>
                <a:cs typeface="Times New Roman" charset="0"/>
              </a:rPr>
              <a:t>gallbladder</a:t>
            </a:r>
            <a:r>
              <a:rPr lang="pt-BR" sz="3100" b="1" dirty="0">
                <a:latin typeface="Times New Roman" charset="0"/>
                <a:ea typeface="Times New Roman" charset="0"/>
                <a:cs typeface="Times New Roman" charset="0"/>
              </a:rPr>
              <a:t> </a:t>
            </a:r>
            <a:r>
              <a:rPr lang="pt-BR" sz="3100" b="1" dirty="0" err="1">
                <a:latin typeface="Times New Roman" charset="0"/>
                <a:ea typeface="Times New Roman" charset="0"/>
                <a:cs typeface="Times New Roman" charset="0"/>
              </a:rPr>
              <a:t>disease</a:t>
            </a:r>
            <a:r>
              <a:rPr lang="pt-BR" sz="3100" b="1" dirty="0">
                <a:latin typeface="Times New Roman" charset="0"/>
                <a:ea typeface="Times New Roman" charset="0"/>
                <a:cs typeface="Times New Roman" charset="0"/>
              </a:rPr>
              <a:t> (HR=1.075, </a:t>
            </a:r>
            <a:r>
              <a:rPr lang="pt-BR" sz="3100" b="1" dirty="0" err="1">
                <a:latin typeface="Times New Roman" charset="0"/>
                <a:ea typeface="Times New Roman" charset="0"/>
                <a:cs typeface="Times New Roman" charset="0"/>
              </a:rPr>
              <a:t>p</a:t>
            </a:r>
            <a:r>
              <a:rPr lang="pt-BR" sz="3100" b="1" dirty="0">
                <a:latin typeface="Times New Roman" charset="0"/>
                <a:ea typeface="Times New Roman" charset="0"/>
                <a:cs typeface="Times New Roman" charset="0"/>
              </a:rPr>
              <a:t>=0.679). </a:t>
            </a:r>
          </a:p>
          <a:p>
            <a:r>
              <a:rPr lang="pt-BR" sz="3100" b="1" dirty="0" err="1">
                <a:solidFill>
                  <a:srgbClr val="C00000"/>
                </a:solidFill>
                <a:latin typeface="Times New Roman" charset="0"/>
                <a:ea typeface="Times New Roman" charset="0"/>
                <a:cs typeface="Times New Roman" charset="0"/>
              </a:rPr>
              <a:t>Compared</a:t>
            </a:r>
            <a:r>
              <a:rPr lang="pt-BR" sz="3100" b="1" dirty="0">
                <a:solidFill>
                  <a:srgbClr val="C00000"/>
                </a:solidFill>
                <a:latin typeface="Times New Roman" charset="0"/>
                <a:ea typeface="Times New Roman" charset="0"/>
                <a:cs typeface="Times New Roman" charset="0"/>
              </a:rPr>
              <a:t> </a:t>
            </a:r>
            <a:r>
              <a:rPr lang="pt-BR" sz="3100" b="1" dirty="0" err="1">
                <a:solidFill>
                  <a:srgbClr val="C00000"/>
                </a:solidFill>
                <a:latin typeface="Times New Roman" charset="0"/>
                <a:ea typeface="Times New Roman" charset="0"/>
                <a:cs typeface="Times New Roman" charset="0"/>
              </a:rPr>
              <a:t>to</a:t>
            </a:r>
            <a:r>
              <a:rPr lang="pt-BR" sz="3100" b="1" dirty="0">
                <a:solidFill>
                  <a:srgbClr val="C00000"/>
                </a:solidFill>
                <a:latin typeface="Times New Roman" charset="0"/>
                <a:ea typeface="Times New Roman" charset="0"/>
                <a:cs typeface="Times New Roman" charset="0"/>
              </a:rPr>
              <a:t> </a:t>
            </a:r>
            <a:r>
              <a:rPr lang="pt-BR" sz="3100" b="1" dirty="0" err="1">
                <a:solidFill>
                  <a:srgbClr val="C00000"/>
                </a:solidFill>
                <a:latin typeface="Times New Roman" charset="0"/>
                <a:ea typeface="Times New Roman" charset="0"/>
                <a:cs typeface="Times New Roman" charset="0"/>
              </a:rPr>
              <a:t>the</a:t>
            </a:r>
            <a:r>
              <a:rPr lang="pt-BR" sz="3100" b="1" dirty="0">
                <a:solidFill>
                  <a:srgbClr val="C00000"/>
                </a:solidFill>
                <a:latin typeface="Times New Roman" charset="0"/>
                <a:ea typeface="Times New Roman" charset="0"/>
                <a:cs typeface="Times New Roman" charset="0"/>
              </a:rPr>
              <a:t> general </a:t>
            </a:r>
            <a:r>
              <a:rPr lang="pt-BR" sz="3100" b="1" dirty="0" err="1">
                <a:solidFill>
                  <a:srgbClr val="C00000"/>
                </a:solidFill>
                <a:latin typeface="Times New Roman" charset="0"/>
                <a:ea typeface="Times New Roman" charset="0"/>
                <a:cs typeface="Times New Roman" charset="0"/>
              </a:rPr>
              <a:t>population</a:t>
            </a:r>
            <a:r>
              <a:rPr lang="pt-BR" sz="3100" b="1" dirty="0">
                <a:solidFill>
                  <a:srgbClr val="C00000"/>
                </a:solidFill>
                <a:latin typeface="Times New Roman" charset="0"/>
                <a:ea typeface="Times New Roman" charset="0"/>
                <a:cs typeface="Times New Roman" charset="0"/>
              </a:rPr>
              <a:t> (1.15%), </a:t>
            </a:r>
            <a:r>
              <a:rPr lang="pt-BR" sz="3100" b="1" dirty="0" err="1">
                <a:solidFill>
                  <a:srgbClr val="C00000"/>
                </a:solidFill>
                <a:latin typeface="Times New Roman" charset="0"/>
                <a:ea typeface="Times New Roman" charset="0"/>
                <a:cs typeface="Times New Roman" charset="0"/>
              </a:rPr>
              <a:t>bariatric</a:t>
            </a:r>
            <a:r>
              <a:rPr lang="pt-BR" sz="3100" b="1" dirty="0">
                <a:solidFill>
                  <a:srgbClr val="C00000"/>
                </a:solidFill>
                <a:latin typeface="Times New Roman" charset="0"/>
                <a:ea typeface="Times New Roman" charset="0"/>
                <a:cs typeface="Times New Roman" charset="0"/>
              </a:rPr>
              <a:t> </a:t>
            </a:r>
            <a:r>
              <a:rPr lang="pt-BR" sz="3100" b="1" dirty="0" err="1">
                <a:solidFill>
                  <a:srgbClr val="C00000"/>
                </a:solidFill>
                <a:latin typeface="Times New Roman" charset="0"/>
                <a:ea typeface="Times New Roman" charset="0"/>
                <a:cs typeface="Times New Roman" charset="0"/>
              </a:rPr>
              <a:t>surgery</a:t>
            </a:r>
            <a:r>
              <a:rPr lang="pt-BR" sz="3100" b="1" dirty="0">
                <a:solidFill>
                  <a:srgbClr val="C00000"/>
                </a:solidFill>
                <a:latin typeface="Times New Roman" charset="0"/>
                <a:ea typeface="Times New Roman" charset="0"/>
                <a:cs typeface="Times New Roman" charset="0"/>
              </a:rPr>
              <a:t> </a:t>
            </a:r>
            <a:r>
              <a:rPr lang="pt-BR" sz="3100" b="1" dirty="0" err="1">
                <a:solidFill>
                  <a:srgbClr val="C00000"/>
                </a:solidFill>
                <a:latin typeface="Times New Roman" charset="0"/>
                <a:ea typeface="Times New Roman" charset="0"/>
                <a:cs typeface="Times New Roman" charset="0"/>
              </a:rPr>
              <a:t>group</a:t>
            </a:r>
            <a:r>
              <a:rPr lang="pt-BR" sz="3100" b="1" dirty="0">
                <a:solidFill>
                  <a:srgbClr val="C00000"/>
                </a:solidFill>
                <a:latin typeface="Times New Roman" charset="0"/>
                <a:ea typeface="Times New Roman" charset="0"/>
                <a:cs typeface="Times New Roman" charset="0"/>
              </a:rPr>
              <a:t> </a:t>
            </a:r>
            <a:r>
              <a:rPr lang="pt-BR" sz="3100" b="1" dirty="0" err="1">
                <a:solidFill>
                  <a:srgbClr val="C00000"/>
                </a:solidFill>
                <a:latin typeface="Times New Roman" charset="0"/>
                <a:ea typeface="Times New Roman" charset="0"/>
                <a:cs typeface="Times New Roman" charset="0"/>
              </a:rPr>
              <a:t>had</a:t>
            </a:r>
            <a:r>
              <a:rPr lang="pt-BR" sz="3100" b="1" dirty="0">
                <a:solidFill>
                  <a:srgbClr val="C00000"/>
                </a:solidFill>
                <a:latin typeface="Times New Roman" charset="0"/>
                <a:ea typeface="Times New Roman" charset="0"/>
                <a:cs typeface="Times New Roman" charset="0"/>
              </a:rPr>
              <a:t> a </a:t>
            </a:r>
            <a:r>
              <a:rPr lang="pt-BR" sz="3100" b="1" dirty="0" err="1">
                <a:solidFill>
                  <a:srgbClr val="C00000"/>
                </a:solidFill>
                <a:latin typeface="Times New Roman" charset="0"/>
                <a:ea typeface="Times New Roman" charset="0"/>
                <a:cs typeface="Times New Roman" charset="0"/>
              </a:rPr>
              <a:t>significantly</a:t>
            </a:r>
            <a:r>
              <a:rPr lang="pt-BR" sz="3100" b="1" dirty="0">
                <a:solidFill>
                  <a:srgbClr val="C00000"/>
                </a:solidFill>
                <a:latin typeface="Times New Roman" charset="0"/>
                <a:ea typeface="Times New Roman" charset="0"/>
                <a:cs typeface="Times New Roman" charset="0"/>
              </a:rPr>
              <a:t> </a:t>
            </a:r>
            <a:r>
              <a:rPr lang="pt-BR" sz="3100" b="1" dirty="0" err="1">
                <a:solidFill>
                  <a:srgbClr val="C00000"/>
                </a:solidFill>
                <a:latin typeface="Times New Roman" charset="0"/>
                <a:ea typeface="Times New Roman" charset="0"/>
                <a:cs typeface="Times New Roman" charset="0"/>
              </a:rPr>
              <a:t>higher</a:t>
            </a:r>
            <a:r>
              <a:rPr lang="pt-BR" sz="3100" b="1" dirty="0">
                <a:solidFill>
                  <a:srgbClr val="C00000"/>
                </a:solidFill>
                <a:latin typeface="Times New Roman" charset="0"/>
                <a:ea typeface="Times New Roman" charset="0"/>
                <a:cs typeface="Times New Roman" charset="0"/>
              </a:rPr>
              <a:t> </a:t>
            </a:r>
            <a:r>
              <a:rPr lang="pt-BR" sz="3100" b="1" dirty="0" err="1">
                <a:solidFill>
                  <a:srgbClr val="C00000"/>
                </a:solidFill>
                <a:latin typeface="Times New Roman" charset="0"/>
                <a:ea typeface="Times New Roman" charset="0"/>
                <a:cs typeface="Times New Roman" charset="0"/>
              </a:rPr>
              <a:t>risk</a:t>
            </a:r>
            <a:r>
              <a:rPr lang="pt-BR" sz="3100" b="1" dirty="0">
                <a:solidFill>
                  <a:srgbClr val="C00000"/>
                </a:solidFill>
                <a:latin typeface="Times New Roman" charset="0"/>
                <a:ea typeface="Times New Roman" charset="0"/>
                <a:cs typeface="Times New Roman" charset="0"/>
              </a:rPr>
              <a:t> (HR=4.996, </a:t>
            </a:r>
            <a:r>
              <a:rPr lang="pt-BR" sz="3100" b="1" dirty="0" err="1">
                <a:solidFill>
                  <a:srgbClr val="C00000"/>
                </a:solidFill>
                <a:latin typeface="Times New Roman" charset="0"/>
                <a:ea typeface="Times New Roman" charset="0"/>
                <a:cs typeface="Times New Roman" charset="0"/>
              </a:rPr>
              <a:t>p</a:t>
            </a:r>
            <a:r>
              <a:rPr lang="pt-BR" sz="3100" b="1" dirty="0">
                <a:solidFill>
                  <a:srgbClr val="C00000"/>
                </a:solidFill>
                <a:latin typeface="Times New Roman" charset="0"/>
                <a:ea typeface="Times New Roman" charset="0"/>
                <a:cs typeface="Times New Roman" charset="0"/>
              </a:rPr>
              <a:t>&lt;0.001). In </a:t>
            </a:r>
            <a:r>
              <a:rPr lang="pt-BR" sz="3100" b="1" dirty="0" err="1">
                <a:solidFill>
                  <a:srgbClr val="C00000"/>
                </a:solidFill>
                <a:latin typeface="Times New Roman" charset="0"/>
                <a:ea typeface="Times New Roman" charset="0"/>
                <a:cs typeface="Times New Roman" charset="0"/>
              </a:rPr>
              <a:t>the</a:t>
            </a:r>
            <a:r>
              <a:rPr lang="pt-BR" sz="3100" b="1" dirty="0">
                <a:solidFill>
                  <a:srgbClr val="C00000"/>
                </a:solidFill>
                <a:latin typeface="Times New Roman" charset="0"/>
                <a:ea typeface="Times New Roman" charset="0"/>
                <a:cs typeface="Times New Roman" charset="0"/>
              </a:rPr>
              <a:t> </a:t>
            </a:r>
            <a:r>
              <a:rPr lang="pt-BR" sz="3100" b="1" dirty="0" err="1">
                <a:solidFill>
                  <a:srgbClr val="C00000"/>
                </a:solidFill>
                <a:latin typeface="Times New Roman" charset="0"/>
                <a:ea typeface="Times New Roman" charset="0"/>
                <a:cs typeface="Times New Roman" charset="0"/>
              </a:rPr>
              <a:t>bariatric</a:t>
            </a:r>
            <a:r>
              <a:rPr lang="pt-BR" sz="3100" b="1" dirty="0">
                <a:solidFill>
                  <a:srgbClr val="C00000"/>
                </a:solidFill>
                <a:latin typeface="Times New Roman" charset="0"/>
                <a:ea typeface="Times New Roman" charset="0"/>
                <a:cs typeface="Times New Roman" charset="0"/>
              </a:rPr>
              <a:t> </a:t>
            </a:r>
            <a:r>
              <a:rPr lang="pt-BR" sz="3100" b="1" dirty="0" err="1">
                <a:solidFill>
                  <a:srgbClr val="C00000"/>
                </a:solidFill>
                <a:latin typeface="Times New Roman" charset="0"/>
                <a:ea typeface="Times New Roman" charset="0"/>
                <a:cs typeface="Times New Roman" charset="0"/>
              </a:rPr>
              <a:t>surgery</a:t>
            </a:r>
            <a:r>
              <a:rPr lang="pt-BR" sz="3100" b="1" dirty="0">
                <a:solidFill>
                  <a:srgbClr val="C00000"/>
                </a:solidFill>
                <a:latin typeface="Times New Roman" charset="0"/>
                <a:ea typeface="Times New Roman" charset="0"/>
                <a:cs typeface="Times New Roman" charset="0"/>
              </a:rPr>
              <a:t> </a:t>
            </a:r>
            <a:r>
              <a:rPr lang="pt-BR" sz="3100" b="1" dirty="0" err="1">
                <a:solidFill>
                  <a:srgbClr val="C00000"/>
                </a:solidFill>
                <a:latin typeface="Times New Roman" charset="0"/>
                <a:ea typeface="Times New Roman" charset="0"/>
                <a:cs typeface="Times New Roman" charset="0"/>
              </a:rPr>
              <a:t>group</a:t>
            </a:r>
            <a:r>
              <a:rPr lang="pt-BR" sz="3100" b="1" dirty="0">
                <a:solidFill>
                  <a:srgbClr val="C00000"/>
                </a:solidFill>
                <a:latin typeface="Times New Roman" charset="0"/>
                <a:ea typeface="Times New Roman" charset="0"/>
                <a:cs typeface="Times New Roman" charset="0"/>
              </a:rPr>
              <a:t>, </a:t>
            </a:r>
            <a:r>
              <a:rPr lang="pt-BR" sz="3100" b="1" dirty="0" err="1">
                <a:solidFill>
                  <a:srgbClr val="C00000"/>
                </a:solidFill>
                <a:latin typeface="Times New Roman" charset="0"/>
                <a:ea typeface="Times New Roman" charset="0"/>
                <a:cs typeface="Times New Roman" charset="0"/>
              </a:rPr>
              <a:t>female</a:t>
            </a:r>
            <a:r>
              <a:rPr lang="pt-BR" sz="3100" b="1" dirty="0">
                <a:solidFill>
                  <a:srgbClr val="C00000"/>
                </a:solidFill>
                <a:latin typeface="Times New Roman" charset="0"/>
                <a:ea typeface="Times New Roman" charset="0"/>
                <a:cs typeface="Times New Roman" charset="0"/>
              </a:rPr>
              <a:t> </a:t>
            </a:r>
            <a:r>
              <a:rPr lang="pt-BR" sz="3100" b="1" dirty="0" err="1">
                <a:solidFill>
                  <a:srgbClr val="C00000"/>
                </a:solidFill>
                <a:latin typeface="Times New Roman" charset="0"/>
                <a:ea typeface="Times New Roman" charset="0"/>
                <a:cs typeface="Times New Roman" charset="0"/>
              </a:rPr>
              <a:t>gender</a:t>
            </a:r>
            <a:r>
              <a:rPr lang="pt-BR" sz="3100" b="1" dirty="0">
                <a:solidFill>
                  <a:srgbClr val="C00000"/>
                </a:solidFill>
                <a:latin typeface="Times New Roman" charset="0"/>
                <a:ea typeface="Times New Roman" charset="0"/>
                <a:cs typeface="Times New Roman" charset="0"/>
              </a:rPr>
              <a:t> (HR=1.774, </a:t>
            </a:r>
            <a:r>
              <a:rPr lang="pt-BR" sz="3100" b="1" dirty="0" err="1">
                <a:solidFill>
                  <a:srgbClr val="C00000"/>
                </a:solidFill>
                <a:latin typeface="Times New Roman" charset="0"/>
                <a:ea typeface="Times New Roman" charset="0"/>
                <a:cs typeface="Times New Roman" charset="0"/>
              </a:rPr>
              <a:t>p</a:t>
            </a:r>
            <a:r>
              <a:rPr lang="pt-BR" sz="3100" b="1" dirty="0">
                <a:solidFill>
                  <a:srgbClr val="C00000"/>
                </a:solidFill>
                <a:latin typeface="Times New Roman" charset="0"/>
                <a:ea typeface="Times New Roman" charset="0"/>
                <a:cs typeface="Times New Roman" charset="0"/>
              </a:rPr>
              <a:t>=0.032) </a:t>
            </a:r>
            <a:r>
              <a:rPr lang="pt-BR" sz="3100" b="1" dirty="0" err="1">
                <a:solidFill>
                  <a:srgbClr val="C00000"/>
                </a:solidFill>
                <a:latin typeface="Times New Roman" charset="0"/>
                <a:ea typeface="Times New Roman" charset="0"/>
                <a:cs typeface="Times New Roman" charset="0"/>
              </a:rPr>
              <a:t>and</a:t>
            </a:r>
            <a:r>
              <a:rPr lang="pt-BR" sz="3100" b="1" dirty="0">
                <a:solidFill>
                  <a:srgbClr val="C00000"/>
                </a:solidFill>
                <a:latin typeface="Times New Roman" charset="0"/>
                <a:ea typeface="Times New Roman" charset="0"/>
                <a:cs typeface="Times New Roman" charset="0"/>
              </a:rPr>
              <a:t> a </a:t>
            </a:r>
            <a:r>
              <a:rPr lang="pt-BR" sz="3100" b="1" dirty="0" err="1">
                <a:solidFill>
                  <a:srgbClr val="C00000"/>
                </a:solidFill>
                <a:latin typeface="Times New Roman" charset="0"/>
                <a:ea typeface="Times New Roman" charset="0"/>
                <a:cs typeface="Times New Roman" charset="0"/>
              </a:rPr>
              <a:t>restrictive</a:t>
            </a:r>
            <a:r>
              <a:rPr lang="pt-BR" sz="3100" b="1" dirty="0">
                <a:solidFill>
                  <a:srgbClr val="C00000"/>
                </a:solidFill>
                <a:latin typeface="Times New Roman" charset="0"/>
                <a:ea typeface="Times New Roman" charset="0"/>
                <a:cs typeface="Times New Roman" charset="0"/>
              </a:rPr>
              <a:t> procedure (HR=1.624, </a:t>
            </a:r>
            <a:r>
              <a:rPr lang="pt-BR" sz="3100" b="1" dirty="0" err="1">
                <a:solidFill>
                  <a:srgbClr val="C00000"/>
                </a:solidFill>
                <a:latin typeface="Times New Roman" charset="0"/>
                <a:ea typeface="Times New Roman" charset="0"/>
                <a:cs typeface="Times New Roman" charset="0"/>
              </a:rPr>
              <a:t>p</a:t>
            </a:r>
            <a:r>
              <a:rPr lang="pt-BR" sz="3100" b="1" dirty="0">
                <a:solidFill>
                  <a:srgbClr val="C00000"/>
                </a:solidFill>
                <a:latin typeface="Times New Roman" charset="0"/>
                <a:ea typeface="Times New Roman" charset="0"/>
                <a:cs typeface="Times New Roman" charset="0"/>
              </a:rPr>
              <a:t>=0.048) </a:t>
            </a:r>
            <a:r>
              <a:rPr lang="pt-BR" sz="3100" b="1" dirty="0" err="1">
                <a:solidFill>
                  <a:srgbClr val="C00000"/>
                </a:solidFill>
                <a:latin typeface="Times New Roman" charset="0"/>
                <a:ea typeface="Times New Roman" charset="0"/>
                <a:cs typeface="Times New Roman" charset="0"/>
              </a:rPr>
              <a:t>were</a:t>
            </a:r>
            <a:r>
              <a:rPr lang="pt-BR" sz="3100" b="1" dirty="0">
                <a:solidFill>
                  <a:srgbClr val="C00000"/>
                </a:solidFill>
                <a:latin typeface="Times New Roman" charset="0"/>
                <a:ea typeface="Times New Roman" charset="0"/>
                <a:cs typeface="Times New Roman" charset="0"/>
              </a:rPr>
              <a:t> </a:t>
            </a:r>
            <a:r>
              <a:rPr lang="pt-BR" sz="3100" b="1" dirty="0" err="1">
                <a:solidFill>
                  <a:srgbClr val="C00000"/>
                </a:solidFill>
                <a:latin typeface="Times New Roman" charset="0"/>
                <a:ea typeface="Times New Roman" charset="0"/>
                <a:cs typeface="Times New Roman" charset="0"/>
              </a:rPr>
              <a:t>risk</a:t>
            </a:r>
            <a:r>
              <a:rPr lang="pt-BR" sz="3100" b="1" dirty="0">
                <a:solidFill>
                  <a:srgbClr val="C00000"/>
                </a:solidFill>
                <a:latin typeface="Times New Roman" charset="0"/>
                <a:ea typeface="Times New Roman" charset="0"/>
                <a:cs typeface="Times New Roman" charset="0"/>
              </a:rPr>
              <a:t> </a:t>
            </a:r>
            <a:r>
              <a:rPr lang="pt-BR" sz="3100" b="1" dirty="0" err="1">
                <a:solidFill>
                  <a:srgbClr val="C00000"/>
                </a:solidFill>
                <a:latin typeface="Times New Roman" charset="0"/>
                <a:ea typeface="Times New Roman" charset="0"/>
                <a:cs typeface="Times New Roman" charset="0"/>
              </a:rPr>
              <a:t>factors</a:t>
            </a:r>
            <a:r>
              <a:rPr lang="pt-BR" sz="3100" b="1" dirty="0">
                <a:solidFill>
                  <a:srgbClr val="C00000"/>
                </a:solidFill>
                <a:latin typeface="Times New Roman" charset="0"/>
                <a:ea typeface="Times New Roman" charset="0"/>
                <a:cs typeface="Times New Roman" charset="0"/>
              </a:rPr>
              <a:t> for </a:t>
            </a:r>
            <a:r>
              <a:rPr lang="pt-BR" sz="3100" b="1" dirty="0" err="1">
                <a:solidFill>
                  <a:srgbClr val="C00000"/>
                </a:solidFill>
                <a:latin typeface="Times New Roman" charset="0"/>
                <a:ea typeface="Times New Roman" charset="0"/>
                <a:cs typeface="Times New Roman" charset="0"/>
              </a:rPr>
              <a:t>gallbladder</a:t>
            </a:r>
            <a:r>
              <a:rPr lang="pt-BR" sz="3100" b="1" dirty="0">
                <a:solidFill>
                  <a:srgbClr val="C00000"/>
                </a:solidFill>
                <a:latin typeface="Times New Roman" charset="0"/>
                <a:ea typeface="Times New Roman" charset="0"/>
                <a:cs typeface="Times New Roman" charset="0"/>
              </a:rPr>
              <a:t> </a:t>
            </a:r>
            <a:r>
              <a:rPr lang="pt-BR" sz="3100" b="1" dirty="0" err="1">
                <a:solidFill>
                  <a:srgbClr val="C00000"/>
                </a:solidFill>
                <a:latin typeface="Times New Roman" charset="0"/>
                <a:ea typeface="Times New Roman" charset="0"/>
                <a:cs typeface="Times New Roman" charset="0"/>
              </a:rPr>
              <a:t>disease</a:t>
            </a:r>
            <a:r>
              <a:rPr lang="pt-BR" sz="3100" b="1" dirty="0">
                <a:solidFill>
                  <a:srgbClr val="C00000"/>
                </a:solidFill>
                <a:latin typeface="Times New Roman" charset="0"/>
                <a:ea typeface="Times New Roman" charset="0"/>
                <a:cs typeface="Times New Roman" charset="0"/>
              </a:rPr>
              <a:t>.</a:t>
            </a:r>
          </a:p>
          <a:p>
            <a:pPr algn="ctr"/>
            <a:r>
              <a:rPr lang="pt-BR" sz="3100" b="1" dirty="0" err="1">
                <a:solidFill>
                  <a:srgbClr val="C00000"/>
                </a:solidFill>
                <a:latin typeface="Times New Roman" charset="0"/>
                <a:ea typeface="Times New Roman" charset="0"/>
                <a:cs typeface="Times New Roman" charset="0"/>
              </a:rPr>
              <a:t>Conclusion</a:t>
            </a:r>
            <a:r>
              <a:rPr lang="pt-BR" sz="3100" b="1" dirty="0">
                <a:solidFill>
                  <a:srgbClr val="C00000"/>
                </a:solidFill>
                <a:latin typeface="Times New Roman" charset="0"/>
                <a:ea typeface="Times New Roman" charset="0"/>
                <a:cs typeface="Times New Roman" charset="0"/>
              </a:rPr>
              <a:t>: The </a:t>
            </a:r>
            <a:r>
              <a:rPr lang="pt-BR" sz="3100" b="1" dirty="0" err="1">
                <a:solidFill>
                  <a:srgbClr val="C00000"/>
                </a:solidFill>
                <a:latin typeface="Times New Roman" charset="0"/>
                <a:ea typeface="Times New Roman" charset="0"/>
                <a:cs typeface="Times New Roman" charset="0"/>
              </a:rPr>
              <a:t>risk</a:t>
            </a:r>
            <a:r>
              <a:rPr lang="pt-BR" sz="3100" b="1" dirty="0">
                <a:solidFill>
                  <a:srgbClr val="C00000"/>
                </a:solidFill>
                <a:latin typeface="Times New Roman" charset="0"/>
                <a:ea typeface="Times New Roman" charset="0"/>
                <a:cs typeface="Times New Roman" charset="0"/>
              </a:rPr>
              <a:t> for </a:t>
            </a:r>
            <a:r>
              <a:rPr lang="pt-BR" sz="3100" b="1" dirty="0" err="1">
                <a:solidFill>
                  <a:srgbClr val="C00000"/>
                </a:solidFill>
                <a:latin typeface="Times New Roman" charset="0"/>
                <a:ea typeface="Times New Roman" charset="0"/>
                <a:cs typeface="Times New Roman" charset="0"/>
              </a:rPr>
              <a:t>gallbladder</a:t>
            </a:r>
            <a:r>
              <a:rPr lang="pt-BR" sz="3100" b="1" dirty="0">
                <a:solidFill>
                  <a:srgbClr val="C00000"/>
                </a:solidFill>
                <a:latin typeface="Times New Roman" charset="0"/>
                <a:ea typeface="Times New Roman" charset="0"/>
                <a:cs typeface="Times New Roman" charset="0"/>
              </a:rPr>
              <a:t> </a:t>
            </a:r>
            <a:r>
              <a:rPr lang="pt-BR" sz="3100" b="1" dirty="0" err="1">
                <a:solidFill>
                  <a:srgbClr val="C00000"/>
                </a:solidFill>
                <a:latin typeface="Times New Roman" charset="0"/>
                <a:ea typeface="Times New Roman" charset="0"/>
                <a:cs typeface="Times New Roman" charset="0"/>
              </a:rPr>
              <a:t>disease</a:t>
            </a:r>
            <a:r>
              <a:rPr lang="pt-BR" sz="3100" b="1" dirty="0">
                <a:solidFill>
                  <a:srgbClr val="C00000"/>
                </a:solidFill>
                <a:latin typeface="Times New Roman" charset="0"/>
                <a:ea typeface="Times New Roman" charset="0"/>
                <a:cs typeface="Times New Roman" charset="0"/>
              </a:rPr>
              <a:t> </a:t>
            </a:r>
            <a:r>
              <a:rPr lang="pt-BR" sz="3100" b="1" dirty="0" err="1">
                <a:solidFill>
                  <a:srgbClr val="C00000"/>
                </a:solidFill>
                <a:latin typeface="Times New Roman" charset="0"/>
                <a:ea typeface="Times New Roman" charset="0"/>
                <a:cs typeface="Times New Roman" charset="0"/>
              </a:rPr>
              <a:t>did</a:t>
            </a:r>
            <a:r>
              <a:rPr lang="pt-BR" sz="3100" b="1" dirty="0">
                <a:solidFill>
                  <a:srgbClr val="C00000"/>
                </a:solidFill>
                <a:latin typeface="Times New Roman" charset="0"/>
                <a:ea typeface="Times New Roman" charset="0"/>
                <a:cs typeface="Times New Roman" charset="0"/>
              </a:rPr>
              <a:t> </a:t>
            </a:r>
            <a:r>
              <a:rPr lang="pt-BR" sz="3100" b="1" dirty="0" err="1">
                <a:solidFill>
                  <a:srgbClr val="C00000"/>
                </a:solidFill>
                <a:latin typeface="Times New Roman" charset="0"/>
                <a:ea typeface="Times New Roman" charset="0"/>
                <a:cs typeface="Times New Roman" charset="0"/>
              </a:rPr>
              <a:t>not</a:t>
            </a:r>
            <a:r>
              <a:rPr lang="pt-BR" sz="3100" b="1" dirty="0">
                <a:solidFill>
                  <a:srgbClr val="C00000"/>
                </a:solidFill>
                <a:latin typeface="Times New Roman" charset="0"/>
                <a:ea typeface="Times New Roman" charset="0"/>
                <a:cs typeface="Times New Roman" charset="0"/>
              </a:rPr>
              <a:t> </a:t>
            </a:r>
            <a:r>
              <a:rPr lang="pt-BR" sz="3100" b="1" dirty="0" err="1">
                <a:solidFill>
                  <a:srgbClr val="C00000"/>
                </a:solidFill>
                <a:latin typeface="Times New Roman" charset="0"/>
                <a:ea typeface="Times New Roman" charset="0"/>
                <a:cs typeface="Times New Roman" charset="0"/>
              </a:rPr>
              <a:t>increase</a:t>
            </a:r>
            <a:r>
              <a:rPr lang="pt-BR" sz="3100" b="1" dirty="0">
                <a:solidFill>
                  <a:srgbClr val="C00000"/>
                </a:solidFill>
                <a:latin typeface="Times New Roman" charset="0"/>
                <a:ea typeface="Times New Roman" charset="0"/>
                <a:cs typeface="Times New Roman" charset="0"/>
              </a:rPr>
              <a:t> </a:t>
            </a:r>
            <a:r>
              <a:rPr lang="pt-BR" sz="3100" b="1" dirty="0" err="1">
                <a:solidFill>
                  <a:srgbClr val="C00000"/>
                </a:solidFill>
                <a:latin typeface="Times New Roman" charset="0"/>
                <a:ea typeface="Times New Roman" charset="0"/>
                <a:cs typeface="Times New Roman" charset="0"/>
              </a:rPr>
              <a:t>after</a:t>
            </a:r>
            <a:r>
              <a:rPr lang="pt-BR" sz="3100" b="1" dirty="0">
                <a:solidFill>
                  <a:srgbClr val="C00000"/>
                </a:solidFill>
                <a:latin typeface="Times New Roman" charset="0"/>
                <a:ea typeface="Times New Roman" charset="0"/>
                <a:cs typeface="Times New Roman" charset="0"/>
              </a:rPr>
              <a:t> </a:t>
            </a:r>
            <a:r>
              <a:rPr lang="pt-BR" sz="3100" b="1" dirty="0" err="1">
                <a:solidFill>
                  <a:srgbClr val="C00000"/>
                </a:solidFill>
                <a:latin typeface="Times New Roman" charset="0"/>
                <a:ea typeface="Times New Roman" charset="0"/>
                <a:cs typeface="Times New Roman" charset="0"/>
              </a:rPr>
              <a:t>bariatric</a:t>
            </a:r>
            <a:r>
              <a:rPr lang="pt-BR" sz="3100" b="1" dirty="0">
                <a:solidFill>
                  <a:srgbClr val="C00000"/>
                </a:solidFill>
                <a:latin typeface="Times New Roman" charset="0"/>
                <a:ea typeface="Times New Roman" charset="0"/>
                <a:cs typeface="Times New Roman" charset="0"/>
              </a:rPr>
              <a:t> </a:t>
            </a:r>
            <a:r>
              <a:rPr lang="pt-BR" sz="3100" b="1" dirty="0" err="1">
                <a:solidFill>
                  <a:srgbClr val="C00000"/>
                </a:solidFill>
                <a:latin typeface="Times New Roman" charset="0"/>
                <a:ea typeface="Times New Roman" charset="0"/>
                <a:cs typeface="Times New Roman" charset="0"/>
              </a:rPr>
              <a:t>surgery</a:t>
            </a:r>
            <a:r>
              <a:rPr lang="pt-BR" sz="3100" b="1" dirty="0">
                <a:solidFill>
                  <a:srgbClr val="C00000"/>
                </a:solidFill>
                <a:latin typeface="Times New Roman" charset="0"/>
                <a:ea typeface="Times New Roman" charset="0"/>
                <a:cs typeface="Times New Roman" charset="0"/>
              </a:rPr>
              <a:t>, </a:t>
            </a:r>
            <a:r>
              <a:rPr lang="pt-BR" sz="3100" b="1" dirty="0" err="1">
                <a:solidFill>
                  <a:srgbClr val="C00000"/>
                </a:solidFill>
                <a:latin typeface="Times New Roman" charset="0"/>
                <a:ea typeface="Times New Roman" charset="0"/>
                <a:cs typeface="Times New Roman" charset="0"/>
              </a:rPr>
              <a:t>although</a:t>
            </a:r>
            <a:r>
              <a:rPr lang="pt-BR" sz="3100" b="1" dirty="0">
                <a:solidFill>
                  <a:srgbClr val="C00000"/>
                </a:solidFill>
                <a:latin typeface="Times New Roman" charset="0"/>
                <a:ea typeface="Times New Roman" charset="0"/>
                <a:cs typeface="Times New Roman" charset="0"/>
              </a:rPr>
              <a:t> </a:t>
            </a:r>
            <a:r>
              <a:rPr lang="pt-BR" sz="3100" b="1" dirty="0" err="1">
                <a:solidFill>
                  <a:srgbClr val="C00000"/>
                </a:solidFill>
                <a:latin typeface="Times New Roman" charset="0"/>
                <a:ea typeface="Times New Roman" charset="0"/>
                <a:cs typeface="Times New Roman" charset="0"/>
              </a:rPr>
              <a:t>the</a:t>
            </a:r>
            <a:r>
              <a:rPr lang="pt-BR" sz="3100" b="1" dirty="0">
                <a:solidFill>
                  <a:srgbClr val="C00000"/>
                </a:solidFill>
                <a:latin typeface="Times New Roman" charset="0"/>
                <a:ea typeface="Times New Roman" charset="0"/>
                <a:cs typeface="Times New Roman" charset="0"/>
              </a:rPr>
              <a:t> </a:t>
            </a:r>
            <a:r>
              <a:rPr lang="pt-BR" sz="3100" b="1" dirty="0" err="1">
                <a:solidFill>
                  <a:srgbClr val="C00000"/>
                </a:solidFill>
                <a:latin typeface="Times New Roman" charset="0"/>
                <a:ea typeface="Times New Roman" charset="0"/>
                <a:cs typeface="Times New Roman" charset="0"/>
              </a:rPr>
              <a:t>risk</a:t>
            </a:r>
            <a:r>
              <a:rPr lang="pt-BR" sz="3100" b="1" dirty="0">
                <a:solidFill>
                  <a:srgbClr val="C00000"/>
                </a:solidFill>
                <a:latin typeface="Times New Roman" charset="0"/>
                <a:ea typeface="Times New Roman" charset="0"/>
                <a:cs typeface="Times New Roman" charset="0"/>
              </a:rPr>
              <a:t> </a:t>
            </a:r>
            <a:r>
              <a:rPr lang="pt-BR" sz="3100" b="1" dirty="0" err="1">
                <a:solidFill>
                  <a:srgbClr val="C00000"/>
                </a:solidFill>
                <a:latin typeface="Times New Roman" charset="0"/>
                <a:ea typeface="Times New Roman" charset="0"/>
                <a:cs typeface="Times New Roman" charset="0"/>
              </a:rPr>
              <a:t>was</a:t>
            </a:r>
            <a:r>
              <a:rPr lang="pt-BR" sz="3100" b="1" dirty="0">
                <a:solidFill>
                  <a:srgbClr val="C00000"/>
                </a:solidFill>
                <a:latin typeface="Times New Roman" charset="0"/>
                <a:ea typeface="Times New Roman" charset="0"/>
                <a:cs typeface="Times New Roman" charset="0"/>
              </a:rPr>
              <a:t> still </a:t>
            </a:r>
            <a:r>
              <a:rPr lang="pt-BR" sz="3100" b="1" dirty="0" err="1">
                <a:solidFill>
                  <a:srgbClr val="C00000"/>
                </a:solidFill>
                <a:latin typeface="Times New Roman" charset="0"/>
                <a:ea typeface="Times New Roman" charset="0"/>
                <a:cs typeface="Times New Roman" charset="0"/>
              </a:rPr>
              <a:t>higher</a:t>
            </a:r>
            <a:r>
              <a:rPr lang="pt-BR" sz="3100" b="1" dirty="0">
                <a:solidFill>
                  <a:srgbClr val="C00000"/>
                </a:solidFill>
                <a:latin typeface="Times New Roman" charset="0"/>
                <a:ea typeface="Times New Roman" charset="0"/>
                <a:cs typeface="Times New Roman" charset="0"/>
              </a:rPr>
              <a:t> </a:t>
            </a:r>
            <a:r>
              <a:rPr lang="pt-BR" sz="3100" b="1" dirty="0" err="1">
                <a:solidFill>
                  <a:srgbClr val="C00000"/>
                </a:solidFill>
                <a:latin typeface="Times New Roman" charset="0"/>
                <a:ea typeface="Times New Roman" charset="0"/>
                <a:cs typeface="Times New Roman" charset="0"/>
              </a:rPr>
              <a:t>than</a:t>
            </a:r>
            <a:r>
              <a:rPr lang="pt-BR" sz="3100" b="1" dirty="0">
                <a:solidFill>
                  <a:srgbClr val="C00000"/>
                </a:solidFill>
                <a:latin typeface="Times New Roman" charset="0"/>
                <a:ea typeface="Times New Roman" charset="0"/>
                <a:cs typeface="Times New Roman" charset="0"/>
              </a:rPr>
              <a:t> </a:t>
            </a:r>
            <a:r>
              <a:rPr lang="pt-BR" sz="3100" b="1" dirty="0" err="1">
                <a:solidFill>
                  <a:srgbClr val="C00000"/>
                </a:solidFill>
                <a:latin typeface="Times New Roman" charset="0"/>
                <a:ea typeface="Times New Roman" charset="0"/>
                <a:cs typeface="Times New Roman" charset="0"/>
              </a:rPr>
              <a:t>the</a:t>
            </a:r>
            <a:r>
              <a:rPr lang="pt-BR" sz="3100" b="1" dirty="0">
                <a:solidFill>
                  <a:srgbClr val="C00000"/>
                </a:solidFill>
                <a:latin typeface="Times New Roman" charset="0"/>
                <a:ea typeface="Times New Roman" charset="0"/>
                <a:cs typeface="Times New Roman" charset="0"/>
              </a:rPr>
              <a:t> general </a:t>
            </a:r>
            <a:r>
              <a:rPr lang="pt-BR" sz="3100" b="1" dirty="0" err="1">
                <a:solidFill>
                  <a:srgbClr val="C00000"/>
                </a:solidFill>
                <a:latin typeface="Times New Roman" charset="0"/>
                <a:ea typeface="Times New Roman" charset="0"/>
                <a:cs typeface="Times New Roman" charset="0"/>
              </a:rPr>
              <a:t>population</a:t>
            </a:r>
            <a:r>
              <a:rPr lang="pt-BR" sz="3100" b="1" dirty="0">
                <a:solidFill>
                  <a:srgbClr val="C00000"/>
                </a:solidFill>
                <a:latin typeface="Times New Roman" charset="0"/>
                <a:ea typeface="Times New Roman" charset="0"/>
                <a:cs typeface="Times New Roman" charset="0"/>
              </a:rPr>
              <a:t> ? </a:t>
            </a:r>
            <a:r>
              <a:rPr lang="pt-BR" sz="3100" b="1" dirty="0" err="1">
                <a:solidFill>
                  <a:srgbClr val="C00000"/>
                </a:solidFill>
                <a:latin typeface="Times New Roman" charset="0"/>
                <a:ea typeface="Times New Roman" charset="0"/>
                <a:cs typeface="Times New Roman" charset="0"/>
              </a:rPr>
              <a:t>benefit</a:t>
            </a:r>
            <a:r>
              <a:rPr lang="pt-BR" sz="3100" b="1" dirty="0">
                <a:solidFill>
                  <a:srgbClr val="C00000"/>
                </a:solidFill>
                <a:latin typeface="Times New Roman" charset="0"/>
                <a:ea typeface="Times New Roman" charset="0"/>
                <a:cs typeface="Times New Roman" charset="0"/>
              </a:rPr>
              <a:t> </a:t>
            </a:r>
            <a:r>
              <a:rPr lang="pt-BR" sz="3100" b="1" dirty="0" err="1">
                <a:solidFill>
                  <a:srgbClr val="C00000"/>
                </a:solidFill>
                <a:latin typeface="Times New Roman" charset="0"/>
                <a:ea typeface="Times New Roman" charset="0"/>
                <a:cs typeface="Times New Roman" charset="0"/>
              </a:rPr>
              <a:t>of</a:t>
            </a:r>
            <a:r>
              <a:rPr lang="pt-BR" sz="3100" b="1" dirty="0">
                <a:solidFill>
                  <a:srgbClr val="C00000"/>
                </a:solidFill>
                <a:latin typeface="Times New Roman" charset="0"/>
                <a:ea typeface="Times New Roman" charset="0"/>
                <a:cs typeface="Times New Roman" charset="0"/>
              </a:rPr>
              <a:t> </a:t>
            </a:r>
            <a:r>
              <a:rPr lang="pt-BR" sz="3100" b="1" dirty="0" err="1">
                <a:solidFill>
                  <a:srgbClr val="C00000"/>
                </a:solidFill>
                <a:latin typeface="Times New Roman" charset="0"/>
                <a:ea typeface="Times New Roman" charset="0"/>
                <a:cs typeface="Times New Roman" charset="0"/>
              </a:rPr>
              <a:t>concomitant</a:t>
            </a:r>
            <a:r>
              <a:rPr lang="pt-BR" sz="3100" b="1" dirty="0">
                <a:solidFill>
                  <a:srgbClr val="C00000"/>
                </a:solidFill>
                <a:latin typeface="Times New Roman" charset="0"/>
                <a:ea typeface="Times New Roman" charset="0"/>
                <a:cs typeface="Times New Roman" charset="0"/>
              </a:rPr>
              <a:t> </a:t>
            </a:r>
            <a:r>
              <a:rPr lang="pt-BR" sz="3100" b="1" dirty="0" err="1">
                <a:solidFill>
                  <a:srgbClr val="C00000"/>
                </a:solidFill>
                <a:latin typeface="Times New Roman" charset="0"/>
                <a:ea typeface="Times New Roman" charset="0"/>
                <a:cs typeface="Times New Roman" charset="0"/>
              </a:rPr>
              <a:t>cholecystectomy</a:t>
            </a:r>
            <a:r>
              <a:rPr lang="pt-BR" sz="3100" b="1" dirty="0">
                <a:solidFill>
                  <a:srgbClr val="C00000"/>
                </a:solidFill>
                <a:latin typeface="Times New Roman" charset="0"/>
                <a:ea typeface="Times New Roman" charset="0"/>
                <a:cs typeface="Times New Roman" charset="0"/>
              </a:rPr>
              <a:t>.</a:t>
            </a:r>
          </a:p>
        </p:txBody>
      </p:sp>
    </p:spTree>
    <p:extLst>
      <p:ext uri="{BB962C8B-B14F-4D97-AF65-F5344CB8AC3E}">
        <p14:creationId xmlns:p14="http://schemas.microsoft.com/office/powerpoint/2010/main" val="1262291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737" y="0"/>
            <a:ext cx="16949057" cy="1208314"/>
          </a:xfrm>
        </p:spPr>
        <p:txBody>
          <a:bodyPr>
            <a:normAutofit/>
          </a:bodyPr>
          <a:lstStyle/>
          <a:p>
            <a:pPr algn="ctr"/>
            <a:r>
              <a:rPr lang="en-US" sz="3600" b="1" dirty="0">
                <a:latin typeface="Times New Roman" charset="0"/>
                <a:ea typeface="Times New Roman" charset="0"/>
                <a:cs typeface="Times New Roman" charset="0"/>
              </a:rPr>
              <a:t>18. Relationship between individual physician volume, hospital volume and short term outcomes after primary bariatric surgery Y. </a:t>
            </a:r>
            <a:r>
              <a:rPr lang="en-US" sz="3600" b="1" dirty="0" err="1">
                <a:latin typeface="Times New Roman" charset="0"/>
                <a:ea typeface="Times New Roman" charset="0"/>
                <a:cs typeface="Times New Roman" charset="0"/>
              </a:rPr>
              <a:t>Poelemejer</a:t>
            </a:r>
            <a:r>
              <a:rPr lang="en-US" sz="3600" b="1" dirty="0">
                <a:latin typeface="Times New Roman" charset="0"/>
                <a:ea typeface="Times New Roman" charset="0"/>
                <a:cs typeface="Times New Roman" charset="0"/>
              </a:rPr>
              <a:t> et al Netherlands. </a:t>
            </a:r>
          </a:p>
        </p:txBody>
      </p:sp>
      <p:sp>
        <p:nvSpPr>
          <p:cNvPr id="3" name="Content Placeholder 2"/>
          <p:cNvSpPr>
            <a:spLocks noGrp="1"/>
          </p:cNvSpPr>
          <p:nvPr>
            <p:ph idx="1"/>
          </p:nvPr>
        </p:nvSpPr>
        <p:spPr>
          <a:xfrm>
            <a:off x="12355" y="1378567"/>
            <a:ext cx="17397819" cy="8204345"/>
          </a:xfrm>
        </p:spPr>
        <p:txBody>
          <a:bodyPr>
            <a:noAutofit/>
          </a:bodyPr>
          <a:lstStyle/>
          <a:p>
            <a:r>
              <a:rPr lang="en-US" sz="3200" dirty="0">
                <a:latin typeface="Times New Roman" charset="0"/>
                <a:ea typeface="Times New Roman" charset="0"/>
                <a:cs typeface="Times New Roman" charset="0"/>
              </a:rPr>
              <a:t>Data were obtained from the Dutch Audit for Treatment of Obesity (DATO), a specific nationwide database including 18 Dutch bariatric hospitals participate for patients undergoing a primary bariatric procedure between 2015 and 2018 were included for analyses. </a:t>
            </a:r>
          </a:p>
          <a:p>
            <a:r>
              <a:rPr lang="en-US" sz="3200" dirty="0">
                <a:latin typeface="Times New Roman" charset="0"/>
                <a:ea typeface="Times New Roman" charset="0"/>
                <a:cs typeface="Times New Roman" charset="0"/>
              </a:rPr>
              <a:t>Hospitals were divided into 3 groups over 3 years in terms of volume; </a:t>
            </a:r>
            <a:r>
              <a:rPr lang="en-US" sz="3200" b="1" dirty="0">
                <a:solidFill>
                  <a:srgbClr val="C00000"/>
                </a:solidFill>
                <a:latin typeface="Times New Roman" charset="0"/>
                <a:ea typeface="Times New Roman" charset="0"/>
                <a:cs typeface="Times New Roman" charset="0"/>
              </a:rPr>
              <a:t>low volume hospitals (&lt; 1500), medium volume hospitals (1500-2500) and high volume hospitals (&gt;2500 procedures).</a:t>
            </a:r>
          </a:p>
          <a:p>
            <a:r>
              <a:rPr lang="en-US" sz="3200" dirty="0">
                <a:latin typeface="Times New Roman" charset="0"/>
                <a:ea typeface="Times New Roman" charset="0"/>
                <a:cs typeface="Times New Roman" charset="0"/>
              </a:rPr>
              <a:t>Results: A total of 27,002 (91.5%) of the 29,497 primary bariatric procedures were assigned to an individual physician, with a range of 4-969 procedures per physician. </a:t>
            </a:r>
          </a:p>
          <a:p>
            <a:r>
              <a:rPr lang="en-US" sz="3200" b="1" dirty="0">
                <a:latin typeface="Times New Roman" charset="0"/>
                <a:ea typeface="Times New Roman" charset="0"/>
                <a:cs typeface="Times New Roman" charset="0"/>
              </a:rPr>
              <a:t>In total, seven low volume hospitals, five medium volume hospitals and six high volume hospitals were identified with a total range of 593 till 3,466 procedures per hospital over three years.</a:t>
            </a:r>
          </a:p>
          <a:p>
            <a:r>
              <a:rPr lang="en-US" sz="3200" dirty="0">
                <a:latin typeface="Times New Roman" charset="0"/>
                <a:ea typeface="Times New Roman" charset="0"/>
                <a:cs typeface="Times New Roman" charset="0"/>
              </a:rPr>
              <a:t>Compared to patients cared for by low-volume physicians, patients operated by high-volume physicians had a lower O/E-ratio regarding 30-days postop morbidity; these effects were independent of hospital volume, though hospital volume maintained its relationship with these outcomes as well.</a:t>
            </a:r>
          </a:p>
          <a:p>
            <a:pPr algn="ctr"/>
            <a:r>
              <a:rPr lang="en-US" sz="3400" b="1" dirty="0">
                <a:solidFill>
                  <a:srgbClr val="C00000"/>
                </a:solidFill>
                <a:latin typeface="Times New Roman" charset="0"/>
                <a:ea typeface="Times New Roman" charset="0"/>
                <a:cs typeface="Times New Roman" charset="0"/>
              </a:rPr>
              <a:t>Conclusion: The volume-outcome relationship for short-term postoperative complications after primary bariatric surgery is driven by both physician volume and hospital volume. This has implications for targeting quality improvement efforts, strategic </a:t>
            </a:r>
            <a:r>
              <a:rPr lang="en-US" sz="3400" b="1" dirty="0" err="1">
                <a:solidFill>
                  <a:srgbClr val="C00000"/>
                </a:solidFill>
                <a:latin typeface="Times New Roman" charset="0"/>
                <a:ea typeface="Times New Roman" charset="0"/>
                <a:cs typeface="Times New Roman" charset="0"/>
              </a:rPr>
              <a:t>behaviour</a:t>
            </a:r>
            <a:r>
              <a:rPr lang="en-US" sz="3400" b="1" dirty="0">
                <a:solidFill>
                  <a:srgbClr val="C00000"/>
                </a:solidFill>
                <a:latin typeface="Times New Roman" charset="0"/>
                <a:ea typeface="Times New Roman" charset="0"/>
                <a:cs typeface="Times New Roman" charset="0"/>
              </a:rPr>
              <a:t> and the ways in which minimum volume standards should be established.</a:t>
            </a:r>
          </a:p>
        </p:txBody>
      </p:sp>
    </p:spTree>
    <p:extLst>
      <p:ext uri="{BB962C8B-B14F-4D97-AF65-F5344CB8AC3E}">
        <p14:creationId xmlns:p14="http://schemas.microsoft.com/office/powerpoint/2010/main" val="1176738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7610138" cy="1188721"/>
          </a:xfrm>
        </p:spPr>
        <p:txBody>
          <a:bodyPr>
            <a:noAutofit/>
          </a:bodyPr>
          <a:lstStyle/>
          <a:p>
            <a:pPr algn="ctr"/>
            <a:r>
              <a:rPr lang="en-US" sz="2800" b="1" dirty="0">
                <a:latin typeface="Times New Roman" charset="0"/>
                <a:ea typeface="Times New Roman" charset="0"/>
                <a:cs typeface="Times New Roman" charset="0"/>
              </a:rPr>
              <a:t>19. BARIATRIC SURGERY DECREASES THE RISK OF HEPATOCELLULAR CARCINOMA IN THE OBESE PATIENT: A COMPREHENSIVE NATIONAL COHORT STUDY Jinan-</a:t>
            </a:r>
            <a:r>
              <a:rPr lang="en-US" sz="2800" b="1" dirty="0" err="1">
                <a:latin typeface="Times New Roman" charset="0"/>
                <a:ea typeface="Times New Roman" charset="0"/>
                <a:cs typeface="Times New Roman" charset="0"/>
              </a:rPr>
              <a:t>han</a:t>
            </a:r>
            <a:r>
              <a:rPr lang="en-US" sz="2800" b="1" dirty="0">
                <a:latin typeface="Times New Roman" charset="0"/>
                <a:ea typeface="Times New Roman" charset="0"/>
                <a:cs typeface="Times New Roman" charset="0"/>
              </a:rPr>
              <a:t> Chen et al  Taiwan</a:t>
            </a:r>
            <a:br>
              <a:rPr lang="en-US" sz="2800" b="1" dirty="0">
                <a:latin typeface="Times New Roman" charset="0"/>
                <a:ea typeface="Times New Roman" charset="0"/>
                <a:cs typeface="Times New Roman" charset="0"/>
              </a:rPr>
            </a:br>
            <a:endParaRPr lang="en-US" sz="2800" b="1" dirty="0">
              <a:latin typeface="Times New Roman" charset="0"/>
              <a:ea typeface="Times New Roman" charset="0"/>
              <a:cs typeface="Times New Roman" charset="0"/>
            </a:endParaRPr>
          </a:p>
        </p:txBody>
      </p:sp>
      <p:sp>
        <p:nvSpPr>
          <p:cNvPr id="3" name="Content Placeholder 2"/>
          <p:cNvSpPr>
            <a:spLocks noGrp="1"/>
          </p:cNvSpPr>
          <p:nvPr>
            <p:ph idx="1"/>
          </p:nvPr>
        </p:nvSpPr>
        <p:spPr>
          <a:xfrm>
            <a:off x="0" y="881742"/>
            <a:ext cx="17610138" cy="9024257"/>
          </a:xfrm>
        </p:spPr>
        <p:txBody>
          <a:bodyPr>
            <a:noAutofit/>
          </a:bodyPr>
          <a:lstStyle/>
          <a:p>
            <a:r>
              <a:rPr lang="en-US" sz="3000" dirty="0">
                <a:latin typeface="Times New Roman" charset="0"/>
                <a:ea typeface="Times New Roman" charset="0"/>
                <a:cs typeface="Times New Roman" charset="0"/>
              </a:rPr>
              <a:t>Aim to evaluate the influence of bariatric surgery on the risk of hepatocellular CA in obese patients using the Taiwan National Health Insurance Research Database. All patients 18-55 years of age with a diagnosis code for obesity between 2003 and 2010 were included. Patients with a history of hepatic malignancies were excluded. </a:t>
            </a:r>
          </a:p>
          <a:p>
            <a:r>
              <a:rPr lang="en-US" sz="3000" dirty="0">
                <a:latin typeface="Times New Roman" charset="0"/>
                <a:ea typeface="Times New Roman" charset="0"/>
                <a:cs typeface="Times New Roman" charset="0"/>
              </a:rPr>
              <a:t>The patients were divided </a:t>
            </a:r>
            <a:r>
              <a:rPr lang="en-US" sz="3000" b="1" dirty="0">
                <a:solidFill>
                  <a:srgbClr val="C00000"/>
                </a:solidFill>
                <a:latin typeface="Times New Roman" charset="0"/>
                <a:ea typeface="Times New Roman" charset="0"/>
                <a:cs typeface="Times New Roman" charset="0"/>
              </a:rPr>
              <a:t>into nonsurgical and bariatric surgery groups using</a:t>
            </a:r>
            <a:r>
              <a:rPr lang="en-US" sz="3000" dirty="0">
                <a:latin typeface="Times New Roman" charset="0"/>
                <a:ea typeface="Times New Roman" charset="0"/>
                <a:cs typeface="Times New Roman" charset="0"/>
              </a:rPr>
              <a:t> ICD-9-OP codes We also enrolled healthy civilians as the general population. The Development of hepatocellular CA which is identified from the Registry for Catastrophic Illness Patient Database, after the index hospitalization was defined as the primary end point. All patients were followed until the end of 2013, a biliary complication occurred, or death.</a:t>
            </a:r>
          </a:p>
          <a:p>
            <a:r>
              <a:rPr lang="en-US" sz="3000" dirty="0">
                <a:latin typeface="Times New Roman" charset="0"/>
                <a:ea typeface="Times New Roman" charset="0"/>
                <a:cs typeface="Times New Roman" charset="0"/>
              </a:rPr>
              <a:t>Results: </a:t>
            </a:r>
            <a:r>
              <a:rPr lang="en-US" sz="3000" b="1" dirty="0">
                <a:solidFill>
                  <a:srgbClr val="C00000"/>
                </a:solidFill>
                <a:latin typeface="Times New Roman" charset="0"/>
                <a:ea typeface="Times New Roman" charset="0"/>
                <a:cs typeface="Times New Roman" charset="0"/>
              </a:rPr>
              <a:t>4192 obese patients with 71.32 months median followed up were included. 2057 patients were in the bariatric surgery group and 2135 patients were in the non-surgical group. And 8228 patients in the general population were included. </a:t>
            </a:r>
          </a:p>
          <a:p>
            <a:r>
              <a:rPr lang="en-US" sz="3000" dirty="0">
                <a:latin typeface="Times New Roman" charset="0"/>
                <a:ea typeface="Times New Roman" charset="0"/>
                <a:cs typeface="Times New Roman" charset="0"/>
              </a:rPr>
              <a:t>Obese patients in non-surgical group (0.56%) did had higher risk for hepatocellular carcinoma than general population (0.15%) (HR=15.211, p&lt;0.001). Compared to the non-surgery group, bariatric surgery (0.05%) did lower the risk (HR=0.144, p=0.038). Age (HR = 1.196, p&lt;0.001) and cirrhosis (HR=9.379, p=0.001) and hepatitis B (HR=16.904, p&lt;0.001) are the risk factors for hepatocellular carcinoma in obese patients. Moreover, compared to the general population, bariatric surgery group had a similar risk of hepatocellular carcinoma (HR=0.975, p=0.981).</a:t>
            </a:r>
          </a:p>
          <a:p>
            <a:pPr algn="ctr"/>
            <a:r>
              <a:rPr lang="en-US" sz="3000" b="1" dirty="0">
                <a:latin typeface="Times New Roman" charset="0"/>
                <a:ea typeface="Times New Roman" charset="0"/>
                <a:cs typeface="Times New Roman" charset="0"/>
              </a:rPr>
              <a:t>Conclusion: For the obese patient, the risk for hepatocellular carcinoma is higher than the general population in Taiwan. After bariatric surgery, the risk decreased, even like the general population. We believed that bariatric surgery could decrease the risk of newly onset hepatocellular CA in obese patients.</a:t>
            </a:r>
          </a:p>
        </p:txBody>
      </p:sp>
    </p:spTree>
    <p:extLst>
      <p:ext uri="{BB962C8B-B14F-4D97-AF65-F5344CB8AC3E}">
        <p14:creationId xmlns:p14="http://schemas.microsoft.com/office/powerpoint/2010/main" val="1064388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27404"/>
            <a:ext cx="16170841" cy="2052510"/>
          </a:xfrm>
        </p:spPr>
        <p:txBody>
          <a:bodyPr>
            <a:normAutofit/>
          </a:bodyPr>
          <a:lstStyle/>
          <a:p>
            <a:pPr algn="ctr"/>
            <a:r>
              <a:rPr lang="en-US" sz="7200" b="1" dirty="0">
                <a:solidFill>
                  <a:srgbClr val="C00000"/>
                </a:solidFill>
                <a:latin typeface="Times New Roman" charset="0"/>
                <a:ea typeface="Times New Roman" charset="0"/>
                <a:cs typeface="Times New Roman" charset="0"/>
              </a:rPr>
              <a:t>3 Matched controlled studies</a:t>
            </a:r>
          </a:p>
        </p:txBody>
      </p:sp>
      <p:pic>
        <p:nvPicPr>
          <p:cNvPr id="4" name="Immagine 3"/>
          <p:cNvPicPr>
            <a:picLocks noChangeAspect="1"/>
          </p:cNvPicPr>
          <p:nvPr/>
        </p:nvPicPr>
        <p:blipFill>
          <a:blip r:embed="rId2"/>
          <a:stretch>
            <a:fillRect/>
          </a:stretch>
        </p:blipFill>
        <p:spPr>
          <a:xfrm>
            <a:off x="3589563" y="3522133"/>
            <a:ext cx="9881065" cy="3843867"/>
          </a:xfrm>
          <a:prstGeom prst="rect">
            <a:avLst/>
          </a:prstGeom>
        </p:spPr>
      </p:pic>
    </p:spTree>
    <p:extLst>
      <p:ext uri="{BB962C8B-B14F-4D97-AF65-F5344CB8AC3E}">
        <p14:creationId xmlns:p14="http://schemas.microsoft.com/office/powerpoint/2010/main" val="21012440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67" y="118533"/>
            <a:ext cx="17124343" cy="1151468"/>
          </a:xfrm>
        </p:spPr>
        <p:txBody>
          <a:bodyPr>
            <a:noAutofit/>
          </a:bodyPr>
          <a:lstStyle/>
          <a:p>
            <a:pPr algn="ctr"/>
            <a:r>
              <a:rPr lang="en-GB" sz="4000" b="1" dirty="0">
                <a:latin typeface="Times New Roman" charset="0"/>
                <a:ea typeface="Times New Roman" charset="0"/>
                <a:cs typeface="Times New Roman" charset="0"/>
              </a:rPr>
              <a:t>20. </a:t>
            </a:r>
            <a:r>
              <a:rPr lang="en-US" sz="4000" b="1" dirty="0">
                <a:latin typeface="Times New Roman" charset="0"/>
                <a:ea typeface="Times New Roman" charset="0"/>
                <a:cs typeface="Times New Roman" charset="0"/>
              </a:rPr>
              <a:t>BANDED SLEEVE GASTRECTOMY SHOWS IMPROVED WEIGHT LOSS 5 YEARS AFTER SURGERY  Fink et al </a:t>
            </a:r>
          </a:p>
        </p:txBody>
      </p:sp>
      <p:sp>
        <p:nvSpPr>
          <p:cNvPr id="3" name="Content Placeholder 2"/>
          <p:cNvSpPr>
            <a:spLocks noGrp="1"/>
          </p:cNvSpPr>
          <p:nvPr>
            <p:ph idx="1"/>
          </p:nvPr>
        </p:nvSpPr>
        <p:spPr>
          <a:xfrm>
            <a:off x="0" y="1566236"/>
            <a:ext cx="17610138" cy="8219877"/>
          </a:xfrm>
        </p:spPr>
        <p:txBody>
          <a:bodyPr>
            <a:noAutofit/>
          </a:bodyPr>
          <a:lstStyle/>
          <a:p>
            <a:r>
              <a:rPr lang="en-US" sz="3600" b="1" dirty="0">
                <a:latin typeface="Times New Roman" charset="0"/>
                <a:ea typeface="Times New Roman" charset="0"/>
                <a:cs typeface="Times New Roman" charset="0"/>
              </a:rPr>
              <a:t>Methods: </a:t>
            </a:r>
            <a:r>
              <a:rPr lang="en-US" sz="3600" dirty="0">
                <a:latin typeface="Times New Roman" charset="0"/>
                <a:ea typeface="Times New Roman" charset="0"/>
                <a:cs typeface="Times New Roman" charset="0"/>
              </a:rPr>
              <a:t>Retrospective matched pair of 51 patients: LSG Vs BLSG matched for Age &amp; gender Preoperative BMI and Presence of type 2 diabetes, Median follow-up was 5 years </a:t>
            </a:r>
          </a:p>
          <a:p>
            <a:r>
              <a:rPr lang="en-US" sz="3600" b="1" dirty="0">
                <a:latin typeface="Times New Roman" charset="0"/>
                <a:ea typeface="Times New Roman" charset="0"/>
                <a:cs typeface="Times New Roman" charset="0"/>
              </a:rPr>
              <a:t>Results</a:t>
            </a:r>
            <a:r>
              <a:rPr lang="en-US" sz="3600" dirty="0">
                <a:latin typeface="Times New Roman" charset="0"/>
                <a:ea typeface="Times New Roman" charset="0"/>
                <a:cs typeface="Times New Roman" charset="0"/>
              </a:rPr>
              <a:t>:</a:t>
            </a:r>
          </a:p>
          <a:p>
            <a:endParaRPr lang="en-US" sz="3600" dirty="0">
              <a:latin typeface="Times New Roman" charset="0"/>
              <a:ea typeface="Times New Roman" charset="0"/>
              <a:cs typeface="Times New Roman" charset="0"/>
            </a:endParaRPr>
          </a:p>
          <a:p>
            <a:endParaRPr lang="en-US" sz="3600" b="1" dirty="0">
              <a:latin typeface="Times New Roman" charset="0"/>
              <a:ea typeface="Times New Roman" charset="0"/>
              <a:cs typeface="Times New Roman" charset="0"/>
            </a:endParaRPr>
          </a:p>
          <a:p>
            <a:endParaRPr lang="en-US" sz="3600" b="1" dirty="0">
              <a:latin typeface="Times New Roman" charset="0"/>
              <a:ea typeface="Times New Roman" charset="0"/>
              <a:cs typeface="Times New Roman" charset="0"/>
            </a:endParaRPr>
          </a:p>
          <a:p>
            <a:endParaRPr lang="en-US" sz="3600" b="1" dirty="0">
              <a:latin typeface="Times New Roman" charset="0"/>
              <a:ea typeface="Times New Roman" charset="0"/>
              <a:cs typeface="Times New Roman" charset="0"/>
            </a:endParaRPr>
          </a:p>
          <a:p>
            <a:endParaRPr lang="en-US" sz="3600" b="1" dirty="0">
              <a:latin typeface="Times New Roman" charset="0"/>
              <a:ea typeface="Times New Roman" charset="0"/>
              <a:cs typeface="Times New Roman" charset="0"/>
            </a:endParaRPr>
          </a:p>
          <a:p>
            <a:r>
              <a:rPr lang="en-US" sz="3600" b="1" i="1" dirty="0">
                <a:latin typeface="Times New Roman" charset="0"/>
                <a:ea typeface="Times New Roman" charset="0"/>
                <a:cs typeface="Times New Roman" charset="0"/>
              </a:rPr>
              <a:t>No effect on GERD symptoms: 36% in BLSG Vs 34% in LSG at 5 years. </a:t>
            </a:r>
          </a:p>
          <a:p>
            <a:r>
              <a:rPr lang="en-US" sz="3600" b="1" i="1" dirty="0">
                <a:latin typeface="Times New Roman" charset="0"/>
                <a:ea typeface="Times New Roman" charset="0"/>
                <a:cs typeface="Times New Roman" charset="0"/>
              </a:rPr>
              <a:t>5 revised due to GERD.</a:t>
            </a:r>
          </a:p>
          <a:p>
            <a:r>
              <a:rPr lang="en-US" sz="3600" b="1" dirty="0">
                <a:latin typeface="Times New Roman" charset="0"/>
                <a:ea typeface="Times New Roman" charset="0"/>
                <a:cs typeface="Times New Roman" charset="0"/>
              </a:rPr>
              <a:t>Conclusion: </a:t>
            </a:r>
            <a:r>
              <a:rPr lang="en-US" sz="3600" dirty="0">
                <a:latin typeface="Times New Roman" charset="0"/>
                <a:ea typeface="Times New Roman" charset="0"/>
                <a:cs typeface="Times New Roman" charset="0"/>
              </a:rPr>
              <a:t>BLSG had better weight loss at 5 </a:t>
            </a:r>
            <a:r>
              <a:rPr lang="en-US" sz="3600" dirty="0" err="1">
                <a:latin typeface="Times New Roman" charset="0"/>
                <a:ea typeface="Times New Roman" charset="0"/>
                <a:cs typeface="Times New Roman" charset="0"/>
              </a:rPr>
              <a:t>yrs</a:t>
            </a:r>
            <a:r>
              <a:rPr lang="en-US" sz="3600" dirty="0">
                <a:latin typeface="Times New Roman" charset="0"/>
                <a:ea typeface="Times New Roman" charset="0"/>
                <a:cs typeface="Times New Roman" charset="0"/>
              </a:rPr>
              <a:t>, but no difference in GERD symptoms.</a:t>
            </a:r>
          </a:p>
        </p:txBody>
      </p:sp>
      <p:pic>
        <p:nvPicPr>
          <p:cNvPr id="4" name="Immagine 3"/>
          <p:cNvPicPr>
            <a:picLocks noChangeAspect="1"/>
          </p:cNvPicPr>
          <p:nvPr/>
        </p:nvPicPr>
        <p:blipFill>
          <a:blip r:embed="rId2"/>
          <a:stretch>
            <a:fillRect/>
          </a:stretch>
        </p:blipFill>
        <p:spPr>
          <a:xfrm>
            <a:off x="14977268" y="8978537"/>
            <a:ext cx="2384142" cy="92746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315778574"/>
              </p:ext>
            </p:extLst>
          </p:nvPr>
        </p:nvGraphicFramePr>
        <p:xfrm>
          <a:off x="237067" y="3350572"/>
          <a:ext cx="16923138" cy="2949304"/>
        </p:xfrm>
        <a:graphic>
          <a:graphicData uri="http://schemas.openxmlformats.org/drawingml/2006/table">
            <a:tbl>
              <a:tblPr firstRow="1" bandRow="1">
                <a:tableStyleId>{5C22544A-7EE6-4342-B048-85BDC9FD1C3A}</a:tableStyleId>
              </a:tblPr>
              <a:tblGrid>
                <a:gridCol w="5641046">
                  <a:extLst>
                    <a:ext uri="{9D8B030D-6E8A-4147-A177-3AD203B41FA5}">
                      <a16:colId xmlns:a16="http://schemas.microsoft.com/office/drawing/2014/main" val="20000"/>
                    </a:ext>
                  </a:extLst>
                </a:gridCol>
                <a:gridCol w="5641046">
                  <a:extLst>
                    <a:ext uri="{9D8B030D-6E8A-4147-A177-3AD203B41FA5}">
                      <a16:colId xmlns:a16="http://schemas.microsoft.com/office/drawing/2014/main" val="20001"/>
                    </a:ext>
                  </a:extLst>
                </a:gridCol>
                <a:gridCol w="5641046">
                  <a:extLst>
                    <a:ext uri="{9D8B030D-6E8A-4147-A177-3AD203B41FA5}">
                      <a16:colId xmlns:a16="http://schemas.microsoft.com/office/drawing/2014/main" val="20002"/>
                    </a:ext>
                  </a:extLst>
                </a:gridCol>
              </a:tblGrid>
              <a:tr h="709066">
                <a:tc>
                  <a:txBody>
                    <a:bodyPr/>
                    <a:lstStyle/>
                    <a:p>
                      <a:pPr algn="ctr"/>
                      <a:endParaRPr lang="en-US" sz="3200" dirty="0">
                        <a:latin typeface="Times New Roman" charset="0"/>
                        <a:ea typeface="Times New Roman" charset="0"/>
                        <a:cs typeface="Times New Roman" charset="0"/>
                      </a:endParaRPr>
                    </a:p>
                  </a:txBody>
                  <a:tcPr/>
                </a:tc>
                <a:tc>
                  <a:txBody>
                    <a:bodyPr/>
                    <a:lstStyle/>
                    <a:p>
                      <a:pPr algn="ctr"/>
                      <a:r>
                        <a:rPr lang="en-US" sz="3200" dirty="0">
                          <a:latin typeface="Times New Roman" charset="0"/>
                          <a:ea typeface="Times New Roman" charset="0"/>
                          <a:cs typeface="Times New Roman" charset="0"/>
                        </a:rPr>
                        <a:t>BLSG</a:t>
                      </a:r>
                    </a:p>
                  </a:txBody>
                  <a:tcPr/>
                </a:tc>
                <a:tc>
                  <a:txBody>
                    <a:bodyPr/>
                    <a:lstStyle/>
                    <a:p>
                      <a:pPr algn="ctr"/>
                      <a:r>
                        <a:rPr lang="en-US" sz="3200" dirty="0">
                          <a:latin typeface="Times New Roman" charset="0"/>
                          <a:ea typeface="Times New Roman" charset="0"/>
                          <a:cs typeface="Times New Roman" charset="0"/>
                        </a:rPr>
                        <a:t>LSG</a:t>
                      </a:r>
                    </a:p>
                  </a:txBody>
                  <a:tcPr/>
                </a:tc>
                <a:extLst>
                  <a:ext uri="{0D108BD9-81ED-4DB2-BD59-A6C34878D82A}">
                    <a16:rowId xmlns:a16="http://schemas.microsoft.com/office/drawing/2014/main" val="10000"/>
                  </a:ext>
                </a:extLst>
              </a:tr>
              <a:tr h="822106">
                <a:tc>
                  <a:txBody>
                    <a:bodyPr/>
                    <a:lstStyle/>
                    <a:p>
                      <a:pPr algn="ctr"/>
                      <a:r>
                        <a:rPr lang="en-US" sz="3200" dirty="0" err="1">
                          <a:latin typeface="Times New Roman" charset="0"/>
                          <a:ea typeface="Times New Roman" charset="0"/>
                          <a:cs typeface="Times New Roman" charset="0"/>
                        </a:rPr>
                        <a:t>Preop</a:t>
                      </a:r>
                      <a:r>
                        <a:rPr lang="en-US" sz="3200" dirty="0">
                          <a:latin typeface="Times New Roman" charset="0"/>
                          <a:ea typeface="Times New Roman" charset="0"/>
                          <a:cs typeface="Times New Roman" charset="0"/>
                        </a:rPr>
                        <a:t> BMI</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fi-FI" sz="3200" kern="1200" dirty="0">
                          <a:solidFill>
                            <a:schemeClr val="dk1"/>
                          </a:solidFill>
                          <a:effectLst/>
                          <a:latin typeface="Times New Roman" charset="0"/>
                          <a:ea typeface="Times New Roman" charset="0"/>
                          <a:cs typeface="Times New Roman" charset="0"/>
                        </a:rPr>
                        <a:t>54.79</a:t>
                      </a:r>
                      <a:r>
                        <a:rPr lang="en-US" sz="3200" dirty="0">
                          <a:latin typeface="Times New Roman" charset="0"/>
                          <a:ea typeface="Times New Roman" charset="0"/>
                          <a:cs typeface="Times New Roman" charset="0"/>
                        </a:rPr>
                        <a:t>±</a:t>
                      </a:r>
                      <a:r>
                        <a:rPr lang="fi-FI" sz="3200" kern="1200" dirty="0">
                          <a:solidFill>
                            <a:schemeClr val="dk1"/>
                          </a:solidFill>
                          <a:effectLst/>
                          <a:latin typeface="Times New Roman" charset="0"/>
                          <a:ea typeface="Times New Roman" charset="0"/>
                          <a:cs typeface="Times New Roman" charset="0"/>
                        </a:rPr>
                        <a:t>8.5</a:t>
                      </a:r>
                      <a:endParaRPr lang="fi-FI" sz="3200" dirty="0">
                        <a:latin typeface="Times New Roman" charset="0"/>
                        <a:ea typeface="Times New Roman" charset="0"/>
                        <a:cs typeface="Times New Roman" charset="0"/>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hr-HR" sz="3200" kern="1200" dirty="0">
                          <a:solidFill>
                            <a:schemeClr val="dk1"/>
                          </a:solidFill>
                          <a:effectLst/>
                          <a:latin typeface="Times New Roman" charset="0"/>
                          <a:ea typeface="Times New Roman" charset="0"/>
                          <a:cs typeface="Times New Roman" charset="0"/>
                        </a:rPr>
                        <a:t>53.35</a:t>
                      </a:r>
                      <a:r>
                        <a:rPr lang="en-US" sz="3200" dirty="0">
                          <a:latin typeface="Times New Roman" charset="0"/>
                          <a:ea typeface="Times New Roman" charset="0"/>
                          <a:cs typeface="Times New Roman" charset="0"/>
                        </a:rPr>
                        <a:t>±</a:t>
                      </a:r>
                      <a:r>
                        <a:rPr lang="hr-HR" sz="3200" kern="1200" dirty="0">
                          <a:solidFill>
                            <a:schemeClr val="dk1"/>
                          </a:solidFill>
                          <a:effectLst/>
                          <a:latin typeface="Times New Roman" charset="0"/>
                          <a:ea typeface="Times New Roman" charset="0"/>
                          <a:cs typeface="Times New Roman" charset="0"/>
                        </a:rPr>
                        <a:t>7.7</a:t>
                      </a:r>
                      <a:endParaRPr lang="hr-HR" sz="3200" dirty="0">
                        <a:latin typeface="Times New Roman" charset="0"/>
                        <a:ea typeface="Times New Roman" charset="0"/>
                        <a:cs typeface="Times New Roman" charset="0"/>
                      </a:endParaRPr>
                    </a:p>
                  </a:txBody>
                  <a:tcPr/>
                </a:tc>
                <a:extLst>
                  <a:ext uri="{0D108BD9-81ED-4DB2-BD59-A6C34878D82A}">
                    <a16:rowId xmlns:a16="http://schemas.microsoft.com/office/drawing/2014/main" val="10001"/>
                  </a:ext>
                </a:extLst>
              </a:tr>
              <a:tr h="709066">
                <a:tc>
                  <a:txBody>
                    <a:bodyPr/>
                    <a:lstStyle/>
                    <a:p>
                      <a:pPr algn="ctr"/>
                      <a:r>
                        <a:rPr lang="en-US" sz="3200" dirty="0">
                          <a:latin typeface="Times New Roman" charset="0"/>
                          <a:ea typeface="Times New Roman" charset="0"/>
                          <a:cs typeface="Times New Roman" charset="0"/>
                        </a:rPr>
                        <a:t>TWL %  3-yrs</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3200" kern="1200" dirty="0">
                          <a:solidFill>
                            <a:schemeClr val="dk1"/>
                          </a:solidFill>
                          <a:effectLst/>
                          <a:latin typeface="Times New Roman" charset="0"/>
                          <a:ea typeface="Times New Roman" charset="0"/>
                          <a:cs typeface="Times New Roman" charset="0"/>
                        </a:rPr>
                        <a:t>36</a:t>
                      </a:r>
                      <a:r>
                        <a:rPr lang="mr-IN" sz="3200" kern="1200" dirty="0">
                          <a:solidFill>
                            <a:schemeClr val="dk1"/>
                          </a:solidFill>
                          <a:effectLst/>
                          <a:latin typeface="Times New Roman" charset="0"/>
                          <a:ea typeface="Times New Roman" charset="0"/>
                          <a:cs typeface="Times New Roman" charset="0"/>
                        </a:rPr>
                        <a:t>.</a:t>
                      </a:r>
                      <a:r>
                        <a:rPr lang="en-US" sz="3200" kern="1200" dirty="0">
                          <a:solidFill>
                            <a:schemeClr val="dk1"/>
                          </a:solidFill>
                          <a:effectLst/>
                          <a:latin typeface="Times New Roman" charset="0"/>
                          <a:ea typeface="Times New Roman" charset="0"/>
                          <a:cs typeface="Times New Roman" charset="0"/>
                        </a:rPr>
                        <a:t>98</a:t>
                      </a:r>
                      <a:r>
                        <a:rPr lang="mr-IN" sz="3200" kern="1200" dirty="0">
                          <a:solidFill>
                            <a:schemeClr val="dk1"/>
                          </a:solidFill>
                          <a:effectLst/>
                          <a:latin typeface="Times New Roman" charset="0"/>
                          <a:ea typeface="Times New Roman" charset="0"/>
                          <a:cs typeface="Times New Roman" charset="0"/>
                        </a:rPr>
                        <a:t>%±8.69 </a:t>
                      </a:r>
                      <a:endParaRPr lang="mr-IN" sz="3200" dirty="0">
                        <a:latin typeface="Times New Roman" charset="0"/>
                        <a:ea typeface="Times New Roman" charset="0"/>
                        <a:cs typeface="Times New Roman" charset="0"/>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nb-NO" sz="3200" kern="1200" dirty="0">
                          <a:solidFill>
                            <a:schemeClr val="dk1"/>
                          </a:solidFill>
                          <a:effectLst/>
                          <a:latin typeface="Times New Roman" charset="0"/>
                          <a:ea typeface="Times New Roman" charset="0"/>
                          <a:cs typeface="Times New Roman" charset="0"/>
                        </a:rPr>
                        <a:t>32.40 ± 10.69 </a:t>
                      </a:r>
                      <a:endParaRPr lang="nb-NO" sz="3200" dirty="0">
                        <a:latin typeface="Times New Roman" charset="0"/>
                        <a:ea typeface="Times New Roman" charset="0"/>
                        <a:cs typeface="Times New Roman" charset="0"/>
                      </a:endParaRPr>
                    </a:p>
                  </a:txBody>
                  <a:tcPr/>
                </a:tc>
                <a:extLst>
                  <a:ext uri="{0D108BD9-81ED-4DB2-BD59-A6C34878D82A}">
                    <a16:rowId xmlns:a16="http://schemas.microsoft.com/office/drawing/2014/main" val="10002"/>
                  </a:ext>
                </a:extLst>
              </a:tr>
              <a:tr h="709066">
                <a:tc>
                  <a:txBody>
                    <a:bodyPr/>
                    <a:lstStyle/>
                    <a:p>
                      <a:pPr algn="ctr"/>
                      <a:r>
                        <a:rPr lang="en-US" sz="3200" dirty="0">
                          <a:latin typeface="Times New Roman" charset="0"/>
                          <a:ea typeface="Times New Roman" charset="0"/>
                          <a:cs typeface="Times New Roman" charset="0"/>
                        </a:rPr>
                        <a:t>TWL % 5-yrs</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hr-HR" sz="3200" kern="1200" dirty="0">
                          <a:solidFill>
                            <a:schemeClr val="dk1"/>
                          </a:solidFill>
                          <a:effectLst/>
                          <a:latin typeface="Times New Roman" charset="0"/>
                          <a:ea typeface="Times New Roman" charset="0"/>
                          <a:cs typeface="Times New Roman" charset="0"/>
                        </a:rPr>
                        <a:t>37.62% ± 8.51 </a:t>
                      </a:r>
                      <a:endParaRPr lang="hr-HR" sz="3200" dirty="0">
                        <a:latin typeface="Times New Roman" charset="0"/>
                        <a:ea typeface="Times New Roman" charset="0"/>
                        <a:cs typeface="Times New Roman" charset="0"/>
                      </a:endParaRPr>
                    </a:p>
                  </a:txBody>
                  <a:tcPr/>
                </a:tc>
                <a:tc>
                  <a:txBody>
                    <a:bodyPr/>
                    <a:lstStyle/>
                    <a:p>
                      <a:pPr algn="ctr"/>
                      <a:r>
                        <a:rPr lang="hr-HR" sz="3200" kern="1200" dirty="0">
                          <a:solidFill>
                            <a:schemeClr val="dk1"/>
                          </a:solidFill>
                          <a:effectLst/>
                          <a:latin typeface="Times New Roman" charset="0"/>
                          <a:ea typeface="Times New Roman" charset="0"/>
                          <a:cs typeface="Times New Roman" charset="0"/>
                        </a:rPr>
                        <a:t>30.10 ± 13.51 </a:t>
                      </a:r>
                      <a:endParaRPr lang="hr-HR" sz="3200" dirty="0">
                        <a:latin typeface="Times New Roman" charset="0"/>
                        <a:ea typeface="Times New Roman" charset="0"/>
                        <a:cs typeface="Times New Roman"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327649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32" y="126666"/>
            <a:ext cx="17153467" cy="957068"/>
          </a:xfrm>
        </p:spPr>
        <p:txBody>
          <a:bodyPr>
            <a:noAutofit/>
          </a:bodyPr>
          <a:lstStyle/>
          <a:p>
            <a:pPr algn="ctr"/>
            <a:r>
              <a:rPr lang="en-US" sz="4000" b="1" dirty="0">
                <a:latin typeface="Times New Roman" charset="0"/>
                <a:ea typeface="Times New Roman" charset="0"/>
                <a:cs typeface="Times New Roman" charset="0"/>
              </a:rPr>
              <a:t> 21. BANDED VERSUS NON-BANDED LSG: 5-YEAR OUT- COMES  </a:t>
            </a:r>
            <a:br>
              <a:rPr lang="en-US" sz="4000" b="1" dirty="0">
                <a:latin typeface="Times New Roman" charset="0"/>
                <a:ea typeface="Times New Roman" charset="0"/>
                <a:cs typeface="Times New Roman" charset="0"/>
              </a:rPr>
            </a:br>
            <a:r>
              <a:rPr lang="en-US" sz="4000" b="1" dirty="0">
                <a:latin typeface="Times New Roman" charset="0"/>
                <a:ea typeface="Times New Roman" charset="0"/>
                <a:cs typeface="Times New Roman" charset="0"/>
              </a:rPr>
              <a:t>M. Bhandari </a:t>
            </a:r>
            <a:r>
              <a:rPr lang="en-US" sz="4000" b="1" dirty="0" err="1">
                <a:latin typeface="Times New Roman" charset="0"/>
                <a:ea typeface="Times New Roman" charset="0"/>
                <a:cs typeface="Times New Roman" charset="0"/>
              </a:rPr>
              <a:t>Mohak</a:t>
            </a:r>
            <a:r>
              <a:rPr lang="en-US" sz="4000" b="1" dirty="0">
                <a:latin typeface="Times New Roman" charset="0"/>
                <a:ea typeface="Times New Roman" charset="0"/>
                <a:cs typeface="Times New Roman" charset="0"/>
              </a:rPr>
              <a:t> India</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55542059"/>
              </p:ext>
            </p:extLst>
          </p:nvPr>
        </p:nvGraphicFramePr>
        <p:xfrm>
          <a:off x="270933" y="1083734"/>
          <a:ext cx="17153467" cy="4703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0" y="5787154"/>
            <a:ext cx="17424399" cy="4095562"/>
          </a:xfrm>
          <a:prstGeom prst="rect">
            <a:avLst/>
          </a:prstGeom>
          <a:noFill/>
        </p:spPr>
        <p:txBody>
          <a:bodyPr wrap="square" rtlCol="0">
            <a:spAutoFit/>
          </a:bodyPr>
          <a:lstStyle/>
          <a:p>
            <a:pPr marL="285722" indent="-285722">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Weight loss was equivalent between groups at 6 and 12 months. Thereafter, weight loss was substantially greater following BLSG compared to LSG at 2, 3, 4, and 5 years, with the magnitude of difference increasing at each successive year.</a:t>
            </a:r>
          </a:p>
          <a:p>
            <a:pPr marL="285722" indent="-285722">
              <a:buFont typeface="Arial" panose="020B0604020202020204" pitchFamily="34" charset="0"/>
              <a:buChar char="•"/>
            </a:pPr>
            <a:r>
              <a:rPr lang="en-US" sz="3200" b="1" dirty="0">
                <a:solidFill>
                  <a:srgbClr val="C00000"/>
                </a:solidFill>
                <a:latin typeface="Times New Roman" panose="02020603050405020304" pitchFamily="18" charset="0"/>
                <a:cs typeface="Times New Roman" panose="02020603050405020304" pitchFamily="18" charset="0"/>
              </a:rPr>
              <a:t>At 5 years, total BMI decrease was 33.0±12% for BLSG vs. 21.7±18.2% for LSG (P=0.0001). </a:t>
            </a:r>
          </a:p>
          <a:p>
            <a:pPr marL="285722" indent="-285722">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At 5 years, BLSG patients reported minimal food </a:t>
            </a:r>
            <a:r>
              <a:rPr lang="en-US" sz="3200" dirty="0" err="1">
                <a:latin typeface="Times New Roman" panose="02020603050405020304" pitchFamily="18" charset="0"/>
                <a:cs typeface="Times New Roman" panose="02020603050405020304" pitchFamily="18" charset="0"/>
              </a:rPr>
              <a:t>intoler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ances</a:t>
            </a:r>
            <a:r>
              <a:rPr lang="en-US" sz="3200" dirty="0">
                <a:latin typeface="Times New Roman" panose="02020603050405020304" pitchFamily="18" charset="0"/>
                <a:cs typeface="Times New Roman" panose="02020603050405020304" pitchFamily="18" charset="0"/>
              </a:rPr>
              <a:t>, very rare postprandial vomiting, no heartburn and 100% satisfaction with our loose-fitting version of BLSG. </a:t>
            </a:r>
          </a:p>
          <a:p>
            <a:pPr marL="285722" indent="-285722" algn="ctr">
              <a:buFont typeface="Arial" panose="020B0604020202020204" pitchFamily="34" charset="0"/>
              <a:buChar char="•"/>
            </a:pPr>
            <a:r>
              <a:rPr lang="en-US" sz="3200" b="1" dirty="0">
                <a:solidFill>
                  <a:srgbClr val="C00000"/>
                </a:solidFill>
                <a:latin typeface="Times New Roman" panose="02020603050405020304" pitchFamily="18" charset="0"/>
                <a:cs typeface="Times New Roman" panose="02020603050405020304" pitchFamily="18" charset="0"/>
              </a:rPr>
              <a:t>Conclusions: Loose-fitting BLSG is safe and produces substantially more weight loss than non-banded LSG at 2 through 5 postoperative years, with minimal side effects. </a:t>
            </a:r>
          </a:p>
        </p:txBody>
      </p:sp>
    </p:spTree>
    <p:extLst>
      <p:ext uri="{BB962C8B-B14F-4D97-AF65-F5344CB8AC3E}">
        <p14:creationId xmlns:p14="http://schemas.microsoft.com/office/powerpoint/2010/main" val="1409257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7" y="0"/>
            <a:ext cx="17047029" cy="1203424"/>
          </a:xfrm>
        </p:spPr>
        <p:txBody>
          <a:bodyPr>
            <a:noAutofit/>
          </a:bodyPr>
          <a:lstStyle/>
          <a:p>
            <a:pPr algn="ctr"/>
            <a:r>
              <a:rPr lang="en-US" sz="3200" b="1" dirty="0">
                <a:latin typeface="Times New Roman" charset="0"/>
                <a:ea typeface="Times New Roman" charset="0"/>
                <a:cs typeface="Times New Roman" charset="0"/>
              </a:rPr>
              <a:t>22. LAPAROSCOPIC SLEEVE GASTRECTOMY VERSUS ENDOSCOPIC SLEEVE GASTROPLASTY: A CASE MATCHED STUDY L </a:t>
            </a:r>
            <a:r>
              <a:rPr lang="en-US" sz="3200" b="1" dirty="0" err="1">
                <a:latin typeface="Times New Roman" charset="0"/>
                <a:ea typeface="Times New Roman" charset="0"/>
                <a:cs typeface="Times New Roman" charset="0"/>
              </a:rPr>
              <a:t>Fayad</a:t>
            </a:r>
            <a:r>
              <a:rPr lang="en-US" sz="3200" b="1" dirty="0">
                <a:latin typeface="Times New Roman" charset="0"/>
                <a:ea typeface="Times New Roman" charset="0"/>
                <a:cs typeface="Times New Roman" charset="0"/>
              </a:rPr>
              <a:t> et al USA</a:t>
            </a:r>
          </a:p>
        </p:txBody>
      </p:sp>
      <p:sp>
        <p:nvSpPr>
          <p:cNvPr id="3" name="Content Placeholder 2"/>
          <p:cNvSpPr>
            <a:spLocks noGrp="1"/>
          </p:cNvSpPr>
          <p:nvPr>
            <p:ph idx="1"/>
          </p:nvPr>
        </p:nvSpPr>
        <p:spPr>
          <a:xfrm>
            <a:off x="116560" y="1203424"/>
            <a:ext cx="17336422" cy="8282288"/>
          </a:xfrm>
        </p:spPr>
        <p:txBody>
          <a:bodyPr>
            <a:noAutofit/>
          </a:bodyPr>
          <a:lstStyle/>
          <a:p>
            <a:r>
              <a:rPr lang="en-US" sz="3600" dirty="0">
                <a:latin typeface="Times New Roman" charset="0"/>
                <a:ea typeface="Times New Roman" charset="0"/>
                <a:cs typeface="Times New Roman" charset="0"/>
              </a:rPr>
              <a:t>Aim: compare the outcomes of ESG versus LSG over 6 months in a case-matched cohort.</a:t>
            </a:r>
          </a:p>
          <a:p>
            <a:r>
              <a:rPr lang="en-US" sz="3600" dirty="0">
                <a:latin typeface="Times New Roman" charset="0"/>
                <a:ea typeface="Times New Roman" charset="0"/>
                <a:cs typeface="Times New Roman" charset="0"/>
              </a:rPr>
              <a:t>Methods: This study was retrospective review of two prospectively collected databases of patients who underwent ESG and LSG at a single academic center. </a:t>
            </a:r>
          </a:p>
          <a:p>
            <a:r>
              <a:rPr lang="en-US" sz="3600" dirty="0">
                <a:latin typeface="Times New Roman" charset="0"/>
                <a:ea typeface="Times New Roman" charset="0"/>
                <a:cs typeface="Times New Roman" charset="0"/>
              </a:rPr>
              <a:t>Patients were matched 3:1 by age, sex, and body mass index (BMI) and evaluated at 1 and 6 months to determine percent total body weight loss (%TBWL), adverse events, and new-onset GERD.</a:t>
            </a:r>
          </a:p>
          <a:p>
            <a:r>
              <a:rPr lang="en-US" sz="3600" dirty="0">
                <a:latin typeface="Times New Roman" charset="0"/>
                <a:ea typeface="Times New Roman" charset="0"/>
                <a:cs typeface="Times New Roman" charset="0"/>
              </a:rPr>
              <a:t>Results: A total of 54 ESG patients were matched to 83 LSG patients. At 1 month follow-up, there was a significantly greater %TBWL in the ESG group than the LSG group (9.8% ± 2.5 vs. 7.5% ± 5.6, p &lt; 0.001). However, at 6 month follow-up, %TBWL became significantly lower in the ESG group than the LSG group (17.2% ± 7.5 vs. 23.9% ±7.8, p &lt; 0.05). ESG patients had a significantly lower rate of adverse events than LSG patients (5.2% vs. 16.9%, p &lt; 0.05). New-onset GERD post-procedure was also significantly lower in the ESG group than the LSG group (1.9% vs. 14.5%, p &lt; 0.05).</a:t>
            </a:r>
          </a:p>
          <a:p>
            <a:pPr algn="ctr"/>
            <a:r>
              <a:rPr lang="en-US" sz="3600" b="1" dirty="0">
                <a:solidFill>
                  <a:srgbClr val="C00000"/>
                </a:solidFill>
                <a:latin typeface="Times New Roman" charset="0"/>
                <a:ea typeface="Times New Roman" charset="0"/>
                <a:cs typeface="Times New Roman" charset="0"/>
              </a:rPr>
              <a:t>Conclusion: LSG results in superior weight loss to ESG at 6 months, however, it was associated with a greater rate of adverse events and new-onset GERD.</a:t>
            </a:r>
          </a:p>
          <a:p>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132828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27404"/>
            <a:ext cx="16170841" cy="2052510"/>
          </a:xfrm>
        </p:spPr>
        <p:txBody>
          <a:bodyPr>
            <a:normAutofit/>
          </a:bodyPr>
          <a:lstStyle/>
          <a:p>
            <a:pPr algn="ctr"/>
            <a:r>
              <a:rPr lang="en-US" sz="7200" b="1" dirty="0">
                <a:solidFill>
                  <a:srgbClr val="C00000"/>
                </a:solidFill>
                <a:latin typeface="Times New Roman" charset="0"/>
                <a:ea typeface="Times New Roman" charset="0"/>
                <a:cs typeface="Times New Roman" charset="0"/>
              </a:rPr>
              <a:t>4 Non matched controlled studies</a:t>
            </a:r>
          </a:p>
        </p:txBody>
      </p:sp>
      <p:pic>
        <p:nvPicPr>
          <p:cNvPr id="4" name="Immagine 3"/>
          <p:cNvPicPr>
            <a:picLocks noChangeAspect="1"/>
          </p:cNvPicPr>
          <p:nvPr/>
        </p:nvPicPr>
        <p:blipFill>
          <a:blip r:embed="rId2"/>
          <a:stretch>
            <a:fillRect/>
          </a:stretch>
        </p:blipFill>
        <p:spPr>
          <a:xfrm>
            <a:off x="3589563" y="3522133"/>
            <a:ext cx="9881065" cy="3843867"/>
          </a:xfrm>
          <a:prstGeom prst="rect">
            <a:avLst/>
          </a:prstGeom>
        </p:spPr>
      </p:pic>
    </p:spTree>
    <p:extLst>
      <p:ext uri="{BB962C8B-B14F-4D97-AF65-F5344CB8AC3E}">
        <p14:creationId xmlns:p14="http://schemas.microsoft.com/office/powerpoint/2010/main" val="19766297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32" y="41998"/>
            <a:ext cx="17153467" cy="957068"/>
          </a:xfrm>
        </p:spPr>
        <p:txBody>
          <a:bodyPr>
            <a:noAutofit/>
          </a:bodyPr>
          <a:lstStyle/>
          <a:p>
            <a:r>
              <a:rPr lang="en-US" sz="3000" b="1" dirty="0">
                <a:latin typeface="Times New Roman" charset="0"/>
                <a:ea typeface="Times New Roman" charset="0"/>
                <a:cs typeface="Times New Roman" charset="0"/>
              </a:rPr>
              <a:t>23. EFFECT OF HIATAL HERNIA REPAIR ON GASTROESOPHAGEAL REFLUX SYMPTOMS AFTER SG : A PROSPECTIVE OBSERVATIONAL STUDY M. </a:t>
            </a:r>
            <a:r>
              <a:rPr lang="en-US" sz="3000" b="1" dirty="0" err="1">
                <a:latin typeface="Times New Roman" charset="0"/>
                <a:ea typeface="Times New Roman" charset="0"/>
                <a:cs typeface="Times New Roman" charset="0"/>
              </a:rPr>
              <a:t>Minhem</a:t>
            </a:r>
            <a:r>
              <a:rPr lang="en-US" sz="3000" b="1" dirty="0">
                <a:latin typeface="Times New Roman" charset="0"/>
                <a:ea typeface="Times New Roman" charset="0"/>
                <a:cs typeface="Times New Roman" charset="0"/>
              </a:rPr>
              <a:t> AUB Lebanon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12504435"/>
              </p:ext>
            </p:extLst>
          </p:nvPr>
        </p:nvGraphicFramePr>
        <p:xfrm>
          <a:off x="270933" y="882567"/>
          <a:ext cx="17153467" cy="1860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0" y="2611695"/>
            <a:ext cx="17153468" cy="7294305"/>
          </a:xfrm>
          <a:prstGeom prst="rect">
            <a:avLst/>
          </a:prstGeom>
          <a:noFill/>
        </p:spPr>
        <p:txBody>
          <a:bodyPr wrap="square" rtlCol="0">
            <a:spAutoFit/>
          </a:bodyPr>
          <a:lstStyle/>
          <a:p>
            <a:pPr marL="457200" indent="-457200">
              <a:buFont typeface="Arial" charset="0"/>
              <a:buChar char="•"/>
            </a:pPr>
            <a:r>
              <a:rPr lang="en-US" sz="3600" dirty="0">
                <a:latin typeface="Times New Roman" charset="0"/>
                <a:ea typeface="Times New Roman" charset="0"/>
                <a:cs typeface="Times New Roman" charset="0"/>
              </a:rPr>
              <a:t>150 consecutive primary LSG patients were enrolled (43.4% males; mean age 37.0±11.7; mean BMI 40.3±4.8 Kg/M2). HHR was performed in 46 patients (31%) according to endoscopic and surgical findings mainly through posterior </a:t>
            </a:r>
            <a:r>
              <a:rPr lang="en-US" sz="3600" dirty="0" err="1">
                <a:latin typeface="Times New Roman" charset="0"/>
                <a:ea typeface="Times New Roman" charset="0"/>
                <a:cs typeface="Times New Roman" charset="0"/>
              </a:rPr>
              <a:t>crural</a:t>
            </a:r>
            <a:r>
              <a:rPr lang="en-US" sz="3600" dirty="0">
                <a:latin typeface="Times New Roman" charset="0"/>
                <a:ea typeface="Times New Roman" charset="0"/>
                <a:cs typeface="Times New Roman" charset="0"/>
              </a:rPr>
              <a:t> repair (95.6%). </a:t>
            </a:r>
          </a:p>
          <a:p>
            <a:pPr marL="457200" indent="-457200">
              <a:buFont typeface="Arial" charset="0"/>
              <a:buChar char="•"/>
            </a:pPr>
            <a:r>
              <a:rPr lang="en-US" sz="3600" dirty="0">
                <a:latin typeface="Times New Roman" charset="0"/>
                <a:ea typeface="Times New Roman" charset="0"/>
                <a:cs typeface="Times New Roman" charset="0"/>
              </a:rPr>
              <a:t>HHR patients were more likely to be males (56.5% vs. 37.5%, p=0.03) and to have erosive esophagitis (EE) (41.3% vs. 23.1%, p=0.02). </a:t>
            </a:r>
          </a:p>
          <a:p>
            <a:pPr marL="457200" indent="-457200">
              <a:buFont typeface="Arial" charset="0"/>
              <a:buChar char="•"/>
            </a:pPr>
            <a:r>
              <a:rPr lang="en-US" sz="3600" dirty="0">
                <a:latin typeface="Times New Roman" charset="0"/>
                <a:ea typeface="Times New Roman" charset="0"/>
                <a:cs typeface="Times New Roman" charset="0"/>
              </a:rPr>
              <a:t>Patients with LSG + HHR had similar rate of de novo GER (11.8% vs. 11.4%, p=0.6) and resolution of baseline GER at 6 months vs those with LSG alone (32.4% vs. 21.5%, p=0.2). </a:t>
            </a:r>
            <a:r>
              <a:rPr lang="en-US" sz="3600" b="1" dirty="0">
                <a:latin typeface="Times New Roman" charset="0"/>
                <a:ea typeface="Times New Roman" charset="0"/>
                <a:cs typeface="Times New Roman" charset="0"/>
              </a:rPr>
              <a:t>Total PPI dependence did not change at 6 months post-surgery. Assessment at 1-2 years was completed by 29 patients who underwent HHR+LSG. Compared to baseline, there were no differences in GERDQ scores at 1-2 years. However, N-GSSIQ scores dropped significantly (14.8±13.5 vs. 3.0±3.9, p&lt;0.001).</a:t>
            </a:r>
          </a:p>
          <a:p>
            <a:pPr marL="285722" indent="-285722" algn="ctr">
              <a:buFont typeface="Arial" panose="020B0604020202020204" pitchFamily="34" charset="0"/>
              <a:buChar char="•"/>
            </a:pPr>
            <a:r>
              <a:rPr lang="en-US" sz="3600" b="1" dirty="0">
                <a:solidFill>
                  <a:srgbClr val="C00000"/>
                </a:solidFill>
                <a:latin typeface="Times New Roman" charset="0"/>
                <a:ea typeface="Times New Roman" charset="0"/>
                <a:cs typeface="Times New Roman" charset="0"/>
              </a:rPr>
              <a:t>Conclusions: Loose-fitting BLSG is safe and produces substantially more weight loss than non-banded LSG at 2 through 5 postoperative years, with minimal side effects. </a:t>
            </a:r>
          </a:p>
        </p:txBody>
      </p:sp>
    </p:spTree>
    <p:extLst>
      <p:ext uri="{BB962C8B-B14F-4D97-AF65-F5344CB8AC3E}">
        <p14:creationId xmlns:p14="http://schemas.microsoft.com/office/powerpoint/2010/main" val="1230455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0" y="0"/>
            <a:ext cx="17610138" cy="10585870"/>
          </a:xfrm>
          <a:prstGeom prst="rect">
            <a:avLst/>
          </a:prstGeom>
        </p:spPr>
      </p:pic>
      <p:sp>
        <p:nvSpPr>
          <p:cNvPr id="6" name="Content Placeholder 2"/>
          <p:cNvSpPr txBox="1">
            <a:spLocks/>
          </p:cNvSpPr>
          <p:nvPr/>
        </p:nvSpPr>
        <p:spPr>
          <a:xfrm>
            <a:off x="138957" y="182880"/>
            <a:ext cx="13613619" cy="8698635"/>
          </a:xfrm>
          <a:prstGeom prst="rect">
            <a:avLst/>
          </a:prstGeom>
        </p:spPr>
        <p:txBody>
          <a:bodyPr vert="horz" lIns="91440" tIns="45720" rIns="91440" bIns="45720" rtlCol="0">
            <a:normAutofit/>
          </a:bodyPr>
          <a:lstStyle>
            <a:lvl1pPr marL="330190" indent="-330190" algn="l" defTabSz="1320759" rtl="0" eaLnBrk="1" latinLnBrk="0" hangingPunct="1">
              <a:lnSpc>
                <a:spcPct val="90000"/>
              </a:lnSpc>
              <a:spcBef>
                <a:spcPts val="1444"/>
              </a:spcBef>
              <a:buFont typeface="Arial" panose="020B0604020202020204" pitchFamily="34" charset="0"/>
              <a:buChar char="•"/>
              <a:defRPr sz="4044" kern="1200">
                <a:solidFill>
                  <a:schemeClr val="tx1"/>
                </a:solidFill>
                <a:latin typeface="+mn-lt"/>
                <a:ea typeface="+mn-ea"/>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sz="3467" kern="1200">
                <a:solidFill>
                  <a:schemeClr val="tx1"/>
                </a:solidFill>
                <a:latin typeface="+mn-lt"/>
                <a:ea typeface="+mn-ea"/>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sz="2889" kern="1200">
                <a:solidFill>
                  <a:schemeClr val="tx1"/>
                </a:solidFill>
                <a:latin typeface="+mn-lt"/>
                <a:ea typeface="+mn-ea"/>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sz="2600" kern="1200">
                <a:solidFill>
                  <a:schemeClr val="tx1"/>
                </a:solidFill>
                <a:latin typeface="+mn-lt"/>
                <a:ea typeface="+mn-ea"/>
                <a:cs typeface="+mn-cs"/>
              </a:defRPr>
            </a:lvl9pPr>
          </a:lstStyle>
          <a:p>
            <a:pPr marL="0" indent="0" algn="ctr">
              <a:buFont typeface="Arial" panose="020B0604020202020204" pitchFamily="34" charset="0"/>
              <a:buNone/>
            </a:pPr>
            <a:r>
              <a:rPr lang="en-US" sz="4400" b="1" dirty="0">
                <a:latin typeface="Times New Roman" charset="0"/>
                <a:ea typeface="Times New Roman" charset="0"/>
                <a:cs typeface="Times New Roman" charset="0"/>
              </a:rPr>
              <a:t>30 best studies @</a:t>
            </a:r>
            <a:r>
              <a:rPr lang="en-US" sz="4800" b="1" dirty="0">
                <a:latin typeface="Times New Roman" charset="0"/>
                <a:ea typeface="Times New Roman" charset="0"/>
                <a:cs typeface="Times New Roman" charset="0"/>
              </a:rPr>
              <a:t>IFSO2018</a:t>
            </a:r>
            <a:r>
              <a:rPr lang="en-US" sz="4400" b="1" dirty="0">
                <a:latin typeface="Times New Roman" charset="0"/>
                <a:ea typeface="Times New Roman" charset="0"/>
                <a:cs typeface="Times New Roman" charset="0"/>
              </a:rPr>
              <a:t> out of 370 oral abstracts</a:t>
            </a:r>
          </a:p>
        </p:txBody>
      </p:sp>
      <p:pic>
        <p:nvPicPr>
          <p:cNvPr id="7" name="Picture 6"/>
          <p:cNvPicPr>
            <a:picLocks noChangeAspect="1"/>
          </p:cNvPicPr>
          <p:nvPr/>
        </p:nvPicPr>
        <p:blipFill>
          <a:blip r:embed="rId3"/>
          <a:stretch>
            <a:fillRect/>
          </a:stretch>
        </p:blipFill>
        <p:spPr>
          <a:xfrm>
            <a:off x="123559" y="6107764"/>
            <a:ext cx="17363020" cy="3605546"/>
          </a:xfrm>
          <a:prstGeom prst="rect">
            <a:avLst/>
          </a:prstGeom>
        </p:spPr>
      </p:pic>
    </p:spTree>
    <p:extLst>
      <p:ext uri="{BB962C8B-B14F-4D97-AF65-F5344CB8AC3E}">
        <p14:creationId xmlns:p14="http://schemas.microsoft.com/office/powerpoint/2010/main" val="1057249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98722" y="694320"/>
            <a:ext cx="6411416" cy="3793014"/>
          </a:xfrm>
          <a:prstGeom prst="rect">
            <a:avLst/>
          </a:prstGeom>
        </p:spPr>
      </p:pic>
      <p:sp>
        <p:nvSpPr>
          <p:cNvPr id="5" name="TextBox 4"/>
          <p:cNvSpPr txBox="1"/>
          <p:nvPr/>
        </p:nvSpPr>
        <p:spPr>
          <a:xfrm>
            <a:off x="203200" y="84667"/>
            <a:ext cx="17192078" cy="1200329"/>
          </a:xfrm>
          <a:prstGeom prst="rect">
            <a:avLst/>
          </a:prstGeom>
          <a:noFill/>
        </p:spPr>
        <p:txBody>
          <a:bodyPr wrap="square" rtlCol="0">
            <a:spAutoFit/>
          </a:bodyPr>
          <a:lstStyle/>
          <a:p>
            <a:pPr algn="ctr"/>
            <a:r>
              <a:rPr lang="en-US" sz="3600" b="1" dirty="0">
                <a:latin typeface="Times New Roman" charset="0"/>
                <a:ea typeface="Times New Roman" charset="0"/>
                <a:cs typeface="Times New Roman" charset="0"/>
              </a:rPr>
              <a:t>24. Laparoscopic Long Sleeve Gastrectomy: A Novel Alternative Procedure to the Conventional Vertical Sleeve Gastrectomy </a:t>
            </a:r>
            <a:r>
              <a:rPr lang="en-US" sz="3600" b="1" dirty="0" err="1">
                <a:latin typeface="Times New Roman" charset="0"/>
                <a:ea typeface="Times New Roman" charset="0"/>
                <a:cs typeface="Times New Roman" charset="0"/>
              </a:rPr>
              <a:t>Soejima</a:t>
            </a:r>
            <a:r>
              <a:rPr lang="en-US" sz="3600" b="1" dirty="0">
                <a:latin typeface="Times New Roman" charset="0"/>
                <a:ea typeface="Times New Roman" charset="0"/>
                <a:cs typeface="Times New Roman" charset="0"/>
              </a:rPr>
              <a:t>, Y. et al. Japan</a:t>
            </a:r>
          </a:p>
        </p:txBody>
      </p:sp>
      <p:sp>
        <p:nvSpPr>
          <p:cNvPr id="3" name="Rectangle 2"/>
          <p:cNvSpPr/>
          <p:nvPr/>
        </p:nvSpPr>
        <p:spPr>
          <a:xfrm>
            <a:off x="203200" y="1355173"/>
            <a:ext cx="11720576" cy="3970318"/>
          </a:xfrm>
          <a:prstGeom prst="rect">
            <a:avLst/>
          </a:prstGeom>
        </p:spPr>
        <p:txBody>
          <a:bodyPr wrap="square">
            <a:spAutoFit/>
          </a:bodyPr>
          <a:lstStyle/>
          <a:p>
            <a:r>
              <a:rPr lang="en-US" sz="3600" b="1" dirty="0">
                <a:latin typeface="Times New Roman" charset="0"/>
                <a:ea typeface="Times New Roman" charset="0"/>
                <a:cs typeface="Times New Roman" charset="0"/>
              </a:rPr>
              <a:t>Objective:  </a:t>
            </a:r>
            <a:r>
              <a:rPr lang="en-US" sz="3600" dirty="0">
                <a:latin typeface="Times New Roman" charset="0"/>
                <a:ea typeface="Times New Roman" charset="0"/>
                <a:cs typeface="Times New Roman" charset="0"/>
              </a:rPr>
              <a:t>To assess the weight loss impact of a shorter resection margin from the pylorus (2 cm) in creating a “long sleeve gastrectomy”.</a:t>
            </a:r>
          </a:p>
          <a:p>
            <a:r>
              <a:rPr lang="en-US" sz="3600" b="1" dirty="0">
                <a:latin typeface="Times New Roman" charset="0"/>
                <a:ea typeface="Times New Roman" charset="0"/>
                <a:cs typeface="Times New Roman" charset="0"/>
              </a:rPr>
              <a:t>Methods: </a:t>
            </a:r>
            <a:r>
              <a:rPr lang="en-US" sz="3600" dirty="0">
                <a:latin typeface="Times New Roman" charset="0"/>
                <a:ea typeface="Times New Roman" charset="0"/>
                <a:cs typeface="Times New Roman" charset="0"/>
              </a:rPr>
              <a:t>70 patient divided into 2 groups: Conventional SG with resection margin 6 cm from the pylorus (LVSG, n=34), and long sleeve gastrectomy with resection margin 2 cm from pylorus (LLSG, n=36). </a:t>
            </a:r>
          </a:p>
        </p:txBody>
      </p:sp>
      <p:sp>
        <p:nvSpPr>
          <p:cNvPr id="6" name="Rectangle 5"/>
          <p:cNvSpPr/>
          <p:nvPr/>
        </p:nvSpPr>
        <p:spPr>
          <a:xfrm>
            <a:off x="203200" y="5325491"/>
            <a:ext cx="17406938" cy="4524315"/>
          </a:xfrm>
          <a:prstGeom prst="rect">
            <a:avLst/>
          </a:prstGeom>
        </p:spPr>
        <p:txBody>
          <a:bodyPr wrap="square">
            <a:spAutoFit/>
          </a:bodyPr>
          <a:lstStyle/>
          <a:p>
            <a:r>
              <a:rPr lang="en-US" sz="3600" b="1" dirty="0">
                <a:latin typeface="Times New Roman" charset="0"/>
                <a:ea typeface="Times New Roman" charset="0"/>
                <a:cs typeface="Times New Roman" charset="0"/>
              </a:rPr>
              <a:t>Results: </a:t>
            </a:r>
            <a:r>
              <a:rPr lang="en-US" sz="3600" dirty="0">
                <a:latin typeface="Times New Roman" charset="0"/>
                <a:ea typeface="Times New Roman" charset="0"/>
                <a:cs typeface="Times New Roman" charset="0"/>
              </a:rPr>
              <a:t>Preoperative characteristics including age, gender, BMI, and co-morbidities were comparable between the groups. </a:t>
            </a:r>
          </a:p>
          <a:p>
            <a:pPr marL="285722" indent="-285722">
              <a:buFont typeface="Arial"/>
              <a:buChar char="•"/>
            </a:pPr>
            <a:r>
              <a:rPr lang="en-US" sz="3600" dirty="0">
                <a:latin typeface="Times New Roman" charset="0"/>
                <a:ea typeface="Times New Roman" charset="0"/>
                <a:cs typeface="Times New Roman" charset="0"/>
              </a:rPr>
              <a:t>No significant difference in complication rates between the two groups. </a:t>
            </a:r>
          </a:p>
          <a:p>
            <a:pPr marL="285722" indent="-285722">
              <a:buFont typeface="Arial"/>
              <a:buChar char="•"/>
            </a:pPr>
            <a:r>
              <a:rPr lang="en-US" sz="3600" dirty="0">
                <a:latin typeface="Times New Roman" charset="0"/>
                <a:ea typeface="Times New Roman" charset="0"/>
                <a:cs typeface="Times New Roman" charset="0"/>
              </a:rPr>
              <a:t>At 12 months, %EWL was significantly greater for LLSG vs. LVSG (63.2% vs. 51.2%, p &lt; 0.05)proton pomp inhibitor use was significantly lower in LLSG vs. LVSG (5.8% vs. 21.8%, p&lt;0.05).</a:t>
            </a:r>
          </a:p>
          <a:p>
            <a:pPr algn="ctr"/>
            <a:r>
              <a:rPr lang="en-US" sz="3600" b="1" dirty="0">
                <a:solidFill>
                  <a:srgbClr val="C00000"/>
                </a:solidFill>
                <a:latin typeface="Times New Roman" charset="0"/>
                <a:ea typeface="Times New Roman" charset="0"/>
                <a:cs typeface="Times New Roman" charset="0"/>
              </a:rPr>
              <a:t>Conclusion: LLSG leads to better weight loss and gastric emptying property than conventional SC. RCTs comparing the two procedures is warranted.</a:t>
            </a:r>
          </a:p>
        </p:txBody>
      </p:sp>
      <p:pic>
        <p:nvPicPr>
          <p:cNvPr id="4" name="Immagine 3"/>
          <p:cNvPicPr>
            <a:picLocks noChangeAspect="1"/>
          </p:cNvPicPr>
          <p:nvPr/>
        </p:nvPicPr>
        <p:blipFill>
          <a:blip r:embed="rId3"/>
          <a:stretch>
            <a:fillRect/>
          </a:stretch>
        </p:blipFill>
        <p:spPr>
          <a:xfrm>
            <a:off x="14672469" y="3878103"/>
            <a:ext cx="2384142" cy="927463"/>
          </a:xfrm>
          <a:prstGeom prst="rect">
            <a:avLst/>
          </a:prstGeom>
        </p:spPr>
      </p:pic>
    </p:spTree>
    <p:extLst>
      <p:ext uri="{BB962C8B-B14F-4D97-AF65-F5344CB8AC3E}">
        <p14:creationId xmlns:p14="http://schemas.microsoft.com/office/powerpoint/2010/main" val="35758144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4266008" y="8570590"/>
            <a:ext cx="3254724" cy="1266131"/>
          </a:xfrm>
          <a:prstGeom prst="rect">
            <a:avLst/>
          </a:prstGeom>
        </p:spPr>
      </p:pic>
      <p:sp>
        <p:nvSpPr>
          <p:cNvPr id="2" name="Rectangle 1"/>
          <p:cNvSpPr/>
          <p:nvPr/>
        </p:nvSpPr>
        <p:spPr>
          <a:xfrm>
            <a:off x="270933" y="152400"/>
            <a:ext cx="17141277" cy="1200329"/>
          </a:xfrm>
          <a:prstGeom prst="rect">
            <a:avLst/>
          </a:prstGeom>
        </p:spPr>
        <p:txBody>
          <a:bodyPr wrap="square">
            <a:spAutoFit/>
          </a:bodyPr>
          <a:lstStyle/>
          <a:p>
            <a:pPr algn="ctr"/>
            <a:r>
              <a:rPr lang="en-US" sz="3600" b="1">
                <a:solidFill>
                  <a:srgbClr val="430045"/>
                </a:solidFill>
                <a:latin typeface="Times New Roman" charset="0"/>
                <a:ea typeface="Times New Roman" charset="0"/>
                <a:cs typeface="Times New Roman" charset="0"/>
              </a:rPr>
              <a:t>25. </a:t>
            </a:r>
            <a:r>
              <a:rPr lang="en-US" sz="3600" b="1" dirty="0">
                <a:solidFill>
                  <a:srgbClr val="430045"/>
                </a:solidFill>
                <a:latin typeface="Times New Roman" charset="0"/>
                <a:ea typeface="Times New Roman" charset="0"/>
                <a:cs typeface="Times New Roman" charset="0"/>
              </a:rPr>
              <a:t>TRANEXAMIC ACID IS SAFE AND EFFICIENT IN AVOIDING BLEEDING AFTER SLEEVE GASTRECTOMY A. Murad et al </a:t>
            </a:r>
            <a:r>
              <a:rPr lang="en-US" sz="3600" b="1" dirty="0" err="1">
                <a:solidFill>
                  <a:srgbClr val="430045"/>
                </a:solidFill>
                <a:latin typeface="Times New Roman" charset="0"/>
                <a:ea typeface="Times New Roman" charset="0"/>
                <a:cs typeface="Times New Roman" charset="0"/>
              </a:rPr>
              <a:t>Domingos</a:t>
            </a:r>
            <a:r>
              <a:rPr lang="en-US" sz="3600" b="1" dirty="0">
                <a:solidFill>
                  <a:srgbClr val="430045"/>
                </a:solidFill>
                <a:latin typeface="Times New Roman" charset="0"/>
                <a:ea typeface="Times New Roman" charset="0"/>
                <a:cs typeface="Times New Roman" charset="0"/>
              </a:rPr>
              <a:t> Hospital Brazil</a:t>
            </a:r>
            <a:endParaRPr lang="en-US" sz="3600" b="1" dirty="0">
              <a:solidFill>
                <a:prstClr val="black"/>
              </a:solidFill>
              <a:latin typeface="Times New Roman" charset="0"/>
              <a:ea typeface="Times New Roman" charset="0"/>
              <a:cs typeface="Times New Roman" charset="0"/>
            </a:endParaRPr>
          </a:p>
        </p:txBody>
      </p:sp>
      <p:sp>
        <p:nvSpPr>
          <p:cNvPr id="3" name="Rectangle 2"/>
          <p:cNvSpPr/>
          <p:nvPr/>
        </p:nvSpPr>
        <p:spPr>
          <a:xfrm>
            <a:off x="128017" y="1742197"/>
            <a:ext cx="17284194" cy="8094524"/>
          </a:xfrm>
          <a:prstGeom prst="rect">
            <a:avLst/>
          </a:prstGeom>
        </p:spPr>
        <p:txBody>
          <a:bodyPr wrap="square">
            <a:spAutoFit/>
          </a:bodyPr>
          <a:lstStyle/>
          <a:p>
            <a:pPr marL="571500" indent="-571500">
              <a:buFont typeface="Arial" charset="0"/>
              <a:buChar char="•"/>
            </a:pPr>
            <a:r>
              <a:rPr lang="en-US" sz="4000" b="1" dirty="0">
                <a:solidFill>
                  <a:prstClr val="black"/>
                </a:solidFill>
                <a:latin typeface="Times New Roman" charset="0"/>
                <a:ea typeface="Times New Roman" charset="0"/>
                <a:cs typeface="Times New Roman" charset="0"/>
              </a:rPr>
              <a:t>Background: </a:t>
            </a:r>
            <a:r>
              <a:rPr lang="en-US" sz="4000" dirty="0">
                <a:solidFill>
                  <a:prstClr val="black"/>
                </a:solidFill>
                <a:latin typeface="Times New Roman" charset="0"/>
                <a:ea typeface="Times New Roman" charset="0"/>
                <a:cs typeface="Times New Roman" charset="0"/>
              </a:rPr>
              <a:t>Tranexamic acid is an </a:t>
            </a:r>
            <a:r>
              <a:rPr lang="en-US" sz="4000" dirty="0" err="1">
                <a:solidFill>
                  <a:prstClr val="black"/>
                </a:solidFill>
                <a:latin typeface="Times New Roman" charset="0"/>
                <a:ea typeface="Times New Roman" charset="0"/>
                <a:cs typeface="Times New Roman" charset="0"/>
              </a:rPr>
              <a:t>antifibrinolytic</a:t>
            </a:r>
            <a:r>
              <a:rPr lang="en-US" sz="4000" dirty="0">
                <a:solidFill>
                  <a:prstClr val="black"/>
                </a:solidFill>
                <a:latin typeface="Times New Roman" charset="0"/>
                <a:ea typeface="Times New Roman" charset="0"/>
                <a:cs typeface="Times New Roman" charset="0"/>
              </a:rPr>
              <a:t> that can prevent or reduce bleeding. Aim to evaluate safety and efficacy in LSG.</a:t>
            </a:r>
          </a:p>
          <a:p>
            <a:pPr marL="571500" indent="-571500">
              <a:buFont typeface="Arial" charset="0"/>
              <a:buChar char="•"/>
            </a:pPr>
            <a:r>
              <a:rPr lang="en-US" sz="4000" b="1" dirty="0">
                <a:solidFill>
                  <a:prstClr val="black"/>
                </a:solidFill>
                <a:latin typeface="Times New Roman" charset="0"/>
                <a:ea typeface="Times New Roman" charset="0"/>
                <a:cs typeface="Times New Roman" charset="0"/>
              </a:rPr>
              <a:t>Methods: Matched analysis age, gender, BMI &amp; HTN							</a:t>
            </a:r>
            <a:r>
              <a:rPr lang="en-US" sz="4000" dirty="0">
                <a:solidFill>
                  <a:prstClr val="black"/>
                </a:solidFill>
                <a:latin typeface="Times New Roman" charset="0"/>
                <a:ea typeface="Times New Roman" charset="0"/>
                <a:cs typeface="Times New Roman" charset="0"/>
              </a:rPr>
              <a:t>Group 1 (n=200): SG, no Tranexamic Acid 2015-2018						Group 2 (n=192): SG with 1 gram of Tranexamic Acid intravenous during the anesthesia induction.</a:t>
            </a:r>
          </a:p>
          <a:p>
            <a:pPr marL="571500" indent="-571500">
              <a:buFont typeface="Arial" charset="0"/>
              <a:buChar char="•"/>
            </a:pPr>
            <a:r>
              <a:rPr lang="en-US" sz="4000" b="1" dirty="0">
                <a:solidFill>
                  <a:prstClr val="black"/>
                </a:solidFill>
                <a:latin typeface="Times New Roman" charset="0"/>
                <a:ea typeface="Times New Roman" charset="0"/>
                <a:cs typeface="Times New Roman" charset="0"/>
              </a:rPr>
              <a:t>Results: </a:t>
            </a:r>
            <a:r>
              <a:rPr lang="en-US" sz="4000" dirty="0">
                <a:solidFill>
                  <a:prstClr val="black"/>
                </a:solidFill>
                <a:latin typeface="Times New Roman" charset="0"/>
                <a:ea typeface="Times New Roman" charset="0"/>
                <a:cs typeface="Times New Roman" charset="0"/>
              </a:rPr>
              <a:t>No VTE, AMI, mortality 										Group 1: 4 patients (2%) re-laparoscopy for abdominal bleeding and 5 patients (2.5%) needed blood transfusion. 											Group 2: 0 bleeding (p&lt;0,05 comparing the groups).</a:t>
            </a:r>
          </a:p>
          <a:p>
            <a:pPr marL="571500" indent="-571500">
              <a:buFont typeface="Arial" charset="0"/>
              <a:buChar char="•"/>
            </a:pPr>
            <a:r>
              <a:rPr lang="en-US" sz="4000" b="1" dirty="0">
                <a:solidFill>
                  <a:prstClr val="black"/>
                </a:solidFill>
                <a:latin typeface="Times New Roman" charset="0"/>
                <a:ea typeface="Times New Roman" charset="0"/>
                <a:cs typeface="Times New Roman" charset="0"/>
              </a:rPr>
              <a:t>Conclusion: </a:t>
            </a:r>
            <a:r>
              <a:rPr lang="en-US" sz="4000" dirty="0">
                <a:solidFill>
                  <a:prstClr val="black"/>
                </a:solidFill>
                <a:latin typeface="Times New Roman" charset="0"/>
                <a:ea typeface="Times New Roman" charset="0"/>
                <a:cs typeface="Times New Roman" charset="0"/>
              </a:rPr>
              <a:t>The use of Tranexamic Acid is safe and efficient to avoid bleeding after Sleeve Gastrectomy</a:t>
            </a:r>
          </a:p>
          <a:p>
            <a:endParaRPr lang="en-US" sz="4000" dirty="0">
              <a:solidFill>
                <a:prstClr val="black"/>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28433931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2" y="188471"/>
            <a:ext cx="17085732" cy="1168400"/>
          </a:xfrm>
        </p:spPr>
        <p:txBody>
          <a:bodyPr>
            <a:noAutofit/>
          </a:bodyPr>
          <a:lstStyle/>
          <a:p>
            <a:pPr algn="ctr"/>
            <a:r>
              <a:rPr lang="en-US" sz="2800" b="1">
                <a:latin typeface="Times New Roman" charset="0"/>
                <a:ea typeface="Times New Roman" charset="0"/>
                <a:cs typeface="Times New Roman" charset="0"/>
              </a:rPr>
              <a:t>26. </a:t>
            </a:r>
            <a:r>
              <a:rPr lang="en-US" sz="2800" b="1" dirty="0">
                <a:latin typeface="Times New Roman" charset="0"/>
                <a:ea typeface="Times New Roman" charset="0"/>
                <a:cs typeface="Times New Roman" charset="0"/>
              </a:rPr>
              <a:t>IS FAST TRACK SURGERY (FTS) – AS SAFE IN REVISIONAL SURGERY AS IN PRIMARY CAS- ES? ENHANCED RECOVERY IN BARIATRIC SURGERY </a:t>
            </a:r>
            <a:r>
              <a:rPr lang="en-US" sz="2800" b="1" dirty="0">
                <a:latin typeface="Times New Roman" panose="02020603050405020304" pitchFamily="18" charset="0"/>
                <a:cs typeface="Times New Roman" panose="02020603050405020304" pitchFamily="18" charset="0"/>
              </a:rPr>
              <a:t>A. Mohammed et al. Maastricht, Netherland</a:t>
            </a:r>
            <a:br>
              <a:rPr lang="en-US" sz="2800" b="1" dirty="0">
                <a:latin typeface="Times New Roman" charset="0"/>
                <a:ea typeface="Times New Roman" charset="0"/>
                <a:cs typeface="Times New Roman" charset="0"/>
              </a:rPr>
            </a:br>
            <a:endParaRPr lang="en-US" sz="2800" b="1" dirty="0">
              <a:latin typeface="Times New Roman" charset="0"/>
              <a:ea typeface="Times New Roman" charset="0"/>
              <a:cs typeface="Times New Roman"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090009637"/>
              </p:ext>
            </p:extLst>
          </p:nvPr>
        </p:nvGraphicFramePr>
        <p:xfrm>
          <a:off x="118535" y="897467"/>
          <a:ext cx="17407466" cy="4063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A9CE5505-AFF1-3345-943C-2E1F3BEAE12F}"/>
              </a:ext>
            </a:extLst>
          </p:cNvPr>
          <p:cNvSpPr/>
          <p:nvPr/>
        </p:nvSpPr>
        <p:spPr>
          <a:xfrm>
            <a:off x="118535" y="8289329"/>
            <a:ext cx="17271999" cy="1577664"/>
          </a:xfrm>
          <a:prstGeom prst="rect">
            <a:avLst/>
          </a:prstGeom>
        </p:spPr>
        <p:txBody>
          <a:bodyPr wrap="square">
            <a:spAutoFit/>
          </a:bodyPr>
          <a:lstStyle/>
          <a:p>
            <a:pPr marL="285722" indent="-285722" algn="ctr"/>
            <a:r>
              <a:rPr lang="en-US" sz="3200" b="1" dirty="0">
                <a:latin typeface="Times New Roman" charset="0"/>
                <a:ea typeface="Times New Roman" charset="0"/>
                <a:cs typeface="Times New Roman" charset="0"/>
              </a:rPr>
              <a:t>	Conclusion: One-night discharge in FTS managed revisional procedures is safe compared to primary procedures. </a:t>
            </a:r>
            <a:r>
              <a:rPr lang="en-US" sz="3200" b="1" dirty="0">
                <a:solidFill>
                  <a:srgbClr val="C00000"/>
                </a:solidFill>
                <a:latin typeface="Times New Roman" charset="0"/>
                <a:ea typeface="Times New Roman" charset="0"/>
                <a:cs typeface="Times New Roman" charset="0"/>
              </a:rPr>
              <a:t>One-night discharge is associated with higher readmission rates</a:t>
            </a:r>
            <a:r>
              <a:rPr lang="en-US" sz="3200" b="1" dirty="0">
                <a:latin typeface="Times New Roman" charset="0"/>
                <a:ea typeface="Times New Roman" charset="0"/>
                <a:cs typeface="Times New Roman" charset="0"/>
              </a:rPr>
              <a:t>, although the post-discharge hospital contacts and surgical complications were similar</a:t>
            </a:r>
          </a:p>
        </p:txBody>
      </p:sp>
      <p:graphicFrame>
        <p:nvGraphicFramePr>
          <p:cNvPr id="9" name="Table 8"/>
          <p:cNvGraphicFramePr>
            <a:graphicFrameLocks noGrp="1"/>
          </p:cNvGraphicFramePr>
          <p:nvPr>
            <p:extLst>
              <p:ext uri="{D42A27DB-BD31-4B8C-83A1-F6EECF244321}">
                <p14:modId xmlns:p14="http://schemas.microsoft.com/office/powerpoint/2010/main" val="1018042686"/>
              </p:ext>
            </p:extLst>
          </p:nvPr>
        </p:nvGraphicFramePr>
        <p:xfrm>
          <a:off x="118535" y="4692738"/>
          <a:ext cx="17271999" cy="3596591"/>
        </p:xfrm>
        <a:graphic>
          <a:graphicData uri="http://schemas.openxmlformats.org/drawingml/2006/table">
            <a:tbl>
              <a:tblPr firstRow="1" bandRow="1">
                <a:tableStyleId>{5C22544A-7EE6-4342-B048-85BDC9FD1C3A}</a:tableStyleId>
              </a:tblPr>
              <a:tblGrid>
                <a:gridCol w="6323529">
                  <a:extLst>
                    <a:ext uri="{9D8B030D-6E8A-4147-A177-3AD203B41FA5}">
                      <a16:colId xmlns:a16="http://schemas.microsoft.com/office/drawing/2014/main" val="20000"/>
                    </a:ext>
                  </a:extLst>
                </a:gridCol>
                <a:gridCol w="5474235">
                  <a:extLst>
                    <a:ext uri="{9D8B030D-6E8A-4147-A177-3AD203B41FA5}">
                      <a16:colId xmlns:a16="http://schemas.microsoft.com/office/drawing/2014/main" val="20001"/>
                    </a:ext>
                  </a:extLst>
                </a:gridCol>
                <a:gridCol w="5474235">
                  <a:extLst>
                    <a:ext uri="{9D8B030D-6E8A-4147-A177-3AD203B41FA5}">
                      <a16:colId xmlns:a16="http://schemas.microsoft.com/office/drawing/2014/main" val="20002"/>
                    </a:ext>
                  </a:extLst>
                </a:gridCol>
              </a:tblGrid>
              <a:tr h="540081">
                <a:tc>
                  <a:txBody>
                    <a:bodyPr/>
                    <a:lstStyle/>
                    <a:p>
                      <a:pPr algn="ctr"/>
                      <a:r>
                        <a:rPr lang="en-US" sz="3200" dirty="0">
                          <a:latin typeface="Times New Roman" charset="0"/>
                          <a:ea typeface="Times New Roman" charset="0"/>
                          <a:cs typeface="Times New Roman" charset="0"/>
                        </a:rPr>
                        <a:t>Parameter</a:t>
                      </a:r>
                    </a:p>
                  </a:txBody>
                  <a:tcPr/>
                </a:tc>
                <a:tc>
                  <a:txBody>
                    <a:bodyPr/>
                    <a:lstStyle/>
                    <a:p>
                      <a:pPr algn="ctr"/>
                      <a:r>
                        <a:rPr lang="en-US" sz="3200" dirty="0">
                          <a:latin typeface="Times New Roman" charset="0"/>
                          <a:ea typeface="Times New Roman" charset="0"/>
                          <a:cs typeface="Times New Roman" charset="0"/>
                        </a:rPr>
                        <a:t>Primary</a:t>
                      </a:r>
                    </a:p>
                  </a:txBody>
                  <a:tcPr/>
                </a:tc>
                <a:tc>
                  <a:txBody>
                    <a:bodyPr/>
                    <a:lstStyle/>
                    <a:p>
                      <a:pPr algn="ctr"/>
                      <a:r>
                        <a:rPr lang="en-US" sz="3200" dirty="0">
                          <a:latin typeface="Times New Roman" charset="0"/>
                          <a:ea typeface="Times New Roman" charset="0"/>
                          <a:cs typeface="Times New Roman" charset="0"/>
                        </a:rPr>
                        <a:t>Revision</a:t>
                      </a:r>
                    </a:p>
                  </a:txBody>
                  <a:tcPr/>
                </a:tc>
                <a:extLst>
                  <a:ext uri="{0D108BD9-81ED-4DB2-BD59-A6C34878D82A}">
                    <a16:rowId xmlns:a16="http://schemas.microsoft.com/office/drawing/2014/main" val="10000"/>
                  </a:ext>
                </a:extLst>
              </a:tr>
              <a:tr h="540081">
                <a:tc>
                  <a:txBody>
                    <a:bodyPr/>
                    <a:lstStyle/>
                    <a:p>
                      <a:pPr algn="l"/>
                      <a:r>
                        <a:rPr lang="en-US" sz="3200" dirty="0">
                          <a:latin typeface="Times New Roman" charset="0"/>
                          <a:ea typeface="Times New Roman" charset="0"/>
                          <a:cs typeface="Times New Roman" charset="0"/>
                        </a:rPr>
                        <a:t>LOS (days)</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3200" kern="1200" dirty="0">
                          <a:solidFill>
                            <a:schemeClr val="dk1"/>
                          </a:solidFill>
                          <a:latin typeface="Times New Roman" charset="0"/>
                          <a:ea typeface="Times New Roman" charset="0"/>
                          <a:cs typeface="Times New Roman" charset="0"/>
                        </a:rPr>
                        <a:t>1.3±0.99 </a:t>
                      </a:r>
                      <a:endParaRPr lang="en-US" sz="3200" dirty="0">
                        <a:latin typeface="Times New Roman" charset="0"/>
                        <a:ea typeface="Times New Roman" charset="0"/>
                        <a:cs typeface="Times New Roman" charset="0"/>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3200" kern="1200" dirty="0">
                          <a:solidFill>
                            <a:schemeClr val="dk1"/>
                          </a:solidFill>
                          <a:latin typeface="Times New Roman" charset="0"/>
                          <a:ea typeface="Times New Roman" charset="0"/>
                          <a:cs typeface="Times New Roman" charset="0"/>
                        </a:rPr>
                        <a:t>1.5±1.4 </a:t>
                      </a:r>
                      <a:endParaRPr lang="en-US" sz="3200" dirty="0">
                        <a:latin typeface="Times New Roman" charset="0"/>
                        <a:ea typeface="Times New Roman" charset="0"/>
                        <a:cs typeface="Times New Roman" charset="0"/>
                      </a:endParaRPr>
                    </a:p>
                  </a:txBody>
                  <a:tcPr/>
                </a:tc>
                <a:extLst>
                  <a:ext uri="{0D108BD9-81ED-4DB2-BD59-A6C34878D82A}">
                    <a16:rowId xmlns:a16="http://schemas.microsoft.com/office/drawing/2014/main" val="10001"/>
                  </a:ext>
                </a:extLst>
              </a:tr>
              <a:tr h="540081">
                <a:tc>
                  <a:txBody>
                    <a:bodyPr/>
                    <a:lstStyle/>
                    <a:p>
                      <a:pPr algn="l"/>
                      <a:r>
                        <a:rPr lang="en-US" sz="3200" dirty="0">
                          <a:latin typeface="Times New Roman" charset="0"/>
                          <a:ea typeface="Times New Roman" charset="0"/>
                          <a:cs typeface="Times New Roman" charset="0"/>
                        </a:rPr>
                        <a:t>Discharge 1 night</a:t>
                      </a:r>
                    </a:p>
                  </a:txBody>
                  <a:tcPr/>
                </a:tc>
                <a:tc>
                  <a:txBody>
                    <a:bodyPr/>
                    <a:lstStyle/>
                    <a:p>
                      <a:pPr algn="ctr"/>
                      <a:r>
                        <a:rPr lang="en-US" sz="3200" dirty="0">
                          <a:latin typeface="Times New Roman" charset="0"/>
                          <a:ea typeface="Times New Roman" charset="0"/>
                          <a:cs typeface="Times New Roman" charset="0"/>
                        </a:rPr>
                        <a:t>573</a:t>
                      </a:r>
                    </a:p>
                  </a:txBody>
                  <a:tcPr/>
                </a:tc>
                <a:tc>
                  <a:txBody>
                    <a:bodyPr/>
                    <a:lstStyle/>
                    <a:p>
                      <a:pPr algn="ctr"/>
                      <a:r>
                        <a:rPr lang="en-US" sz="3200" dirty="0">
                          <a:latin typeface="Times New Roman" charset="0"/>
                          <a:ea typeface="Times New Roman" charset="0"/>
                          <a:cs typeface="Times New Roman" charset="0"/>
                        </a:rPr>
                        <a:t>77</a:t>
                      </a:r>
                    </a:p>
                  </a:txBody>
                  <a:tcPr/>
                </a:tc>
                <a:extLst>
                  <a:ext uri="{0D108BD9-81ED-4DB2-BD59-A6C34878D82A}">
                    <a16:rowId xmlns:a16="http://schemas.microsoft.com/office/drawing/2014/main" val="10002"/>
                  </a:ext>
                </a:extLst>
              </a:tr>
              <a:tr h="700991">
                <a:tc>
                  <a:txBody>
                    <a:bodyPr/>
                    <a:lstStyle/>
                    <a:p>
                      <a:pPr algn="l"/>
                      <a:r>
                        <a:rPr lang="en-US" sz="3200" dirty="0">
                          <a:latin typeface="Times New Roman" charset="0"/>
                          <a:ea typeface="Times New Roman" charset="0"/>
                          <a:cs typeface="Times New Roman" charset="0"/>
                        </a:rPr>
                        <a:t>Incidence</a:t>
                      </a:r>
                      <a:r>
                        <a:rPr lang="en-US" sz="3200" baseline="0" dirty="0">
                          <a:latin typeface="Times New Roman" charset="0"/>
                          <a:ea typeface="Times New Roman" charset="0"/>
                          <a:cs typeface="Times New Roman" charset="0"/>
                        </a:rPr>
                        <a:t> of contact</a:t>
                      </a:r>
                      <a:endParaRPr lang="en-US" sz="3200" dirty="0">
                        <a:latin typeface="Times New Roman" charset="0"/>
                        <a:ea typeface="Times New Roman" charset="0"/>
                        <a:cs typeface="Times New Roman" charset="0"/>
                      </a:endParaRPr>
                    </a:p>
                  </a:txBody>
                  <a:tcPr/>
                </a:tc>
                <a:tc>
                  <a:txBody>
                    <a:bodyPr/>
                    <a:lstStyle/>
                    <a:p>
                      <a:pPr algn="ctr"/>
                      <a:r>
                        <a:rPr lang="en-US" sz="3200" dirty="0">
                          <a:latin typeface="Times New Roman" charset="0"/>
                          <a:ea typeface="Times New Roman" charset="0"/>
                          <a:cs typeface="Times New Roman" charset="0"/>
                        </a:rPr>
                        <a:t>23.9%</a:t>
                      </a:r>
                    </a:p>
                  </a:txBody>
                  <a:tcPr/>
                </a:tc>
                <a:tc>
                  <a:txBody>
                    <a:bodyPr/>
                    <a:lstStyle/>
                    <a:p>
                      <a:pPr algn="ctr"/>
                      <a:r>
                        <a:rPr lang="en-US" sz="3200" dirty="0">
                          <a:latin typeface="Times New Roman" charset="0"/>
                          <a:ea typeface="Times New Roman" charset="0"/>
                          <a:cs typeface="Times New Roman" charset="0"/>
                        </a:rPr>
                        <a:t>31.2%</a:t>
                      </a:r>
                    </a:p>
                  </a:txBody>
                  <a:tcPr/>
                </a:tc>
                <a:extLst>
                  <a:ext uri="{0D108BD9-81ED-4DB2-BD59-A6C34878D82A}">
                    <a16:rowId xmlns:a16="http://schemas.microsoft.com/office/drawing/2014/main" val="10003"/>
                  </a:ext>
                </a:extLst>
              </a:tr>
              <a:tr h="540081">
                <a:tc>
                  <a:txBody>
                    <a:bodyPr/>
                    <a:lstStyle/>
                    <a:p>
                      <a:pPr algn="l"/>
                      <a:r>
                        <a:rPr lang="en-US" sz="3200" dirty="0">
                          <a:latin typeface="Times New Roman" charset="0"/>
                          <a:ea typeface="Times New Roman" charset="0"/>
                          <a:cs typeface="Times New Roman" charset="0"/>
                        </a:rPr>
                        <a:t>Readmission </a:t>
                      </a:r>
                    </a:p>
                  </a:txBody>
                  <a:tcPr/>
                </a:tc>
                <a:tc>
                  <a:txBody>
                    <a:bodyPr/>
                    <a:lstStyle/>
                    <a:p>
                      <a:pPr algn="ctr"/>
                      <a:r>
                        <a:rPr lang="en-US" sz="3200" dirty="0">
                          <a:latin typeface="Times New Roman" charset="0"/>
                          <a:ea typeface="Times New Roman" charset="0"/>
                          <a:cs typeface="Times New Roman" charset="0"/>
                        </a:rPr>
                        <a:t>5.9%</a:t>
                      </a:r>
                    </a:p>
                  </a:txBody>
                  <a:tcPr/>
                </a:tc>
                <a:tc>
                  <a:txBody>
                    <a:bodyPr/>
                    <a:lstStyle/>
                    <a:p>
                      <a:pPr algn="ctr"/>
                      <a:r>
                        <a:rPr lang="en-US" sz="3200" b="1" dirty="0">
                          <a:solidFill>
                            <a:srgbClr val="C00000"/>
                          </a:solidFill>
                          <a:latin typeface="Times New Roman" charset="0"/>
                          <a:ea typeface="Times New Roman" charset="0"/>
                          <a:cs typeface="Times New Roman" charset="0"/>
                        </a:rPr>
                        <a:t>13%</a:t>
                      </a:r>
                    </a:p>
                  </a:txBody>
                  <a:tcPr/>
                </a:tc>
                <a:extLst>
                  <a:ext uri="{0D108BD9-81ED-4DB2-BD59-A6C34878D82A}">
                    <a16:rowId xmlns:a16="http://schemas.microsoft.com/office/drawing/2014/main" val="10004"/>
                  </a:ext>
                </a:extLst>
              </a:tr>
              <a:tr h="540081">
                <a:tc>
                  <a:txBody>
                    <a:bodyPr/>
                    <a:lstStyle/>
                    <a:p>
                      <a:pPr algn="l"/>
                      <a:r>
                        <a:rPr lang="en-US" sz="3200" dirty="0" err="1">
                          <a:latin typeface="Times New Roman" charset="0"/>
                          <a:ea typeface="Times New Roman" charset="0"/>
                          <a:cs typeface="Times New Roman" charset="0"/>
                        </a:rPr>
                        <a:t>Reintervention</a:t>
                      </a:r>
                      <a:endParaRPr lang="en-US" sz="3200" dirty="0">
                        <a:latin typeface="Times New Roman" charset="0"/>
                        <a:ea typeface="Times New Roman" charset="0"/>
                        <a:cs typeface="Times New Roman" charset="0"/>
                      </a:endParaRPr>
                    </a:p>
                  </a:txBody>
                  <a:tcPr/>
                </a:tc>
                <a:tc>
                  <a:txBody>
                    <a:bodyPr/>
                    <a:lstStyle/>
                    <a:p>
                      <a:pPr algn="ctr"/>
                      <a:r>
                        <a:rPr lang="en-US" sz="3200" dirty="0">
                          <a:latin typeface="Times New Roman" charset="0"/>
                          <a:ea typeface="Times New Roman" charset="0"/>
                          <a:cs typeface="Times New Roman" charset="0"/>
                        </a:rPr>
                        <a:t>1.9%</a:t>
                      </a:r>
                    </a:p>
                  </a:txBody>
                  <a:tcPr/>
                </a:tc>
                <a:tc>
                  <a:txBody>
                    <a:bodyPr/>
                    <a:lstStyle/>
                    <a:p>
                      <a:pPr algn="ctr"/>
                      <a:r>
                        <a:rPr lang="en-US" sz="3200" b="1" dirty="0">
                          <a:solidFill>
                            <a:srgbClr val="C00000"/>
                          </a:solidFill>
                          <a:latin typeface="Times New Roman" charset="0"/>
                          <a:ea typeface="Times New Roman" charset="0"/>
                          <a:cs typeface="Times New Roman" charset="0"/>
                        </a:rPr>
                        <a:t>5.2%</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070894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5028069" y="8822268"/>
            <a:ext cx="2384142" cy="927463"/>
          </a:xfrm>
          <a:prstGeom prst="rect">
            <a:avLst/>
          </a:prstGeom>
        </p:spPr>
      </p:pic>
      <p:sp>
        <p:nvSpPr>
          <p:cNvPr id="2" name="Title 1"/>
          <p:cNvSpPr>
            <a:spLocks noGrp="1"/>
          </p:cNvSpPr>
          <p:nvPr>
            <p:ph type="title"/>
          </p:nvPr>
        </p:nvSpPr>
        <p:spPr>
          <a:xfrm>
            <a:off x="0" y="0"/>
            <a:ext cx="17412211" cy="1472523"/>
          </a:xfrm>
        </p:spPr>
        <p:txBody>
          <a:bodyPr>
            <a:noAutofit/>
          </a:bodyPr>
          <a:lstStyle/>
          <a:p>
            <a:pPr algn="ctr"/>
            <a:r>
              <a:rPr lang="pt-BR" sz="3200" b="1" dirty="0">
                <a:latin typeface="Times New Roman" charset="0"/>
                <a:ea typeface="Times New Roman" charset="0"/>
                <a:cs typeface="Times New Roman" charset="0"/>
              </a:rPr>
              <a:t>27. SG OUTCOMES IN 65+ YEAR OLD PATIENTS VS. DIFFERENT AGE GROUPS: COMPLICATIONS, WEIGHT LOSS AND COMORBIDITIES RESOLUTION </a:t>
            </a:r>
            <a:r>
              <a:rPr lang="it-IT" sz="3200" b="1" dirty="0" err="1">
                <a:latin typeface="Times New Roman" charset="0"/>
                <a:ea typeface="Times New Roman" charset="0"/>
                <a:cs typeface="Times New Roman" charset="0"/>
              </a:rPr>
              <a:t>R</a:t>
            </a:r>
            <a:r>
              <a:rPr lang="it-IT" sz="3200" b="1" dirty="0">
                <a:latin typeface="Times New Roman" charset="0"/>
                <a:ea typeface="Times New Roman" charset="0"/>
                <a:cs typeface="Times New Roman" charset="0"/>
              </a:rPr>
              <a:t>. </a:t>
            </a:r>
            <a:r>
              <a:rPr lang="it-IT" sz="3200" b="1" dirty="0" err="1">
                <a:latin typeface="Times New Roman" charset="0"/>
                <a:ea typeface="Times New Roman" charset="0"/>
                <a:cs typeface="Times New Roman" charset="0"/>
              </a:rPr>
              <a:t>Villaet</a:t>
            </a:r>
            <a:r>
              <a:rPr lang="it-IT" sz="3200" b="1" dirty="0">
                <a:latin typeface="Times New Roman" charset="0"/>
                <a:ea typeface="Times New Roman" charset="0"/>
                <a:cs typeface="Times New Roman" charset="0"/>
              </a:rPr>
              <a:t> al, </a:t>
            </a:r>
            <a:r>
              <a:rPr lang="it-IT" sz="3200" b="1" dirty="0" err="1">
                <a:latin typeface="Times New Roman" charset="0"/>
                <a:ea typeface="Times New Roman" charset="0"/>
                <a:cs typeface="Times New Roman" charset="0"/>
              </a:rPr>
              <a:t>Italy</a:t>
            </a:r>
            <a:endParaRPr lang="en-US" sz="3200" b="1" dirty="0">
              <a:latin typeface="Times New Roman" charset="0"/>
              <a:ea typeface="Times New Roman" charset="0"/>
              <a:cs typeface="Times New Roman" charset="0"/>
            </a:endParaRPr>
          </a:p>
        </p:txBody>
      </p:sp>
      <p:sp>
        <p:nvSpPr>
          <p:cNvPr id="3" name="Content Placeholder 2"/>
          <p:cNvSpPr>
            <a:spLocks noGrp="1"/>
          </p:cNvSpPr>
          <p:nvPr>
            <p:ph idx="1"/>
          </p:nvPr>
        </p:nvSpPr>
        <p:spPr>
          <a:xfrm>
            <a:off x="128016" y="1645920"/>
            <a:ext cx="17284195" cy="8103811"/>
          </a:xfrm>
        </p:spPr>
        <p:txBody>
          <a:bodyPr>
            <a:noAutofit/>
          </a:bodyPr>
          <a:lstStyle/>
          <a:p>
            <a:pPr marL="0" indent="0">
              <a:buNone/>
            </a:pPr>
            <a:r>
              <a:rPr lang="pt-BR" sz="3600" b="1" dirty="0" err="1">
                <a:latin typeface="Times New Roman" charset="0"/>
                <a:ea typeface="Times New Roman" charset="0"/>
                <a:cs typeface="Times New Roman" charset="0"/>
              </a:rPr>
              <a:t>Introduction</a:t>
            </a:r>
            <a:r>
              <a:rPr lang="pt-BR" sz="3600" b="1" dirty="0">
                <a:latin typeface="Times New Roman" charset="0"/>
                <a:ea typeface="Times New Roman" charset="0"/>
                <a:cs typeface="Times New Roman" charset="0"/>
              </a:rPr>
              <a:t>: </a:t>
            </a:r>
            <a:r>
              <a:rPr lang="pt-BR" sz="3600" dirty="0">
                <a:latin typeface="Times New Roman" charset="0"/>
                <a:ea typeface="Times New Roman" charset="0"/>
                <a:cs typeface="Times New Roman" charset="0"/>
              </a:rPr>
              <a:t>Sleeve gastrectomy in 65+ </a:t>
            </a:r>
            <a:r>
              <a:rPr lang="pt-BR" sz="3600" dirty="0" err="1">
                <a:latin typeface="Times New Roman" charset="0"/>
                <a:ea typeface="Times New Roman" charset="0"/>
                <a:cs typeface="Times New Roman" charset="0"/>
              </a:rPr>
              <a:t>year</a:t>
            </a:r>
            <a:r>
              <a:rPr lang="pt-BR" sz="3600" dirty="0">
                <a:latin typeface="Times New Roman" charset="0"/>
                <a:ea typeface="Times New Roman" charset="0"/>
                <a:cs typeface="Times New Roman" charset="0"/>
              </a:rPr>
              <a:t> </a:t>
            </a:r>
            <a:r>
              <a:rPr lang="pt-BR" sz="3600" dirty="0" err="1">
                <a:latin typeface="Times New Roman" charset="0"/>
                <a:ea typeface="Times New Roman" charset="0"/>
                <a:cs typeface="Times New Roman" charset="0"/>
              </a:rPr>
              <a:t>old</a:t>
            </a:r>
            <a:r>
              <a:rPr lang="pt-BR" sz="3600" dirty="0">
                <a:latin typeface="Times New Roman" charset="0"/>
                <a:ea typeface="Times New Roman" charset="0"/>
                <a:cs typeface="Times New Roman" charset="0"/>
              </a:rPr>
              <a:t> </a:t>
            </a:r>
            <a:r>
              <a:rPr lang="pt-BR" sz="3600" dirty="0" err="1">
                <a:latin typeface="Times New Roman" charset="0"/>
                <a:ea typeface="Times New Roman" charset="0"/>
                <a:cs typeface="Times New Roman" charset="0"/>
              </a:rPr>
              <a:t>patients</a:t>
            </a:r>
            <a:r>
              <a:rPr lang="pt-BR" sz="3600" dirty="0">
                <a:latin typeface="Times New Roman" charset="0"/>
                <a:ea typeface="Times New Roman" charset="0"/>
                <a:cs typeface="Times New Roman" charset="0"/>
              </a:rPr>
              <a:t> </a:t>
            </a:r>
            <a:r>
              <a:rPr lang="pt-BR" sz="3600" dirty="0" err="1">
                <a:latin typeface="Times New Roman" charset="0"/>
                <a:ea typeface="Times New Roman" charset="0"/>
                <a:cs typeface="Times New Roman" charset="0"/>
              </a:rPr>
              <a:t>is</a:t>
            </a:r>
            <a:r>
              <a:rPr lang="pt-BR" sz="3600" dirty="0">
                <a:latin typeface="Times New Roman" charset="0"/>
                <a:ea typeface="Times New Roman" charset="0"/>
                <a:cs typeface="Times New Roman" charset="0"/>
              </a:rPr>
              <a:t> still </a:t>
            </a:r>
            <a:r>
              <a:rPr lang="pt-BR" sz="3600" dirty="0" err="1">
                <a:latin typeface="Times New Roman" charset="0"/>
                <a:ea typeface="Times New Roman" charset="0"/>
                <a:cs typeface="Times New Roman" charset="0"/>
              </a:rPr>
              <a:t>controversial</a:t>
            </a:r>
            <a:r>
              <a:rPr lang="pt-BR" sz="3600" dirty="0">
                <a:latin typeface="Times New Roman" charset="0"/>
                <a:ea typeface="Times New Roman" charset="0"/>
                <a:cs typeface="Times New Roman" charset="0"/>
              </a:rPr>
              <a:t> </a:t>
            </a:r>
          </a:p>
          <a:p>
            <a:pPr marL="0" indent="0">
              <a:buNone/>
            </a:pPr>
            <a:r>
              <a:rPr lang="pt-BR" sz="3600" b="1" dirty="0" err="1">
                <a:latin typeface="Times New Roman" charset="0"/>
                <a:ea typeface="Times New Roman" charset="0"/>
                <a:cs typeface="Times New Roman" charset="0"/>
              </a:rPr>
              <a:t>Methods</a:t>
            </a:r>
            <a:r>
              <a:rPr lang="pt-BR" sz="3600" b="1" dirty="0">
                <a:latin typeface="Times New Roman" charset="0"/>
                <a:ea typeface="Times New Roman" charset="0"/>
                <a:cs typeface="Times New Roman" charset="0"/>
              </a:rPr>
              <a:t>: </a:t>
            </a:r>
            <a:r>
              <a:rPr lang="pt-BR" sz="3600" dirty="0" err="1">
                <a:latin typeface="Times New Roman" charset="0"/>
                <a:ea typeface="Times New Roman" charset="0"/>
                <a:cs typeface="Times New Roman" charset="0"/>
              </a:rPr>
              <a:t>Retrospective</a:t>
            </a:r>
            <a:r>
              <a:rPr lang="pt-BR" sz="3600" dirty="0">
                <a:latin typeface="Times New Roman" charset="0"/>
                <a:ea typeface="Times New Roman" charset="0"/>
                <a:cs typeface="Times New Roman" charset="0"/>
              </a:rPr>
              <a:t> </a:t>
            </a:r>
            <a:r>
              <a:rPr lang="pt-BR" sz="3600" dirty="0" err="1">
                <a:latin typeface="Times New Roman" charset="0"/>
                <a:ea typeface="Times New Roman" charset="0"/>
                <a:cs typeface="Times New Roman" charset="0"/>
              </a:rPr>
              <a:t>review</a:t>
            </a:r>
            <a:r>
              <a:rPr lang="pt-BR" sz="3600" dirty="0">
                <a:latin typeface="Times New Roman" charset="0"/>
                <a:ea typeface="Times New Roman" charset="0"/>
                <a:cs typeface="Times New Roman" charset="0"/>
              </a:rPr>
              <a:t> </a:t>
            </a:r>
            <a:r>
              <a:rPr lang="pt-BR" sz="3600" dirty="0" err="1">
                <a:latin typeface="Times New Roman" charset="0"/>
                <a:ea typeface="Times New Roman" charset="0"/>
                <a:cs typeface="Times New Roman" charset="0"/>
              </a:rPr>
              <a:t>of</a:t>
            </a:r>
            <a:r>
              <a:rPr lang="pt-BR" sz="3600" dirty="0">
                <a:latin typeface="Times New Roman" charset="0"/>
                <a:ea typeface="Times New Roman" charset="0"/>
                <a:cs typeface="Times New Roman" charset="0"/>
              </a:rPr>
              <a:t> 2,105 </a:t>
            </a:r>
            <a:r>
              <a:rPr lang="pt-BR" sz="3600" dirty="0" err="1">
                <a:latin typeface="Times New Roman" charset="0"/>
                <a:ea typeface="Times New Roman" charset="0"/>
                <a:cs typeface="Times New Roman" charset="0"/>
              </a:rPr>
              <a:t>patients</a:t>
            </a:r>
            <a:r>
              <a:rPr lang="pt-BR" sz="3600" dirty="0">
                <a:latin typeface="Times New Roman" charset="0"/>
                <a:ea typeface="Times New Roman" charset="0"/>
                <a:cs typeface="Times New Roman" charset="0"/>
              </a:rPr>
              <a:t> </a:t>
            </a:r>
            <a:r>
              <a:rPr lang="pt-BR" sz="3600" dirty="0" err="1">
                <a:latin typeface="Times New Roman" charset="0"/>
                <a:ea typeface="Times New Roman" charset="0"/>
                <a:cs typeface="Times New Roman" charset="0"/>
              </a:rPr>
              <a:t>with</a:t>
            </a:r>
            <a:r>
              <a:rPr lang="pt-BR" sz="3600" dirty="0">
                <a:latin typeface="Times New Roman" charset="0"/>
                <a:ea typeface="Times New Roman" charset="0"/>
                <a:cs typeface="Times New Roman" charset="0"/>
              </a:rPr>
              <a:t> BMI&gt;35 </a:t>
            </a:r>
            <a:r>
              <a:rPr lang="pt-BR" sz="3600" dirty="0" err="1">
                <a:latin typeface="Times New Roman" charset="0"/>
                <a:ea typeface="Times New Roman" charset="0"/>
                <a:cs typeface="Times New Roman" charset="0"/>
              </a:rPr>
              <a:t>undergoing</a:t>
            </a:r>
            <a:r>
              <a:rPr lang="pt-BR" sz="3600" dirty="0">
                <a:latin typeface="Times New Roman" charset="0"/>
                <a:ea typeface="Times New Roman" charset="0"/>
                <a:cs typeface="Times New Roman" charset="0"/>
              </a:rPr>
              <a:t> </a:t>
            </a:r>
            <a:r>
              <a:rPr lang="pt-BR" sz="3600" dirty="0" err="1">
                <a:latin typeface="Times New Roman" charset="0"/>
                <a:ea typeface="Times New Roman" charset="0"/>
                <a:cs typeface="Times New Roman" charset="0"/>
              </a:rPr>
              <a:t>sleeve</a:t>
            </a:r>
            <a:r>
              <a:rPr lang="pt-BR" sz="3600" dirty="0">
                <a:latin typeface="Times New Roman" charset="0"/>
                <a:ea typeface="Times New Roman" charset="0"/>
                <a:cs typeface="Times New Roman" charset="0"/>
              </a:rPr>
              <a:t> </a:t>
            </a:r>
            <a:r>
              <a:rPr lang="pt-BR" sz="3600" dirty="0" err="1">
                <a:latin typeface="Times New Roman" charset="0"/>
                <a:ea typeface="Times New Roman" charset="0"/>
                <a:cs typeface="Times New Roman" charset="0"/>
              </a:rPr>
              <a:t>laparoscopic</a:t>
            </a:r>
            <a:r>
              <a:rPr lang="pt-BR" sz="3600" dirty="0">
                <a:latin typeface="Times New Roman" charset="0"/>
                <a:ea typeface="Times New Roman" charset="0"/>
                <a:cs typeface="Times New Roman" charset="0"/>
              </a:rPr>
              <a:t> </a:t>
            </a:r>
            <a:r>
              <a:rPr lang="pt-BR" sz="3600" dirty="0" err="1">
                <a:latin typeface="Times New Roman" charset="0"/>
                <a:ea typeface="Times New Roman" charset="0"/>
                <a:cs typeface="Times New Roman" charset="0"/>
              </a:rPr>
              <a:t>sleeve</a:t>
            </a:r>
            <a:r>
              <a:rPr lang="pt-BR" sz="3600" dirty="0">
                <a:latin typeface="Times New Roman" charset="0"/>
                <a:ea typeface="Times New Roman" charset="0"/>
                <a:cs typeface="Times New Roman" charset="0"/>
              </a:rPr>
              <a:t> gastrectomy </a:t>
            </a:r>
            <a:r>
              <a:rPr lang="pt-BR" sz="3600" dirty="0" err="1">
                <a:latin typeface="Times New Roman" charset="0"/>
                <a:ea typeface="Times New Roman" charset="0"/>
                <a:cs typeface="Times New Roman" charset="0"/>
              </a:rPr>
              <a:t>between</a:t>
            </a:r>
            <a:r>
              <a:rPr lang="pt-BR" sz="3600" dirty="0">
                <a:latin typeface="Times New Roman" charset="0"/>
                <a:ea typeface="Times New Roman" charset="0"/>
                <a:cs typeface="Times New Roman" charset="0"/>
              </a:rPr>
              <a:t> Jan 2008 </a:t>
            </a:r>
            <a:r>
              <a:rPr lang="pt-BR" sz="3600" dirty="0" err="1">
                <a:latin typeface="Times New Roman" charset="0"/>
                <a:ea typeface="Times New Roman" charset="0"/>
                <a:cs typeface="Times New Roman" charset="0"/>
              </a:rPr>
              <a:t>and</a:t>
            </a:r>
            <a:r>
              <a:rPr lang="pt-BR" sz="3600" dirty="0">
                <a:latin typeface="Times New Roman" charset="0"/>
                <a:ea typeface="Times New Roman" charset="0"/>
                <a:cs typeface="Times New Roman" charset="0"/>
              </a:rPr>
              <a:t> </a:t>
            </a:r>
            <a:r>
              <a:rPr lang="pt-BR" sz="3600" dirty="0" err="1">
                <a:latin typeface="Times New Roman" charset="0"/>
                <a:ea typeface="Times New Roman" charset="0"/>
                <a:cs typeface="Times New Roman" charset="0"/>
              </a:rPr>
              <a:t>Dec</a:t>
            </a:r>
            <a:r>
              <a:rPr lang="pt-BR" sz="3600" dirty="0">
                <a:latin typeface="Times New Roman" charset="0"/>
                <a:ea typeface="Times New Roman" charset="0"/>
                <a:cs typeface="Times New Roman" charset="0"/>
              </a:rPr>
              <a:t> 2016 </a:t>
            </a:r>
            <a:endParaRPr lang="en-US" sz="3600" dirty="0">
              <a:latin typeface="Times New Roman" charset="0"/>
              <a:ea typeface="Times New Roman" charset="0"/>
              <a:cs typeface="Times New Roman" charset="0"/>
            </a:endParaRPr>
          </a:p>
          <a:p>
            <a:r>
              <a:rPr lang="en-US" sz="3600" b="1" dirty="0">
                <a:solidFill>
                  <a:srgbClr val="C00000"/>
                </a:solidFill>
                <a:latin typeface="Times New Roman" charset="0"/>
                <a:ea typeface="Times New Roman" charset="0"/>
                <a:cs typeface="Times New Roman" charset="0"/>
              </a:rPr>
              <a:t>Three age groups 1. 18-44 years (n: 1,253), 45-64 years (n: 817) &amp;  &gt; 65 years (n: 35).</a:t>
            </a:r>
          </a:p>
          <a:p>
            <a:pPr marL="0" indent="0">
              <a:buNone/>
            </a:pPr>
            <a:r>
              <a:rPr lang="en-US" sz="3600" b="1" dirty="0">
                <a:latin typeface="Times New Roman" charset="0"/>
                <a:ea typeface="Times New Roman" charset="0"/>
                <a:cs typeface="Times New Roman" charset="0"/>
              </a:rPr>
              <a:t>Results: </a:t>
            </a:r>
            <a:r>
              <a:rPr lang="en-US" sz="3600" dirty="0">
                <a:latin typeface="Times New Roman" charset="0"/>
                <a:ea typeface="Times New Roman" charset="0"/>
                <a:cs typeface="Times New Roman" charset="0"/>
              </a:rPr>
              <a:t>Total surgical complication rate of the three groups: 5.4%, 4.7%, 11.4%. </a:t>
            </a:r>
          </a:p>
          <a:p>
            <a:r>
              <a:rPr lang="en-US" sz="3600" dirty="0">
                <a:latin typeface="Times New Roman" charset="0"/>
                <a:ea typeface="Times New Roman" charset="0"/>
                <a:cs typeface="Times New Roman" charset="0"/>
              </a:rPr>
              <a:t>Mean EWL after one year from surgery was 76.2%, 66.3%, 52.9%; after two years was 78.8%, 65.9%, 58.1% and, after three years was 77.8%, 61.7%, 44.3%; </a:t>
            </a:r>
          </a:p>
          <a:p>
            <a:r>
              <a:rPr lang="en-US" sz="3600" b="1" dirty="0">
                <a:latin typeface="Times New Roman" charset="0"/>
                <a:ea typeface="Times New Roman" charset="0"/>
                <a:cs typeface="Times New Roman" charset="0"/>
              </a:rPr>
              <a:t>Total patients loss at 3 years follow-up:  12%, 23% and 37%. </a:t>
            </a:r>
          </a:p>
          <a:p>
            <a:r>
              <a:rPr lang="en-US" sz="3600" dirty="0">
                <a:latin typeface="Times New Roman" charset="0"/>
                <a:ea typeface="Times New Roman" charset="0"/>
                <a:cs typeface="Times New Roman" charset="0"/>
              </a:rPr>
              <a:t>Resolution of comorbidities: 88.3%, 61.2%, 56.3% for the first year, 90.6%, 77.2%, 45.5% for the second year, 88.9%, 52.9%, 33.3% for the third year.</a:t>
            </a:r>
          </a:p>
          <a:p>
            <a:pPr marL="0" indent="0">
              <a:buNone/>
            </a:pPr>
            <a:r>
              <a:rPr lang="en-US" sz="3600" b="1" dirty="0">
                <a:latin typeface="Times New Roman" charset="0"/>
                <a:ea typeface="Times New Roman" charset="0"/>
                <a:cs typeface="Times New Roman" charset="0"/>
              </a:rPr>
              <a:t>Conclusions: </a:t>
            </a:r>
            <a:r>
              <a:rPr lang="en-US" sz="3600" dirty="0">
                <a:latin typeface="Times New Roman" charset="0"/>
                <a:ea typeface="Times New Roman" charset="0"/>
                <a:cs typeface="Times New Roman" charset="0"/>
              </a:rPr>
              <a:t>Laparoscopic sleeve gastrectomy can be considered a safe and useful procedure, with limited surgical complications in elderly people. </a:t>
            </a:r>
          </a:p>
        </p:txBody>
      </p:sp>
    </p:spTree>
    <p:extLst>
      <p:ext uri="{BB962C8B-B14F-4D97-AF65-F5344CB8AC3E}">
        <p14:creationId xmlns:p14="http://schemas.microsoft.com/office/powerpoint/2010/main" val="17249513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9857"/>
            <a:ext cx="17610137" cy="2155371"/>
          </a:xfrm>
        </p:spPr>
        <p:txBody>
          <a:bodyPr>
            <a:normAutofit/>
          </a:bodyPr>
          <a:lstStyle/>
          <a:p>
            <a:pPr algn="ctr"/>
            <a:r>
              <a:rPr lang="en-US" sz="7200" b="1" dirty="0">
                <a:solidFill>
                  <a:srgbClr val="C00000"/>
                </a:solidFill>
                <a:latin typeface="Times New Roman" charset="0"/>
                <a:ea typeface="Times New Roman" charset="0"/>
                <a:cs typeface="Times New Roman" charset="0"/>
              </a:rPr>
              <a:t>Prospective &amp; </a:t>
            </a:r>
            <a:r>
              <a:rPr lang="en-US" sz="7200" b="1">
                <a:solidFill>
                  <a:srgbClr val="C00000"/>
                </a:solidFill>
                <a:latin typeface="Times New Roman" charset="0"/>
                <a:ea typeface="Times New Roman" charset="0"/>
                <a:cs typeface="Times New Roman" charset="0"/>
              </a:rPr>
              <a:t>Retrospective cohort studies</a:t>
            </a:r>
            <a:endParaRPr lang="en-US" sz="7200" b="1" dirty="0">
              <a:solidFill>
                <a:srgbClr val="C00000"/>
              </a:solidFill>
              <a:latin typeface="Times New Roman" charset="0"/>
              <a:ea typeface="Times New Roman" charset="0"/>
              <a:cs typeface="Times New Roman" charset="0"/>
            </a:endParaRPr>
          </a:p>
        </p:txBody>
      </p:sp>
      <p:pic>
        <p:nvPicPr>
          <p:cNvPr id="4" name="Immagine 3"/>
          <p:cNvPicPr>
            <a:picLocks noChangeAspect="1"/>
          </p:cNvPicPr>
          <p:nvPr/>
        </p:nvPicPr>
        <p:blipFill>
          <a:blip r:embed="rId2"/>
          <a:stretch>
            <a:fillRect/>
          </a:stretch>
        </p:blipFill>
        <p:spPr>
          <a:xfrm>
            <a:off x="3589563" y="3522133"/>
            <a:ext cx="9881065" cy="3843867"/>
          </a:xfrm>
          <a:prstGeom prst="rect">
            <a:avLst/>
          </a:prstGeom>
        </p:spPr>
      </p:pic>
    </p:spTree>
    <p:extLst>
      <p:ext uri="{BB962C8B-B14F-4D97-AF65-F5344CB8AC3E}">
        <p14:creationId xmlns:p14="http://schemas.microsoft.com/office/powerpoint/2010/main" val="4082729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4396149" y="8669868"/>
            <a:ext cx="3177608" cy="1236132"/>
          </a:xfrm>
          <a:prstGeom prst="rect">
            <a:avLst/>
          </a:prstGeom>
        </p:spPr>
      </p:pic>
      <p:sp>
        <p:nvSpPr>
          <p:cNvPr id="2" name="Titel 1"/>
          <p:cNvSpPr>
            <a:spLocks noGrp="1"/>
          </p:cNvSpPr>
          <p:nvPr>
            <p:ph type="title"/>
          </p:nvPr>
        </p:nvSpPr>
        <p:spPr>
          <a:xfrm>
            <a:off x="180993" y="0"/>
            <a:ext cx="17248152" cy="1168400"/>
          </a:xfrm>
        </p:spPr>
        <p:txBody>
          <a:bodyPr>
            <a:normAutofit/>
          </a:bodyPr>
          <a:lstStyle/>
          <a:p>
            <a:pPr algn="ctr"/>
            <a:r>
              <a:rPr lang="en-US" sz="3600" b="1" dirty="0">
                <a:latin typeface="Times New Roman" charset="0"/>
                <a:ea typeface="Times New Roman" charset="0"/>
                <a:cs typeface="Times New Roman" charset="0"/>
              </a:rPr>
              <a:t>28. WEIGHT LOSS AT THREE MONTHS AFTER PRIMARY BARIATRIC SURGERY PREDICTS OUTCOMES UP TO 60 MONTHS POSTOPERATIVE</a:t>
            </a:r>
          </a:p>
        </p:txBody>
      </p:sp>
      <p:sp>
        <p:nvSpPr>
          <p:cNvPr id="3" name="Tijdelijke aanduiding voor inhoud 2"/>
          <p:cNvSpPr>
            <a:spLocks noGrp="1"/>
          </p:cNvSpPr>
          <p:nvPr>
            <p:ph idx="1"/>
          </p:nvPr>
        </p:nvSpPr>
        <p:spPr>
          <a:xfrm>
            <a:off x="180993" y="1422400"/>
            <a:ext cx="17248152" cy="8009467"/>
          </a:xfrm>
        </p:spPr>
        <p:txBody>
          <a:bodyPr>
            <a:noAutofit/>
          </a:bodyPr>
          <a:lstStyle/>
          <a:p>
            <a:pPr marL="0" indent="0">
              <a:buNone/>
            </a:pPr>
            <a:r>
              <a:rPr lang="en-US" sz="3600" b="1" u="sng" dirty="0">
                <a:latin typeface="Times New Roman" charset="0"/>
                <a:ea typeface="Times New Roman" charset="0"/>
                <a:cs typeface="Times New Roman" charset="0"/>
              </a:rPr>
              <a:t>Background</a:t>
            </a:r>
            <a:r>
              <a:rPr lang="en-US" sz="3600" dirty="0">
                <a:latin typeface="Times New Roman" charset="0"/>
                <a:ea typeface="Times New Roman" charset="0"/>
                <a:cs typeface="Times New Roman" charset="0"/>
              </a:rPr>
              <a:t>: Wide variety in weight loss response after RYGB &amp; SG.</a:t>
            </a:r>
          </a:p>
          <a:p>
            <a:pPr marL="0" indent="0">
              <a:buNone/>
            </a:pPr>
            <a:r>
              <a:rPr lang="en-US" sz="3600" b="1" u="sng" dirty="0">
                <a:latin typeface="Times New Roman" charset="0"/>
                <a:ea typeface="Times New Roman" charset="0"/>
                <a:cs typeface="Times New Roman" charset="0"/>
              </a:rPr>
              <a:t>Objectives</a:t>
            </a:r>
            <a:r>
              <a:rPr lang="en-US" sz="3600" dirty="0">
                <a:latin typeface="Times New Roman" charset="0"/>
                <a:ea typeface="Times New Roman" charset="0"/>
                <a:cs typeface="Times New Roman" charset="0"/>
              </a:rPr>
              <a:t>: determine if weight loss up to 60 months postoperative could be predicted using 3-month postoperative assessments.</a:t>
            </a:r>
          </a:p>
          <a:p>
            <a:pPr marL="0" indent="0">
              <a:buNone/>
            </a:pPr>
            <a:r>
              <a:rPr lang="en-US" sz="3600" b="1" u="sng" dirty="0">
                <a:latin typeface="Times New Roman" charset="0"/>
                <a:ea typeface="Times New Roman" charset="0"/>
                <a:cs typeface="Times New Roman" charset="0"/>
              </a:rPr>
              <a:t>Methods</a:t>
            </a:r>
            <a:r>
              <a:rPr lang="en-US" sz="3600" dirty="0">
                <a:latin typeface="Times New Roman" charset="0"/>
                <a:ea typeface="Times New Roman" charset="0"/>
                <a:cs typeface="Times New Roman" charset="0"/>
              </a:rPr>
              <a:t>: Retrospective data from 9441 primary RYGB or SG surgery between 2012 and 2016. Low responders in the ﬁrst quartile (lowest %TWL) at 3 months, were followed annually to determine if their quartile position changed over time.</a:t>
            </a:r>
          </a:p>
          <a:p>
            <a:pPr marL="0" indent="0">
              <a:buNone/>
            </a:pPr>
            <a:r>
              <a:rPr lang="nl-NL" sz="3600" b="1" dirty="0" err="1">
                <a:latin typeface="Times New Roman" charset="0"/>
                <a:ea typeface="Times New Roman" charset="0"/>
                <a:cs typeface="Times New Roman" charset="0"/>
              </a:rPr>
              <a:t>Results</a:t>
            </a:r>
            <a:r>
              <a:rPr lang="nl-NL" sz="3600" b="1" dirty="0">
                <a:latin typeface="Times New Roman" charset="0"/>
                <a:ea typeface="Times New Roman" charset="0"/>
                <a:cs typeface="Times New Roman" charset="0"/>
              </a:rPr>
              <a:t>: </a:t>
            </a:r>
            <a:r>
              <a:rPr lang="en-US" sz="3600" dirty="0">
                <a:latin typeface="Times New Roman" charset="0"/>
                <a:ea typeface="Times New Roman" charset="0"/>
                <a:cs typeface="Times New Roman" charset="0"/>
              </a:rPr>
              <a:t>Patients in the ﬁrst quartile at 3 months were statistically most likely to appear within the ﬁrst quartile at 12, 24, 36, 48 and 60 months (p&lt;.001). </a:t>
            </a:r>
          </a:p>
          <a:p>
            <a:pPr marL="0" indent="0">
              <a:buNone/>
            </a:pPr>
            <a:r>
              <a:rPr lang="en-US" sz="3600" dirty="0">
                <a:latin typeface="Times New Roman" charset="0"/>
                <a:ea typeface="Times New Roman" charset="0"/>
                <a:cs typeface="Times New Roman" charset="0"/>
              </a:rPr>
              <a:t>Multiple regression analysis including baseline variables (BMI, age and sex) showed that %TWL at 3 months was a predictor for %TWL at 12 to 60 months (p&lt;.001)</a:t>
            </a:r>
          </a:p>
          <a:p>
            <a:pPr marL="0" indent="0">
              <a:buNone/>
            </a:pPr>
            <a:r>
              <a:rPr lang="en-US" sz="3600" b="1" u="sng" dirty="0">
                <a:latin typeface="Times New Roman" charset="0"/>
                <a:ea typeface="Times New Roman" charset="0"/>
                <a:cs typeface="Times New Roman" charset="0"/>
              </a:rPr>
              <a:t>Conclusions</a:t>
            </a:r>
            <a:r>
              <a:rPr lang="en-US" sz="3600" dirty="0">
                <a:latin typeface="Times New Roman" charset="0"/>
                <a:ea typeface="Times New Roman" charset="0"/>
                <a:cs typeface="Times New Roman" charset="0"/>
              </a:rPr>
              <a:t>: Weight loss 3 months after primary bariatric surgery is predictive for weight loss up to 60 months. Therefore, early selection of low responder patients (ﬁrst quartile), to undergo additional interventions, has the potential to improve long term efﬁcacy of bariatric care.</a:t>
            </a:r>
          </a:p>
          <a:p>
            <a:pPr marL="0" indent="0">
              <a:buNone/>
            </a:pPr>
            <a:endParaRPr lang="en-US" sz="3600" dirty="0">
              <a:latin typeface="Times New Roman" charset="0"/>
              <a:ea typeface="Times New Roman" charset="0"/>
              <a:cs typeface="Times New Roman" charset="0"/>
            </a:endParaRPr>
          </a:p>
          <a:p>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7274725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1"/>
            <a:ext cx="17424400" cy="1054607"/>
          </a:xfrm>
        </p:spPr>
        <p:txBody>
          <a:bodyPr>
            <a:noAutofit/>
          </a:bodyPr>
          <a:lstStyle/>
          <a:p>
            <a:pPr algn="ctr"/>
            <a:r>
              <a:rPr lang="pt-BR" sz="3200" b="1" dirty="0">
                <a:latin typeface="Times New Roman" charset="0"/>
                <a:ea typeface="Times New Roman" charset="0"/>
                <a:cs typeface="Times New Roman" charset="0"/>
              </a:rPr>
              <a:t>29. CT SCAN MEASUREMENT OF GASTRIC VOLUMES PRE AND POST LSG.  DOES THE RESECTED VOLUME CORRELATES TO WEIGHT LOSS RESULTS? C.R.O. </a:t>
            </a:r>
            <a:r>
              <a:rPr lang="pt-BR" sz="3200" b="1" dirty="0" err="1">
                <a:latin typeface="Times New Roman" charset="0"/>
                <a:ea typeface="Times New Roman" charset="0"/>
                <a:cs typeface="Times New Roman" charset="0"/>
              </a:rPr>
              <a:t>Luppi</a:t>
            </a:r>
            <a:r>
              <a:rPr lang="pt-BR" sz="3200" b="1" dirty="0">
                <a:latin typeface="Times New Roman" charset="0"/>
                <a:ea typeface="Times New Roman" charset="0"/>
                <a:cs typeface="Times New Roman" charset="0"/>
              </a:rPr>
              <a:t> et al Spain</a:t>
            </a:r>
            <a:endParaRPr lang="en-US" sz="3200" b="1" dirty="0">
              <a:latin typeface="Times New Roman" charset="0"/>
              <a:ea typeface="Times New Roman" charset="0"/>
              <a:cs typeface="Times New Roman" charset="0"/>
            </a:endParaRPr>
          </a:p>
        </p:txBody>
      </p:sp>
      <p:sp>
        <p:nvSpPr>
          <p:cNvPr id="3" name="Content Placeholder 2"/>
          <p:cNvSpPr>
            <a:spLocks noGrp="1"/>
          </p:cNvSpPr>
          <p:nvPr>
            <p:ph idx="1"/>
          </p:nvPr>
        </p:nvSpPr>
        <p:spPr>
          <a:xfrm>
            <a:off x="0" y="1433916"/>
            <a:ext cx="17610138" cy="8246532"/>
          </a:xfrm>
        </p:spPr>
        <p:txBody>
          <a:bodyPr>
            <a:noAutofit/>
          </a:bodyPr>
          <a:lstStyle/>
          <a:p>
            <a:pPr marL="0" indent="0">
              <a:lnSpc>
                <a:spcPct val="120000"/>
              </a:lnSpc>
              <a:buNone/>
            </a:pPr>
            <a:r>
              <a:rPr lang="pt-BR" sz="3100" b="1" dirty="0">
                <a:latin typeface="Times New Roman" charset="0"/>
                <a:ea typeface="Times New Roman" charset="0"/>
                <a:cs typeface="Times New Roman" charset="0"/>
              </a:rPr>
              <a:t>Aim: </a:t>
            </a:r>
            <a:r>
              <a:rPr lang="pt-BR" sz="3100" dirty="0" err="1">
                <a:latin typeface="Times New Roman" charset="0"/>
                <a:ea typeface="Times New Roman" charset="0"/>
                <a:cs typeface="Times New Roman" charset="0"/>
              </a:rPr>
              <a:t>Assesing</a:t>
            </a:r>
            <a:r>
              <a:rPr lang="pt-BR" sz="3100" dirty="0">
                <a:latin typeface="Times New Roman" charset="0"/>
                <a:ea typeface="Times New Roman" charset="0"/>
                <a:cs typeface="Times New Roman" charset="0"/>
              </a:rPr>
              <a:t> SG effectiveness </a:t>
            </a:r>
            <a:r>
              <a:rPr lang="pt-BR" sz="3100" dirty="0" err="1">
                <a:latin typeface="Times New Roman" charset="0"/>
                <a:ea typeface="Times New Roman" charset="0"/>
                <a:cs typeface="Times New Roman" charset="0"/>
              </a:rPr>
              <a:t>by</a:t>
            </a:r>
            <a:r>
              <a:rPr lang="pt-BR" sz="3100" dirty="0">
                <a:latin typeface="Times New Roman" charset="0"/>
                <a:ea typeface="Times New Roman" charset="0"/>
                <a:cs typeface="Times New Roman" charset="0"/>
              </a:rPr>
              <a:t> </a:t>
            </a:r>
            <a:r>
              <a:rPr lang="pt-BR" sz="3100" dirty="0" err="1">
                <a:latin typeface="Times New Roman" charset="0"/>
                <a:ea typeface="Times New Roman" charset="0"/>
                <a:cs typeface="Times New Roman" charset="0"/>
              </a:rPr>
              <a:t>resected</a:t>
            </a:r>
            <a:r>
              <a:rPr lang="pt-BR" sz="3100" dirty="0">
                <a:latin typeface="Times New Roman" charset="0"/>
                <a:ea typeface="Times New Roman" charset="0"/>
                <a:cs typeface="Times New Roman" charset="0"/>
              </a:rPr>
              <a:t> SG </a:t>
            </a:r>
            <a:r>
              <a:rPr lang="pt-BR" sz="3100" dirty="0" err="1">
                <a:latin typeface="Times New Roman" charset="0"/>
                <a:ea typeface="Times New Roman" charset="0"/>
                <a:cs typeface="Times New Roman" charset="0"/>
              </a:rPr>
              <a:t>specimen</a:t>
            </a:r>
            <a:r>
              <a:rPr lang="pt-BR" sz="3100" dirty="0">
                <a:latin typeface="Times New Roman" charset="0"/>
                <a:ea typeface="Times New Roman" charset="0"/>
                <a:cs typeface="Times New Roman" charset="0"/>
              </a:rPr>
              <a:t> &amp; </a:t>
            </a:r>
            <a:r>
              <a:rPr lang="pt-BR" sz="3100" dirty="0" err="1">
                <a:latin typeface="Times New Roman" charset="0"/>
                <a:ea typeface="Times New Roman" charset="0"/>
                <a:cs typeface="Times New Roman" charset="0"/>
              </a:rPr>
              <a:t>remnant</a:t>
            </a:r>
            <a:r>
              <a:rPr lang="pt-BR" sz="3100" dirty="0">
                <a:latin typeface="Times New Roman" charset="0"/>
                <a:ea typeface="Times New Roman" charset="0"/>
                <a:cs typeface="Times New Roman" charset="0"/>
              </a:rPr>
              <a:t> </a:t>
            </a:r>
            <a:r>
              <a:rPr lang="pt-BR" sz="3100" dirty="0" err="1">
                <a:latin typeface="Times New Roman" charset="0"/>
                <a:ea typeface="Times New Roman" charset="0"/>
                <a:cs typeface="Times New Roman" charset="0"/>
              </a:rPr>
              <a:t>gastric</a:t>
            </a:r>
            <a:r>
              <a:rPr lang="pt-BR" sz="3100" dirty="0">
                <a:latin typeface="Times New Roman" charset="0"/>
                <a:ea typeface="Times New Roman" charset="0"/>
                <a:cs typeface="Times New Roman" charset="0"/>
              </a:rPr>
              <a:t> volumes by multi-detector CT).</a:t>
            </a:r>
          </a:p>
          <a:p>
            <a:pPr marL="0" indent="0">
              <a:lnSpc>
                <a:spcPct val="120000"/>
              </a:lnSpc>
              <a:buNone/>
            </a:pPr>
            <a:r>
              <a:rPr lang="pt-BR" sz="3100" b="1" dirty="0" err="1">
                <a:latin typeface="Times New Roman" charset="0"/>
                <a:ea typeface="Times New Roman" charset="0"/>
                <a:cs typeface="Times New Roman" charset="0"/>
              </a:rPr>
              <a:t>Methods</a:t>
            </a:r>
            <a:r>
              <a:rPr lang="pt-BR" sz="3100" b="1" dirty="0">
                <a:latin typeface="Times New Roman" charset="0"/>
                <a:ea typeface="Times New Roman" charset="0"/>
                <a:cs typeface="Times New Roman" charset="0"/>
              </a:rPr>
              <a:t>: </a:t>
            </a:r>
            <a:r>
              <a:rPr lang="pt-BR" sz="3100" dirty="0">
                <a:latin typeface="Times New Roman" charset="0"/>
                <a:ea typeface="Times New Roman" charset="0"/>
                <a:cs typeface="Times New Roman" charset="0"/>
              </a:rPr>
              <a:t>64 </a:t>
            </a:r>
            <a:r>
              <a:rPr lang="pt-BR" sz="3100" dirty="0" err="1">
                <a:latin typeface="Times New Roman" charset="0"/>
                <a:ea typeface="Times New Roman" charset="0"/>
                <a:cs typeface="Times New Roman" charset="0"/>
              </a:rPr>
              <a:t>patients</a:t>
            </a:r>
            <a:r>
              <a:rPr lang="pt-BR" sz="3100" dirty="0">
                <a:latin typeface="Times New Roman" charset="0"/>
                <a:ea typeface="Times New Roman" charset="0"/>
                <a:cs typeface="Times New Roman" charset="0"/>
              </a:rPr>
              <a:t> </a:t>
            </a:r>
            <a:r>
              <a:rPr lang="pt-BR" sz="3100" dirty="0" err="1">
                <a:latin typeface="Times New Roman" charset="0"/>
                <a:ea typeface="Times New Roman" charset="0"/>
                <a:cs typeface="Times New Roman" charset="0"/>
              </a:rPr>
              <a:t>had</a:t>
            </a:r>
            <a:r>
              <a:rPr lang="pt-BR" sz="3100" dirty="0">
                <a:latin typeface="Times New Roman" charset="0"/>
                <a:ea typeface="Times New Roman" charset="0"/>
                <a:cs typeface="Times New Roman" charset="0"/>
              </a:rPr>
              <a:t> SG </a:t>
            </a:r>
            <a:r>
              <a:rPr lang="pt-BR" sz="3100" dirty="0" err="1">
                <a:latin typeface="Times New Roman" charset="0"/>
                <a:ea typeface="Times New Roman" charset="0"/>
                <a:cs typeface="Times New Roman" charset="0"/>
              </a:rPr>
              <a:t>with</a:t>
            </a:r>
            <a:r>
              <a:rPr lang="pt-BR" sz="3100" dirty="0">
                <a:latin typeface="Times New Roman" charset="0"/>
                <a:ea typeface="Times New Roman" charset="0"/>
                <a:cs typeface="Times New Roman" charset="0"/>
              </a:rPr>
              <a:t> 2 </a:t>
            </a:r>
            <a:r>
              <a:rPr lang="pt-BR" sz="3100" dirty="0" err="1">
                <a:latin typeface="Times New Roman" charset="0"/>
                <a:ea typeface="Times New Roman" charset="0"/>
                <a:cs typeface="Times New Roman" charset="0"/>
              </a:rPr>
              <a:t>different</a:t>
            </a:r>
            <a:r>
              <a:rPr lang="pt-BR" sz="3100" dirty="0">
                <a:latin typeface="Times New Roman" charset="0"/>
                <a:ea typeface="Times New Roman" charset="0"/>
                <a:cs typeface="Times New Roman" charset="0"/>
              </a:rPr>
              <a:t> bougie </a:t>
            </a:r>
            <a:r>
              <a:rPr lang="pt-BR" sz="3100" dirty="0" err="1">
                <a:latin typeface="Times New Roman" charset="0"/>
                <a:ea typeface="Times New Roman" charset="0"/>
                <a:cs typeface="Times New Roman" charset="0"/>
              </a:rPr>
              <a:t>sizes</a:t>
            </a:r>
            <a:r>
              <a:rPr lang="pt-BR" sz="3100" dirty="0">
                <a:latin typeface="Times New Roman" charset="0"/>
                <a:ea typeface="Times New Roman" charset="0"/>
                <a:cs typeface="Times New Roman" charset="0"/>
              </a:rPr>
              <a:t> (33 </a:t>
            </a:r>
            <a:r>
              <a:rPr lang="pt-BR" sz="3100" dirty="0" err="1">
                <a:latin typeface="Times New Roman" charset="0"/>
                <a:ea typeface="Times New Roman" charset="0"/>
                <a:cs typeface="Times New Roman" charset="0"/>
              </a:rPr>
              <a:t>Fr</a:t>
            </a:r>
            <a:r>
              <a:rPr lang="pt-BR" sz="3100" dirty="0">
                <a:latin typeface="Times New Roman" charset="0"/>
                <a:ea typeface="Times New Roman" charset="0"/>
                <a:cs typeface="Times New Roman" charset="0"/>
              </a:rPr>
              <a:t> &amp; 42 </a:t>
            </a:r>
            <a:r>
              <a:rPr lang="pt-BR" sz="3100" dirty="0" err="1">
                <a:latin typeface="Times New Roman" charset="0"/>
                <a:ea typeface="Times New Roman" charset="0"/>
                <a:cs typeface="Times New Roman" charset="0"/>
              </a:rPr>
              <a:t>Fr</a:t>
            </a:r>
            <a:r>
              <a:rPr lang="pt-BR" sz="3100" dirty="0">
                <a:latin typeface="Times New Roman" charset="0"/>
                <a:ea typeface="Times New Roman" charset="0"/>
                <a:cs typeface="Times New Roman" charset="0"/>
              </a:rPr>
              <a:t>).  </a:t>
            </a:r>
            <a:r>
              <a:rPr lang="pt-BR" sz="3100" dirty="0" err="1">
                <a:latin typeface="Times New Roman" charset="0"/>
                <a:ea typeface="Times New Roman" charset="0"/>
                <a:cs typeface="Times New Roman" charset="0"/>
              </a:rPr>
              <a:t>Multislice</a:t>
            </a:r>
            <a:r>
              <a:rPr lang="pt-BR" sz="3100" dirty="0">
                <a:latin typeface="Times New Roman" charset="0"/>
                <a:ea typeface="Times New Roman" charset="0"/>
                <a:cs typeface="Times New Roman" charset="0"/>
              </a:rPr>
              <a:t> CT scans preoperatively, 2 months and 1 </a:t>
            </a:r>
            <a:r>
              <a:rPr lang="pt-BR" sz="3100" dirty="0" err="1">
                <a:latin typeface="Times New Roman" charset="0"/>
                <a:ea typeface="Times New Roman" charset="0"/>
                <a:cs typeface="Times New Roman" charset="0"/>
              </a:rPr>
              <a:t>year</a:t>
            </a:r>
            <a:r>
              <a:rPr lang="pt-BR" sz="3100" dirty="0">
                <a:latin typeface="Times New Roman" charset="0"/>
                <a:ea typeface="Times New Roman" charset="0"/>
                <a:cs typeface="Times New Roman" charset="0"/>
              </a:rPr>
              <a:t> </a:t>
            </a:r>
            <a:r>
              <a:rPr lang="pt-BR" sz="3100" dirty="0" err="1">
                <a:latin typeface="Times New Roman" charset="0"/>
                <a:ea typeface="Times New Roman" charset="0"/>
                <a:cs typeface="Times New Roman" charset="0"/>
              </a:rPr>
              <a:t>post-op</a:t>
            </a:r>
            <a:r>
              <a:rPr lang="pt-BR" sz="3100" dirty="0">
                <a:latin typeface="Times New Roman" charset="0"/>
                <a:ea typeface="Times New Roman" charset="0"/>
                <a:cs typeface="Times New Roman" charset="0"/>
              </a:rPr>
              <a:t>.</a:t>
            </a:r>
            <a:endParaRPr lang="en-US" sz="3100" dirty="0">
              <a:latin typeface="Times New Roman" charset="0"/>
              <a:ea typeface="Times New Roman" charset="0"/>
              <a:cs typeface="Times New Roman" charset="0"/>
            </a:endParaRPr>
          </a:p>
          <a:p>
            <a:pPr marL="0" indent="0">
              <a:lnSpc>
                <a:spcPct val="120000"/>
              </a:lnSpc>
              <a:buNone/>
            </a:pPr>
            <a:r>
              <a:rPr lang="en-US" sz="3100" b="1" dirty="0">
                <a:latin typeface="Times New Roman" charset="0"/>
                <a:ea typeface="Times New Roman" charset="0"/>
                <a:cs typeface="Times New Roman" charset="0"/>
              </a:rPr>
              <a:t>Results: </a:t>
            </a:r>
            <a:r>
              <a:rPr lang="en-US" sz="3100" dirty="0">
                <a:latin typeface="Times New Roman" charset="0"/>
                <a:ea typeface="Times New Roman" charset="0"/>
                <a:cs typeface="Times New Roman" charset="0"/>
              </a:rPr>
              <a:t>Females: 68.7%, mean age: 50.2 years, mean BMI: 44.5 kg/m2, mean gastric volume: 686.8 ml. </a:t>
            </a:r>
          </a:p>
          <a:p>
            <a:pPr marL="0" indent="0">
              <a:lnSpc>
                <a:spcPct val="120000"/>
              </a:lnSpc>
              <a:buNone/>
            </a:pPr>
            <a:r>
              <a:rPr lang="en-US" sz="3100" dirty="0">
                <a:latin typeface="Times New Roman" charset="0"/>
                <a:ea typeface="Times New Roman" charset="0"/>
                <a:cs typeface="Times New Roman" charset="0"/>
              </a:rPr>
              <a:t>%EWL at 1 year: 60.1 ± 19.3%.  Mean remnant gastric volume: 103.5 ml at 2 months and 178.5 ml at 1 year, (p&lt;0.001).  </a:t>
            </a:r>
            <a:r>
              <a:rPr lang="en-US" sz="3100" b="1" dirty="0">
                <a:solidFill>
                  <a:srgbClr val="C00000"/>
                </a:solidFill>
                <a:latin typeface="Times New Roman" charset="0"/>
                <a:ea typeface="Times New Roman" charset="0"/>
                <a:cs typeface="Times New Roman" charset="0"/>
              </a:rPr>
              <a:t>No differences between the gastric volume increase after surgery (1 year volume - 2 months volume) with weight loss results at 1 year (r=0.016, p=0.92). </a:t>
            </a:r>
          </a:p>
          <a:p>
            <a:pPr marL="0" indent="0">
              <a:lnSpc>
                <a:spcPct val="120000"/>
              </a:lnSpc>
              <a:buNone/>
            </a:pPr>
            <a:r>
              <a:rPr lang="en-US" sz="3100" b="1" dirty="0">
                <a:solidFill>
                  <a:srgbClr val="C00000"/>
                </a:solidFill>
                <a:latin typeface="Times New Roman" charset="0"/>
                <a:ea typeface="Times New Roman" charset="0"/>
                <a:cs typeface="Times New Roman" charset="0"/>
              </a:rPr>
              <a:t>No significant differences in %EWL with different bougie sizes (p=0.327).  </a:t>
            </a:r>
          </a:p>
          <a:p>
            <a:pPr marL="0" indent="0">
              <a:lnSpc>
                <a:spcPct val="120000"/>
              </a:lnSpc>
              <a:buNone/>
            </a:pPr>
            <a:r>
              <a:rPr lang="en-US" sz="3100" b="1" dirty="0">
                <a:latin typeface="Times New Roman" charset="0"/>
                <a:ea typeface="Times New Roman" charset="0"/>
                <a:cs typeface="Times New Roman" charset="0"/>
              </a:rPr>
              <a:t>A significant correlation was found between the % resected stomach (2 months volume / preoperative volume) &amp; %EWL (r=0.322, p=0.043) &amp; significant correlation between the resected volume (preoperative volume - 2 months volume) with weight loss results at 1 year (r=0.384, p=0.014).</a:t>
            </a:r>
            <a:endParaRPr lang="en-US" sz="3100" dirty="0">
              <a:latin typeface="Times New Roman" charset="0"/>
              <a:ea typeface="Times New Roman" charset="0"/>
              <a:cs typeface="Times New Roman" charset="0"/>
            </a:endParaRPr>
          </a:p>
          <a:p>
            <a:pPr marL="0" indent="0" algn="ctr">
              <a:lnSpc>
                <a:spcPct val="100000"/>
              </a:lnSpc>
              <a:buNone/>
            </a:pPr>
            <a:r>
              <a:rPr lang="en-US" sz="3600" b="1" dirty="0">
                <a:solidFill>
                  <a:srgbClr val="C00000"/>
                </a:solidFill>
                <a:latin typeface="Times New Roman" charset="0"/>
                <a:ea typeface="Times New Roman" charset="0"/>
                <a:cs typeface="Times New Roman" charset="0"/>
              </a:rPr>
              <a:t>Conclusion: Bougie size should be tailored in each patient to resect a suitable gastric volume. Gastric dilatation does not seem to have an impact in short-term results</a:t>
            </a:r>
          </a:p>
        </p:txBody>
      </p:sp>
    </p:spTree>
    <p:extLst>
      <p:ext uri="{BB962C8B-B14F-4D97-AF65-F5344CB8AC3E}">
        <p14:creationId xmlns:p14="http://schemas.microsoft.com/office/powerpoint/2010/main" val="3895317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0993" y="0"/>
            <a:ext cx="17248152" cy="1168400"/>
          </a:xfrm>
        </p:spPr>
        <p:txBody>
          <a:bodyPr>
            <a:normAutofit/>
          </a:bodyPr>
          <a:lstStyle/>
          <a:p>
            <a:pPr algn="ctr"/>
            <a:r>
              <a:rPr lang="en-US" sz="3600" b="1" dirty="0">
                <a:latin typeface="Times New Roman" charset="0"/>
                <a:ea typeface="Times New Roman" charset="0"/>
                <a:cs typeface="Times New Roman" charset="0"/>
              </a:rPr>
              <a:t>30. ONE ANASTOMOSIS GASTRIC BYPASS IN THE MIDDLE EAST &amp; NORTH AFRICA REGION A. </a:t>
            </a:r>
            <a:r>
              <a:rPr lang="en-US" sz="3600" b="1" dirty="0" err="1">
                <a:latin typeface="Times New Roman" charset="0"/>
                <a:ea typeface="Times New Roman" charset="0"/>
                <a:cs typeface="Times New Roman" charset="0"/>
              </a:rPr>
              <a:t>Hadad</a:t>
            </a:r>
            <a:r>
              <a:rPr lang="en-US" sz="3600" b="1" dirty="0">
                <a:latin typeface="Times New Roman" charset="0"/>
                <a:ea typeface="Times New Roman" charset="0"/>
                <a:cs typeface="Times New Roman" charset="0"/>
              </a:rPr>
              <a:t> et al MENAC</a:t>
            </a:r>
          </a:p>
        </p:txBody>
      </p:sp>
      <p:sp>
        <p:nvSpPr>
          <p:cNvPr id="3" name="Tijdelijke aanduiding voor inhoud 2"/>
          <p:cNvSpPr>
            <a:spLocks noGrp="1"/>
          </p:cNvSpPr>
          <p:nvPr>
            <p:ph idx="1"/>
          </p:nvPr>
        </p:nvSpPr>
        <p:spPr>
          <a:xfrm>
            <a:off x="180993" y="1367536"/>
            <a:ext cx="17248152" cy="8009467"/>
          </a:xfrm>
        </p:spPr>
        <p:txBody>
          <a:bodyPr>
            <a:noAutofit/>
          </a:bodyPr>
          <a:lstStyle/>
          <a:p>
            <a:r>
              <a:rPr lang="en-US" sz="3300" b="1" u="sng" dirty="0">
                <a:latin typeface="Times New Roman" charset="0"/>
                <a:ea typeface="Times New Roman" charset="0"/>
                <a:cs typeface="Times New Roman" charset="0"/>
              </a:rPr>
              <a:t>Methods</a:t>
            </a:r>
            <a:r>
              <a:rPr lang="en-US" sz="3300" dirty="0">
                <a:latin typeface="Times New Roman" charset="0"/>
                <a:ea typeface="Times New Roman" charset="0"/>
                <a:cs typeface="Times New Roman" charset="0"/>
              </a:rPr>
              <a:t>: A questionnaire to study OAGB/MGB was sent to the members of the IFSO Middle East North Africa (MENA) chapter.</a:t>
            </a:r>
          </a:p>
          <a:p>
            <a:r>
              <a:rPr lang="en-US" sz="3300" b="1" u="sng" dirty="0">
                <a:latin typeface="Times New Roman" charset="0"/>
                <a:ea typeface="Times New Roman" charset="0"/>
                <a:cs typeface="Times New Roman" charset="0"/>
              </a:rPr>
              <a:t>Results: </a:t>
            </a:r>
            <a:r>
              <a:rPr lang="en-US" sz="3300" dirty="0">
                <a:latin typeface="Times New Roman" charset="0"/>
                <a:ea typeface="Times New Roman" charset="0"/>
                <a:cs typeface="Times New Roman" charset="0"/>
              </a:rPr>
              <a:t>148 surgeons (74%) responded. The most commonly performed procedures were the (LSG), followed by OAGB/MGB, and (RYGB). </a:t>
            </a:r>
          </a:p>
          <a:p>
            <a:r>
              <a:rPr lang="en-US" sz="3300" dirty="0">
                <a:latin typeface="Times New Roman" charset="0"/>
                <a:ea typeface="Times New Roman" charset="0"/>
                <a:cs typeface="Times New Roman" charset="0"/>
              </a:rPr>
              <a:t>Routine pre-operative endoscopy was not done by 65% of the surgeons. Regarding effectiveness of OAGB/MGB compared to LSG, 72% and 42% of surgeons believed OAGB/MGB is more effective than LSG and RYGB respectively. </a:t>
            </a:r>
            <a:r>
              <a:rPr lang="en-US" sz="3300" b="1" dirty="0">
                <a:latin typeface="Times New Roman" charset="0"/>
                <a:ea typeface="Times New Roman" charset="0"/>
                <a:cs typeface="Times New Roman" charset="0"/>
              </a:rPr>
              <a:t>The most common length of biliopancreatic limb (BPL) utilized was 200 cm </a:t>
            </a:r>
            <a:r>
              <a:rPr lang="en-US" sz="3300" dirty="0">
                <a:latin typeface="Times New Roman" charset="0"/>
                <a:ea typeface="Times New Roman" charset="0"/>
                <a:cs typeface="Times New Roman" charset="0"/>
              </a:rPr>
              <a:t>and 72% of surgeons did not measure the total length of the small bowel. </a:t>
            </a:r>
            <a:r>
              <a:rPr lang="en-US" sz="3300" b="1" dirty="0">
                <a:solidFill>
                  <a:srgbClr val="C00000"/>
                </a:solidFill>
                <a:latin typeface="Times New Roman" charset="0"/>
                <a:ea typeface="Times New Roman" charset="0"/>
                <a:cs typeface="Times New Roman" charset="0"/>
              </a:rPr>
              <a:t>Fifty percent of the surgeons offered OAGB/MGB as a treatment for acid reflux and 33% offered it to active smokers. </a:t>
            </a:r>
            <a:r>
              <a:rPr lang="en-US" sz="3300" dirty="0">
                <a:latin typeface="Times New Roman" charset="0"/>
                <a:ea typeface="Times New Roman" charset="0"/>
                <a:cs typeface="Times New Roman" charset="0"/>
              </a:rPr>
              <a:t>Early complication included leak (&lt;1%), venous thromboembolism (&lt;1%), and mortality (&lt;0.5%). Leaks were managed conservatively (23%), by conversion to RYGB (20%), reinforcing the anastomosis (19%), reversal to normal anatomy (6%), and others (32%). </a:t>
            </a:r>
            <a:r>
              <a:rPr lang="en-US" sz="3300" b="1" dirty="0">
                <a:solidFill>
                  <a:srgbClr val="C00000"/>
                </a:solidFill>
                <a:latin typeface="Times New Roman" charset="0"/>
                <a:ea typeface="Times New Roman" charset="0"/>
                <a:cs typeface="Times New Roman" charset="0"/>
              </a:rPr>
              <a:t>Revision of OAGB/MGB for malnutrition/steatorrhea or bile reflux was reported by 41% and 32% of surgeons respectively.</a:t>
            </a:r>
          </a:p>
          <a:p>
            <a:pPr algn="ctr"/>
            <a:r>
              <a:rPr lang="en-US" sz="3600" b="1" dirty="0">
                <a:latin typeface="Times New Roman" charset="0"/>
                <a:ea typeface="Times New Roman" charset="0"/>
                <a:cs typeface="Times New Roman" charset="0"/>
              </a:rPr>
              <a:t>Conclusion: OAGB/MGB is the second most commonly performed procedure in the MENA region. Most patients have 200 cm BPL. Long term follow-up is needed to monitor the rates of malnutrition and bile reflux gastritis.</a:t>
            </a:r>
          </a:p>
        </p:txBody>
      </p:sp>
    </p:spTree>
    <p:extLst>
      <p:ext uri="{BB962C8B-B14F-4D97-AF65-F5344CB8AC3E}">
        <p14:creationId xmlns:p14="http://schemas.microsoft.com/office/powerpoint/2010/main" val="16918644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48770"/>
            <a:ext cx="17424135" cy="1611810"/>
          </a:xfrm>
        </p:spPr>
        <p:txBody>
          <a:bodyPr>
            <a:noAutofit/>
          </a:bodyPr>
          <a:lstStyle/>
          <a:p>
            <a:pPr algn="ctr"/>
            <a:r>
              <a:rPr lang="pt-BR" sz="2800" b="1" dirty="0">
                <a:latin typeface="Times New Roman" charset="0"/>
                <a:ea typeface="Times New Roman" charset="0"/>
                <a:cs typeface="Times New Roman" charset="0"/>
              </a:rPr>
              <a:t>28. 12 YEARS AFTER ROUX-EN-Y GASTRIC BYPASS AS A CONVERSIONAL PROCEDURE FOR</a:t>
            </a:r>
            <a:br>
              <a:rPr lang="pt-BR" sz="2800" b="1" dirty="0">
                <a:latin typeface="Times New Roman" charset="0"/>
                <a:ea typeface="Times New Roman" charset="0"/>
                <a:cs typeface="Times New Roman" charset="0"/>
              </a:rPr>
            </a:br>
            <a:r>
              <a:rPr lang="pt-BR" sz="2800" b="1" dirty="0">
                <a:latin typeface="Times New Roman" charset="0"/>
                <a:ea typeface="Times New Roman" charset="0"/>
                <a:cs typeface="Times New Roman" charset="0"/>
              </a:rPr>
              <a:t>VERTICAL BANDED GASTROPLASTY, ARE WE ON THE RIGHT TRACK? T. </a:t>
            </a:r>
            <a:r>
              <a:rPr lang="pt-BR" sz="2800" b="1" dirty="0" err="1">
                <a:latin typeface="Times New Roman" charset="0"/>
                <a:ea typeface="Times New Roman" charset="0"/>
                <a:cs typeface="Times New Roman" charset="0"/>
              </a:rPr>
              <a:t>Khewater</a:t>
            </a:r>
            <a:r>
              <a:rPr lang="pt-BR" sz="2800" b="1" dirty="0">
                <a:latin typeface="Times New Roman" charset="0"/>
                <a:ea typeface="Times New Roman" charset="0"/>
                <a:cs typeface="Times New Roman" charset="0"/>
              </a:rPr>
              <a:t> </a:t>
            </a:r>
            <a:r>
              <a:rPr lang="pt-BR" sz="2800" b="1" dirty="0" err="1">
                <a:latin typeface="Times New Roman" charset="0"/>
                <a:ea typeface="Times New Roman" charset="0"/>
                <a:cs typeface="Times New Roman" charset="0"/>
              </a:rPr>
              <a:t>Belgium</a:t>
            </a:r>
            <a:endParaRPr lang="en-US" sz="2800" b="1" dirty="0">
              <a:latin typeface="Times New Roman" charset="0"/>
              <a:ea typeface="Times New Roman" charset="0"/>
              <a:cs typeface="Times New Roman" charset="0"/>
            </a:endParaRPr>
          </a:p>
        </p:txBody>
      </p:sp>
      <p:sp>
        <p:nvSpPr>
          <p:cNvPr id="3" name="Content Placeholder 2"/>
          <p:cNvSpPr>
            <a:spLocks noGrp="1"/>
          </p:cNvSpPr>
          <p:nvPr>
            <p:ph idx="1"/>
          </p:nvPr>
        </p:nvSpPr>
        <p:spPr>
          <a:xfrm>
            <a:off x="0" y="1250650"/>
            <a:ext cx="17610138" cy="8655349"/>
          </a:xfrm>
        </p:spPr>
        <p:txBody>
          <a:bodyPr>
            <a:noAutofit/>
          </a:bodyPr>
          <a:lstStyle/>
          <a:p>
            <a:r>
              <a:rPr lang="en-US" sz="3400" dirty="0">
                <a:latin typeface="Times New Roman" charset="0"/>
                <a:ea typeface="Times New Roman" charset="0"/>
                <a:cs typeface="Times New Roman" charset="0"/>
              </a:rPr>
              <a:t>Aim: We aimed to analyze our single-center long-term outcomes with patients requiring conversional RYGB for a failed VBG.</a:t>
            </a:r>
          </a:p>
          <a:p>
            <a:r>
              <a:rPr lang="en-US" sz="3400" b="1" dirty="0">
                <a:latin typeface="Times New Roman" charset="0"/>
                <a:ea typeface="Times New Roman" charset="0"/>
                <a:cs typeface="Times New Roman" charset="0"/>
              </a:rPr>
              <a:t>Methods: </a:t>
            </a:r>
            <a:r>
              <a:rPr lang="en-US" sz="3400" dirty="0">
                <a:latin typeface="Times New Roman" charset="0"/>
                <a:ea typeface="Times New Roman" charset="0"/>
                <a:cs typeface="Times New Roman" charset="0"/>
              </a:rPr>
              <a:t>VBG to RYGB from 2004 to May 2017 were reviewed. FU was obtained by direct telephone calls with patients. Characteristics, indications of conversion, long-term (&gt;30 days) </a:t>
            </a:r>
          </a:p>
          <a:p>
            <a:r>
              <a:rPr lang="en-US" sz="3400" b="1" dirty="0">
                <a:latin typeface="Times New Roman" charset="0"/>
                <a:ea typeface="Times New Roman" charset="0"/>
                <a:cs typeface="Times New Roman" charset="0"/>
              </a:rPr>
              <a:t>Results: </a:t>
            </a:r>
            <a:r>
              <a:rPr lang="en-US" sz="3400" dirty="0">
                <a:latin typeface="Times New Roman" charset="0"/>
                <a:ea typeface="Times New Roman" charset="0"/>
                <a:cs typeface="Times New Roman" charset="0"/>
              </a:rPr>
              <a:t>A total of 305 VBG patients (81.97% females) underwent conversional RYGB during the study period. The mean pre-RYGB body mass index (BMI) was 35.59 (23-66) kg/m. </a:t>
            </a:r>
          </a:p>
          <a:p>
            <a:r>
              <a:rPr lang="en-US" sz="3400" dirty="0">
                <a:latin typeface="Times New Roman" charset="0"/>
                <a:ea typeface="Times New Roman" charset="0"/>
                <a:cs typeface="Times New Roman" charset="0"/>
              </a:rPr>
              <a:t>Conversions were indicated in almost 61% of patients because of both VBG complications and weight regain in same time. </a:t>
            </a:r>
          </a:p>
          <a:p>
            <a:r>
              <a:rPr lang="en-US" sz="3400" dirty="0">
                <a:latin typeface="Times New Roman" charset="0"/>
                <a:ea typeface="Times New Roman" charset="0"/>
                <a:cs typeface="Times New Roman" charset="0"/>
              </a:rPr>
              <a:t>After a median follow-up of 76 (5-151) months, 225 (73.77%) patients agreed to be involved. Mean BMI and %EWL were 28.64 (18-45) kg/</a:t>
            </a:r>
            <a:r>
              <a:rPr lang="en-US" sz="3400" dirty="0" err="1">
                <a:latin typeface="Times New Roman" charset="0"/>
                <a:ea typeface="Times New Roman" charset="0"/>
                <a:cs typeface="Times New Roman" charset="0"/>
              </a:rPr>
              <a:t>mÇ</a:t>
            </a:r>
            <a:r>
              <a:rPr lang="en-US" sz="3400" dirty="0">
                <a:latin typeface="Times New Roman" charset="0"/>
                <a:ea typeface="Times New Roman" charset="0"/>
                <a:cs typeface="Times New Roman" charset="0"/>
              </a:rPr>
              <a:t> and 51.58% respectively. Nearly all conversion indications were addressed effectively. Surgical re-intervention was mandatory in 37/225 patients (16.44%) for complications. Approximately, 86% of patients reported complete remission of their obesity-related comorbidities and four fifth of them were fully satisfied.</a:t>
            </a:r>
          </a:p>
          <a:p>
            <a:pPr algn="ctr"/>
            <a:r>
              <a:rPr lang="en-US" sz="3400" b="1" dirty="0">
                <a:latin typeface="Times New Roman" charset="0"/>
                <a:ea typeface="Times New Roman" charset="0"/>
                <a:cs typeface="Times New Roman" charset="0"/>
              </a:rPr>
              <a:t>Conclusion: RYGB resolves VBG complications, improves quality of life and results in a prolonged stable weight loss. It has a key role in management of obesity-related comorbidities. In expert hands, it is the conversional procedure of choice for failed VBG patients.</a:t>
            </a:r>
          </a:p>
        </p:txBody>
      </p:sp>
    </p:spTree>
    <p:extLst>
      <p:ext uri="{BB962C8B-B14F-4D97-AF65-F5344CB8AC3E}">
        <p14:creationId xmlns:p14="http://schemas.microsoft.com/office/powerpoint/2010/main" val="39623732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9333" y="152402"/>
            <a:ext cx="17293678" cy="1202266"/>
          </a:xfrm>
        </p:spPr>
        <p:txBody>
          <a:bodyPr>
            <a:normAutofit/>
          </a:bodyPr>
          <a:lstStyle/>
          <a:p>
            <a:pPr algn="ctr"/>
            <a:r>
              <a:rPr lang="en-US" sz="3600" dirty="0">
                <a:latin typeface="Times New Roman" charset="0"/>
                <a:ea typeface="Times New Roman" charset="0"/>
                <a:cs typeface="Times New Roman" charset="0"/>
              </a:rPr>
              <a:t>29. </a:t>
            </a:r>
            <a:r>
              <a:rPr lang="en-US" sz="3600" b="1" dirty="0">
                <a:latin typeface="Times New Roman" charset="0"/>
                <a:ea typeface="Times New Roman" charset="0"/>
                <a:cs typeface="Times New Roman" charset="0"/>
              </a:rPr>
              <a:t>ENDOSCOPIC SLEEVE GASTROPLASTY: THE LARGEST SINGLE-CENTER EXPERIENCE WITH 1,000 PATIENTS </a:t>
            </a:r>
            <a:r>
              <a:rPr lang="en-US" sz="3600" b="1" dirty="0" err="1">
                <a:latin typeface="Times New Roman" charset="0"/>
                <a:ea typeface="Times New Roman" charset="0"/>
                <a:cs typeface="Times New Roman" charset="0"/>
              </a:rPr>
              <a:t>Alqahtani</a:t>
            </a:r>
            <a:r>
              <a:rPr lang="en-US" sz="3600" b="1" dirty="0">
                <a:latin typeface="Times New Roman" charset="0"/>
                <a:ea typeface="Times New Roman" charset="0"/>
                <a:cs typeface="Times New Roman" charset="0"/>
              </a:rPr>
              <a:t> et al </a:t>
            </a:r>
            <a:endParaRPr lang="en-US" sz="3600" dirty="0">
              <a:latin typeface="Times New Roman" charset="0"/>
              <a:ea typeface="Times New Roman" charset="0"/>
              <a:cs typeface="Times New Roman" charset="0"/>
            </a:endParaRPr>
          </a:p>
        </p:txBody>
      </p:sp>
      <p:sp>
        <p:nvSpPr>
          <p:cNvPr id="3" name="Content Placeholder 2"/>
          <p:cNvSpPr>
            <a:spLocks noGrp="1"/>
          </p:cNvSpPr>
          <p:nvPr>
            <p:ph idx="1"/>
          </p:nvPr>
        </p:nvSpPr>
        <p:spPr>
          <a:xfrm>
            <a:off x="169333" y="1563680"/>
            <a:ext cx="17293678" cy="8180238"/>
          </a:xfrm>
        </p:spPr>
        <p:txBody>
          <a:bodyPr>
            <a:noAutofit/>
          </a:bodyPr>
          <a:lstStyle/>
          <a:p>
            <a:r>
              <a:rPr lang="en-US" sz="3600" dirty="0">
                <a:latin typeface="Times New Roman" charset="0"/>
                <a:ea typeface="Times New Roman" charset="0"/>
                <a:cs typeface="Times New Roman" charset="0"/>
              </a:rPr>
              <a:t>Prospective review of 1000 patients BMI 33.3 (4.5) age 34.4 </a:t>
            </a:r>
            <a:r>
              <a:rPr lang="en-US" sz="3600" dirty="0" err="1">
                <a:latin typeface="Times New Roman" charset="0"/>
                <a:ea typeface="Times New Roman" charset="0"/>
                <a:cs typeface="Times New Roman" charset="0"/>
              </a:rPr>
              <a:t>yrs</a:t>
            </a:r>
            <a:r>
              <a:rPr lang="en-US" sz="3600" dirty="0">
                <a:latin typeface="Times New Roman" charset="0"/>
                <a:ea typeface="Times New Roman" charset="0"/>
                <a:cs typeface="Times New Roman" charset="0"/>
              </a:rPr>
              <a:t> (+-9.5), Female 89.4%</a:t>
            </a:r>
          </a:p>
          <a:p>
            <a:r>
              <a:rPr lang="en-US" sz="3600" dirty="0">
                <a:latin typeface="Times New Roman" charset="0"/>
                <a:ea typeface="Times New Roman" charset="0"/>
                <a:cs typeface="Times New Roman" charset="0"/>
              </a:rPr>
              <a:t>Mean EWL % : 40.2% (+- 35.3%) at 1 month</a:t>
            </a:r>
          </a:p>
          <a:p>
            <a:pPr lvl="2"/>
            <a:r>
              <a:rPr lang="en-US" sz="3600" dirty="0">
                <a:latin typeface="Times New Roman" charset="0"/>
                <a:ea typeface="Times New Roman" charset="0"/>
                <a:cs typeface="Times New Roman" charset="0"/>
              </a:rPr>
              <a:t>49.3% (+- 42.5%) at 3 months, 64.3% (+- 56.2%) at 6 months</a:t>
            </a:r>
          </a:p>
          <a:p>
            <a:pPr lvl="2"/>
            <a:r>
              <a:rPr lang="en-US" sz="3600" dirty="0">
                <a:latin typeface="Times New Roman" charset="0"/>
                <a:ea typeface="Times New Roman" charset="0"/>
                <a:cs typeface="Times New Roman" charset="0"/>
              </a:rPr>
              <a:t>70.1% (+-55.0 %) at 9 months, 67.5% (+- 52.3%) at 12 months</a:t>
            </a:r>
          </a:p>
          <a:p>
            <a:r>
              <a:rPr lang="en-US" sz="3600" dirty="0">
                <a:latin typeface="Times New Roman" charset="0"/>
                <a:ea typeface="Times New Roman" charset="0"/>
                <a:cs typeface="Times New Roman" charset="0"/>
              </a:rPr>
              <a:t>92.8% had </a:t>
            </a:r>
            <a:r>
              <a:rPr lang="en-US" sz="3600" dirty="0" err="1">
                <a:latin typeface="Times New Roman" charset="0"/>
                <a:ea typeface="Times New Roman" charset="0"/>
                <a:cs typeface="Times New Roman" charset="0"/>
              </a:rPr>
              <a:t>Abd</a:t>
            </a:r>
            <a:r>
              <a:rPr lang="en-US" sz="3600" dirty="0">
                <a:latin typeface="Times New Roman" charset="0"/>
                <a:ea typeface="Times New Roman" charset="0"/>
                <a:cs typeface="Times New Roman" charset="0"/>
              </a:rPr>
              <a:t> pain for 5 days</a:t>
            </a:r>
          </a:p>
          <a:p>
            <a:r>
              <a:rPr lang="en-US" sz="3600" dirty="0">
                <a:latin typeface="Times New Roman" charset="0"/>
                <a:ea typeface="Times New Roman" charset="0"/>
                <a:cs typeface="Times New Roman" charset="0"/>
              </a:rPr>
              <a:t>21.9% Emergency Department visit for analgesia &amp; hydration</a:t>
            </a:r>
          </a:p>
          <a:p>
            <a:r>
              <a:rPr lang="en-US" sz="3600" dirty="0">
                <a:latin typeface="Times New Roman" charset="0"/>
                <a:ea typeface="Times New Roman" charset="0"/>
                <a:cs typeface="Times New Roman" charset="0"/>
              </a:rPr>
              <a:t>8.6% 2-3 Emergency Department visits</a:t>
            </a:r>
          </a:p>
          <a:p>
            <a:r>
              <a:rPr lang="en-US" sz="3600" dirty="0">
                <a:latin typeface="Times New Roman" charset="0"/>
                <a:ea typeface="Times New Roman" charset="0"/>
                <a:cs typeface="Times New Roman" charset="0"/>
              </a:rPr>
              <a:t>1% (10 patients )revision to LSG</a:t>
            </a:r>
          </a:p>
          <a:p>
            <a:r>
              <a:rPr lang="en-US" sz="3600" dirty="0">
                <a:latin typeface="Times New Roman" charset="0"/>
                <a:ea typeface="Times New Roman" charset="0"/>
                <a:cs typeface="Times New Roman" charset="0"/>
              </a:rPr>
              <a:t>0.5% requires Re-ESG</a:t>
            </a:r>
          </a:p>
          <a:p>
            <a:r>
              <a:rPr lang="en-US" sz="3600" dirty="0">
                <a:latin typeface="Times New Roman" charset="0"/>
                <a:ea typeface="Times New Roman" charset="0"/>
                <a:cs typeface="Times New Roman" charset="0"/>
              </a:rPr>
              <a:t>No mortalities</a:t>
            </a:r>
          </a:p>
          <a:p>
            <a:r>
              <a:rPr lang="en-US" sz="3600" dirty="0">
                <a:latin typeface="Times New Roman" charset="0"/>
                <a:ea typeface="Times New Roman" charset="0"/>
                <a:cs typeface="Times New Roman" charset="0"/>
              </a:rPr>
              <a:t>DM remission in 3 months (61.9%), HTN remission in 3 months (100%)</a:t>
            </a:r>
          </a:p>
          <a:p>
            <a:r>
              <a:rPr lang="en-US" sz="3600" dirty="0">
                <a:latin typeface="Times New Roman" charset="0"/>
                <a:ea typeface="Times New Roman" charset="0"/>
                <a:cs typeface="Times New Roman" charset="0"/>
              </a:rPr>
              <a:t>Hyperlipidemia remission in 3 months (45%)</a:t>
            </a:r>
          </a:p>
        </p:txBody>
      </p:sp>
      <p:pic>
        <p:nvPicPr>
          <p:cNvPr id="4" name="Immagine 3"/>
          <p:cNvPicPr>
            <a:picLocks noChangeAspect="1"/>
          </p:cNvPicPr>
          <p:nvPr/>
        </p:nvPicPr>
        <p:blipFill>
          <a:blip r:embed="rId2"/>
          <a:stretch>
            <a:fillRect/>
          </a:stretch>
        </p:blipFill>
        <p:spPr>
          <a:xfrm>
            <a:off x="14049115" y="8415867"/>
            <a:ext cx="3413896" cy="1328051"/>
          </a:xfrm>
          <a:prstGeom prst="rect">
            <a:avLst/>
          </a:prstGeom>
        </p:spPr>
      </p:pic>
    </p:spTree>
    <p:extLst>
      <p:ext uri="{BB962C8B-B14F-4D97-AF65-F5344CB8AC3E}">
        <p14:creationId xmlns:p14="http://schemas.microsoft.com/office/powerpoint/2010/main" val="435098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12" y="3401568"/>
            <a:ext cx="16931139" cy="6156960"/>
          </a:xfrm>
        </p:spPr>
        <p:txBody>
          <a:bodyPr>
            <a:normAutofit fontScale="90000"/>
          </a:bodyPr>
          <a:lstStyle/>
          <a:p>
            <a:r>
              <a:rPr lang="en-US" sz="7200" b="1" dirty="0">
                <a:solidFill>
                  <a:srgbClr val="C00000"/>
                </a:solidFill>
                <a:latin typeface="Times New Roman" charset="0"/>
                <a:ea typeface="Times New Roman" charset="0"/>
                <a:cs typeface="Times New Roman" charset="0"/>
              </a:rPr>
              <a:t>9 Randomized Controlled Trials</a:t>
            </a:r>
            <a:br>
              <a:rPr lang="en-US" sz="7200" b="1" dirty="0">
                <a:solidFill>
                  <a:srgbClr val="C00000"/>
                </a:solidFill>
                <a:latin typeface="Times New Roman" charset="0"/>
                <a:ea typeface="Times New Roman" charset="0"/>
                <a:cs typeface="Times New Roman" charset="0"/>
              </a:rPr>
            </a:br>
            <a:r>
              <a:rPr lang="en-US" sz="7200" b="1" dirty="0">
                <a:solidFill>
                  <a:srgbClr val="C00000"/>
                </a:solidFill>
                <a:latin typeface="Times New Roman" charset="0"/>
                <a:ea typeface="Times New Roman" charset="0"/>
                <a:cs typeface="Times New Roman" charset="0"/>
              </a:rPr>
              <a:t>10 Registry studies</a:t>
            </a:r>
            <a:br>
              <a:rPr lang="en-US" sz="7200" b="1" dirty="0">
                <a:solidFill>
                  <a:srgbClr val="C00000"/>
                </a:solidFill>
                <a:latin typeface="Times New Roman" charset="0"/>
                <a:ea typeface="Times New Roman" charset="0"/>
                <a:cs typeface="Times New Roman" charset="0"/>
              </a:rPr>
            </a:br>
            <a:r>
              <a:rPr lang="en-US" sz="7200" b="1" dirty="0">
                <a:solidFill>
                  <a:srgbClr val="C00000"/>
                </a:solidFill>
                <a:latin typeface="Times New Roman" charset="0"/>
                <a:ea typeface="Times New Roman" charset="0"/>
                <a:cs typeface="Times New Roman" charset="0"/>
              </a:rPr>
              <a:t>3 Matched case control studies</a:t>
            </a:r>
            <a:br>
              <a:rPr lang="en-US" sz="7200" b="1" dirty="0">
                <a:solidFill>
                  <a:srgbClr val="C00000"/>
                </a:solidFill>
                <a:latin typeface="Times New Roman" charset="0"/>
                <a:ea typeface="Times New Roman" charset="0"/>
                <a:cs typeface="Times New Roman" charset="0"/>
              </a:rPr>
            </a:br>
            <a:r>
              <a:rPr lang="en-US" sz="7200" b="1" dirty="0">
                <a:solidFill>
                  <a:srgbClr val="C00000"/>
                </a:solidFill>
                <a:latin typeface="Times New Roman" charset="0"/>
                <a:ea typeface="Times New Roman" charset="0"/>
                <a:cs typeface="Times New Roman" charset="0"/>
              </a:rPr>
              <a:t>4 Non matched controlled studies</a:t>
            </a:r>
            <a:br>
              <a:rPr lang="en-US" sz="7200" b="1" dirty="0">
                <a:solidFill>
                  <a:srgbClr val="C00000"/>
                </a:solidFill>
                <a:latin typeface="Times New Roman" charset="0"/>
                <a:ea typeface="Times New Roman" charset="0"/>
                <a:cs typeface="Times New Roman" charset="0"/>
              </a:rPr>
            </a:br>
            <a:r>
              <a:rPr lang="en-US" sz="7200" b="1" dirty="0">
                <a:solidFill>
                  <a:srgbClr val="C00000"/>
                </a:solidFill>
                <a:latin typeface="Times New Roman" charset="0"/>
                <a:ea typeface="Times New Roman" charset="0"/>
                <a:cs typeface="Times New Roman" charset="0"/>
              </a:rPr>
              <a:t>3 others (retrospective &amp; survey </a:t>
            </a:r>
            <a:r>
              <a:rPr lang="en-US" sz="7200" b="1">
                <a:solidFill>
                  <a:srgbClr val="C00000"/>
                </a:solidFill>
                <a:latin typeface="Times New Roman" charset="0"/>
                <a:ea typeface="Times New Roman" charset="0"/>
                <a:cs typeface="Times New Roman" charset="0"/>
              </a:rPr>
              <a:t>based)</a:t>
            </a:r>
            <a:br>
              <a:rPr lang="en-US" sz="7200" b="1">
                <a:solidFill>
                  <a:srgbClr val="C00000"/>
                </a:solidFill>
                <a:latin typeface="Times New Roman" charset="0"/>
                <a:ea typeface="Times New Roman" charset="0"/>
                <a:cs typeface="Times New Roman" charset="0"/>
              </a:rPr>
            </a:br>
            <a:br>
              <a:rPr lang="en-US" sz="7200" b="1" dirty="0">
                <a:solidFill>
                  <a:srgbClr val="C00000"/>
                </a:solidFill>
                <a:latin typeface="Times New Roman" charset="0"/>
                <a:ea typeface="Times New Roman" charset="0"/>
                <a:cs typeface="Times New Roman" charset="0"/>
              </a:rPr>
            </a:br>
            <a:r>
              <a:rPr lang="en-US" sz="7200" b="1" dirty="0">
                <a:solidFill>
                  <a:srgbClr val="C00000"/>
                </a:solidFill>
                <a:latin typeface="Times New Roman" charset="0"/>
                <a:ea typeface="Times New Roman" charset="0"/>
                <a:cs typeface="Times New Roman" charset="0"/>
              </a:rPr>
              <a:t>30 </a:t>
            </a:r>
            <a:r>
              <a:rPr lang="en-US" sz="7200" b="1">
                <a:solidFill>
                  <a:srgbClr val="C00000"/>
                </a:solidFill>
                <a:latin typeface="Times New Roman" charset="0"/>
                <a:ea typeface="Times New Roman" charset="0"/>
                <a:cs typeface="Times New Roman" charset="0"/>
              </a:rPr>
              <a:t>best oral abstracts out of 370</a:t>
            </a:r>
            <a:endParaRPr lang="en-US" sz="7200" b="1" dirty="0">
              <a:solidFill>
                <a:srgbClr val="C00000"/>
              </a:solidFill>
              <a:latin typeface="Times New Roman" charset="0"/>
              <a:ea typeface="Times New Roman" charset="0"/>
              <a:cs typeface="Times New Roman" charset="0"/>
            </a:endParaRPr>
          </a:p>
        </p:txBody>
      </p:sp>
      <p:pic>
        <p:nvPicPr>
          <p:cNvPr id="4" name="Immagine 3"/>
          <p:cNvPicPr>
            <a:picLocks noChangeAspect="1"/>
          </p:cNvPicPr>
          <p:nvPr/>
        </p:nvPicPr>
        <p:blipFill>
          <a:blip r:embed="rId2"/>
          <a:stretch>
            <a:fillRect/>
          </a:stretch>
        </p:blipFill>
        <p:spPr>
          <a:xfrm>
            <a:off x="3801479" y="-182880"/>
            <a:ext cx="8744090" cy="3401568"/>
          </a:xfrm>
          <a:prstGeom prst="rect">
            <a:avLst/>
          </a:prstGeom>
        </p:spPr>
      </p:pic>
      <p:pic>
        <p:nvPicPr>
          <p:cNvPr id="5" name="Picture 4"/>
          <p:cNvPicPr>
            <a:picLocks noChangeAspect="1"/>
          </p:cNvPicPr>
          <p:nvPr/>
        </p:nvPicPr>
        <p:blipFill>
          <a:blip r:embed="rId3"/>
          <a:stretch>
            <a:fillRect/>
          </a:stretch>
        </p:blipFill>
        <p:spPr>
          <a:xfrm>
            <a:off x="13581009" y="2481072"/>
            <a:ext cx="3624450" cy="3998976"/>
          </a:xfrm>
          <a:prstGeom prst="rect">
            <a:avLst/>
          </a:prstGeom>
        </p:spPr>
      </p:pic>
      <p:cxnSp>
        <p:nvCxnSpPr>
          <p:cNvPr id="6" name="Straight Connector 5"/>
          <p:cNvCxnSpPr/>
          <p:nvPr/>
        </p:nvCxnSpPr>
        <p:spPr>
          <a:xfrm>
            <a:off x="164592" y="8229600"/>
            <a:ext cx="16733520" cy="0"/>
          </a:xfrm>
          <a:prstGeom prst="line">
            <a:avLst/>
          </a:prstGeom>
          <a:ln w="984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3998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4432530" y="8844039"/>
            <a:ext cx="3177608" cy="1236132"/>
          </a:xfrm>
          <a:prstGeom prst="rect">
            <a:avLst/>
          </a:prstGeom>
        </p:spPr>
      </p:pic>
      <p:sp>
        <p:nvSpPr>
          <p:cNvPr id="2" name="Titel 1"/>
          <p:cNvSpPr>
            <a:spLocks noGrp="1"/>
          </p:cNvSpPr>
          <p:nvPr>
            <p:ph type="title"/>
          </p:nvPr>
        </p:nvSpPr>
        <p:spPr>
          <a:xfrm>
            <a:off x="180993" y="0"/>
            <a:ext cx="17248152" cy="1168400"/>
          </a:xfrm>
        </p:spPr>
        <p:txBody>
          <a:bodyPr>
            <a:normAutofit/>
          </a:bodyPr>
          <a:lstStyle/>
          <a:p>
            <a:pPr algn="ctr"/>
            <a:r>
              <a:rPr lang="en-US" sz="3600" b="1" dirty="0">
                <a:latin typeface="Times New Roman" charset="0"/>
                <a:ea typeface="Times New Roman" charset="0"/>
                <a:cs typeface="Times New Roman" charset="0"/>
              </a:rPr>
              <a:t>30. ONE ANASTOMOSIS GASTRIC BYPASS IN THE MIDDLE EAST &amp; NORTH AFRICA REGION A. </a:t>
            </a:r>
            <a:r>
              <a:rPr lang="en-US" sz="3600" b="1" dirty="0" err="1">
                <a:latin typeface="Times New Roman" charset="0"/>
                <a:ea typeface="Times New Roman" charset="0"/>
                <a:cs typeface="Times New Roman" charset="0"/>
              </a:rPr>
              <a:t>Hadad</a:t>
            </a:r>
            <a:r>
              <a:rPr lang="en-US" sz="3600" b="1" dirty="0">
                <a:latin typeface="Times New Roman" charset="0"/>
                <a:ea typeface="Times New Roman" charset="0"/>
                <a:cs typeface="Times New Roman" charset="0"/>
              </a:rPr>
              <a:t> et al MENAC</a:t>
            </a:r>
          </a:p>
        </p:txBody>
      </p:sp>
      <p:sp>
        <p:nvSpPr>
          <p:cNvPr id="3" name="Tijdelijke aanduiding voor inhoud 2"/>
          <p:cNvSpPr>
            <a:spLocks noGrp="1"/>
          </p:cNvSpPr>
          <p:nvPr>
            <p:ph idx="1"/>
          </p:nvPr>
        </p:nvSpPr>
        <p:spPr>
          <a:xfrm>
            <a:off x="180993" y="1422400"/>
            <a:ext cx="17248152" cy="8009467"/>
          </a:xfrm>
        </p:spPr>
        <p:txBody>
          <a:bodyPr>
            <a:noAutofit/>
          </a:bodyPr>
          <a:lstStyle/>
          <a:p>
            <a:r>
              <a:rPr lang="en-US" sz="3300" b="1" u="sng" dirty="0">
                <a:latin typeface="Times New Roman" charset="0"/>
                <a:ea typeface="Times New Roman" charset="0"/>
                <a:cs typeface="Times New Roman" charset="0"/>
              </a:rPr>
              <a:t>Methods</a:t>
            </a:r>
            <a:r>
              <a:rPr lang="en-US" sz="3300" dirty="0">
                <a:latin typeface="Times New Roman" charset="0"/>
                <a:ea typeface="Times New Roman" charset="0"/>
                <a:cs typeface="Times New Roman" charset="0"/>
              </a:rPr>
              <a:t>: A questionnaire to study OAGB/MGB was sent to the members of the IFSO Middle East North Africa (MENA) chapter.</a:t>
            </a:r>
          </a:p>
          <a:p>
            <a:r>
              <a:rPr lang="en-US" sz="3300" b="1" u="sng" dirty="0">
                <a:latin typeface="Times New Roman" charset="0"/>
                <a:ea typeface="Times New Roman" charset="0"/>
                <a:cs typeface="Times New Roman" charset="0"/>
              </a:rPr>
              <a:t>Results: </a:t>
            </a:r>
            <a:r>
              <a:rPr lang="en-US" sz="3300" dirty="0">
                <a:latin typeface="Times New Roman" charset="0"/>
                <a:ea typeface="Times New Roman" charset="0"/>
                <a:cs typeface="Times New Roman" charset="0"/>
              </a:rPr>
              <a:t>One hundred and forty-eight surgeons (74%) responded. Most were experience (&gt;5 years in practice and performed &gt;125 cases per year). The most commonly performed procedures were the (LSG), followed by OAGB/MGB, and (RYGB). Routine pre-operative endoscopy was not done by 65% of the surgeons. Regarding effectiveness of OAGB/MGB compared to LSG, 72% and 42% of surgeons believed OAGB/MGB is more effective than LSG and RYGB respectively. The most common length of biliopancreatic limb (BPL) utilized was 200 cm and 72% of surgeons did not measure the total length of the small bowel. Fifty percent of the surgeons offered OAGB/MGB as a treatment for acid reflux and 33% offered it to active smokers. Early complication included leak (&lt;1%), venous thromboembolism (&lt;1%), and mortality (&lt;0.5%). Leaks were managed conservatively (23%), by conversion to RYGB (20%), reinforcing the anastomosis (19%), reversal to normal anatomy (6%), and others (32%). Revision of OAGB/MGB for malnutrition/steatorrhea or bile reflux was reported by 41% and 32% of surgeons respectively.</a:t>
            </a:r>
          </a:p>
          <a:p>
            <a:r>
              <a:rPr lang="en-US" sz="3300" b="1" u="sng" dirty="0">
                <a:latin typeface="Times New Roman" charset="0"/>
                <a:ea typeface="Times New Roman" charset="0"/>
                <a:cs typeface="Times New Roman" charset="0"/>
              </a:rPr>
              <a:t>Conclusion: </a:t>
            </a:r>
            <a:r>
              <a:rPr lang="en-US" sz="3300" dirty="0">
                <a:latin typeface="Times New Roman" charset="0"/>
                <a:ea typeface="Times New Roman" charset="0"/>
                <a:cs typeface="Times New Roman" charset="0"/>
              </a:rPr>
              <a:t>OAGB/MGB is the second most commonly performed procedure in the MENA region. Most patients have 200 cm BPL. Long term follow-up is needed to monitor the rates of malnutrition and bile reflux gastritis.</a:t>
            </a:r>
          </a:p>
        </p:txBody>
      </p:sp>
    </p:spTree>
    <p:extLst>
      <p:ext uri="{BB962C8B-B14F-4D97-AF65-F5344CB8AC3E}">
        <p14:creationId xmlns:p14="http://schemas.microsoft.com/office/powerpoint/2010/main" val="18857667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4307947" y="8491740"/>
            <a:ext cx="3053464" cy="1187838"/>
          </a:xfrm>
          <a:prstGeom prst="rect">
            <a:avLst/>
          </a:prstGeom>
        </p:spPr>
      </p:pic>
      <p:sp>
        <p:nvSpPr>
          <p:cNvPr id="2" name="Title 1"/>
          <p:cNvSpPr>
            <a:spLocks noGrp="1"/>
          </p:cNvSpPr>
          <p:nvPr>
            <p:ph type="title"/>
          </p:nvPr>
        </p:nvSpPr>
        <p:spPr>
          <a:xfrm>
            <a:off x="321733" y="182514"/>
            <a:ext cx="17039678" cy="1300725"/>
          </a:xfrm>
        </p:spPr>
        <p:txBody>
          <a:bodyPr>
            <a:noAutofit/>
          </a:bodyPr>
          <a:lstStyle/>
          <a:p>
            <a:pPr algn="ctr"/>
            <a:r>
              <a:rPr lang="en-US" sz="3200" dirty="0">
                <a:latin typeface="Times New Roman" charset="0"/>
                <a:ea typeface="Times New Roman" charset="0"/>
                <a:cs typeface="Times New Roman" charset="0"/>
              </a:rPr>
              <a:t>29. </a:t>
            </a:r>
            <a:r>
              <a:rPr lang="en-US" sz="3200" b="1" dirty="0">
                <a:latin typeface="Times New Roman" charset="0"/>
                <a:ea typeface="Times New Roman" charset="0"/>
                <a:cs typeface="Times New Roman" charset="0"/>
              </a:rPr>
              <a:t>PREOPERATIVE EVALUATION OF LIVER FUNCTION CAPACITY IN MORBIDLY OBESE PA- TIENTS UNDERGOING BARIATRIC SURGERY </a:t>
            </a:r>
            <a:r>
              <a:rPr lang="en-US" sz="3200" dirty="0">
                <a:latin typeface="Times New Roman" charset="0"/>
                <a:ea typeface="Times New Roman" charset="0"/>
                <a:cs typeface="Times New Roman" charset="0"/>
              </a:rPr>
              <a:t> Schmitz et al</a:t>
            </a:r>
          </a:p>
        </p:txBody>
      </p:sp>
      <p:sp>
        <p:nvSpPr>
          <p:cNvPr id="3" name="Content Placeholder 2"/>
          <p:cNvSpPr>
            <a:spLocks noGrp="1"/>
          </p:cNvSpPr>
          <p:nvPr>
            <p:ph idx="1"/>
          </p:nvPr>
        </p:nvSpPr>
        <p:spPr>
          <a:xfrm>
            <a:off x="321734" y="1483240"/>
            <a:ext cx="16814800" cy="6746360"/>
          </a:xfrm>
        </p:spPr>
        <p:txBody>
          <a:bodyPr>
            <a:noAutofit/>
          </a:bodyPr>
          <a:lstStyle/>
          <a:p>
            <a:r>
              <a:rPr lang="en-US" sz="3400" b="1" dirty="0">
                <a:latin typeface="Times New Roman" charset="0"/>
                <a:ea typeface="Times New Roman" charset="0"/>
                <a:cs typeface="Times New Roman" charset="0"/>
              </a:rPr>
              <a:t>Methods: </a:t>
            </a:r>
            <a:r>
              <a:rPr lang="en-US" sz="3400" dirty="0">
                <a:latin typeface="Times New Roman" charset="0"/>
                <a:ea typeface="Times New Roman" charset="0"/>
                <a:cs typeface="Times New Roman" charset="0"/>
              </a:rPr>
              <a:t>Prospective study, 106 patients evaluated with </a:t>
            </a:r>
            <a:r>
              <a:rPr lang="en-US" sz="3400" dirty="0" err="1">
                <a:latin typeface="Times New Roman" charset="0"/>
                <a:ea typeface="Times New Roman" charset="0"/>
                <a:cs typeface="Times New Roman" charset="0"/>
              </a:rPr>
              <a:t>LiMAx</a:t>
            </a:r>
            <a:r>
              <a:rPr lang="en-US" sz="3400" dirty="0">
                <a:latin typeface="Times New Roman" charset="0"/>
                <a:ea typeface="Times New Roman" charset="0"/>
                <a:cs typeface="Times New Roman" charset="0"/>
              </a:rPr>
              <a:t> ® (liver function capacity) </a:t>
            </a:r>
            <a:r>
              <a:rPr lang="en-US" sz="3400" dirty="0" err="1">
                <a:latin typeface="Times New Roman" charset="0"/>
                <a:ea typeface="Times New Roman" charset="0"/>
                <a:cs typeface="Times New Roman" charset="0"/>
              </a:rPr>
              <a:t>preop</a:t>
            </a:r>
            <a:r>
              <a:rPr lang="en-US" sz="3400" dirty="0">
                <a:latin typeface="Times New Roman" charset="0"/>
                <a:ea typeface="Times New Roman" charset="0"/>
                <a:cs typeface="Times New Roman" charset="0"/>
              </a:rPr>
              <a:t> with calculated NAFLD fibrosis score, compared with NAFLD activity score on biopsy specimens postop.</a:t>
            </a:r>
          </a:p>
          <a:p>
            <a:pPr marL="330190" lvl="1">
              <a:spcBef>
                <a:spcPts val="1444"/>
              </a:spcBef>
            </a:pPr>
            <a:r>
              <a:rPr lang="en-US" sz="3400" b="1" dirty="0" err="1">
                <a:latin typeface="Times New Roman" charset="0"/>
                <a:ea typeface="Times New Roman" charset="0"/>
                <a:cs typeface="Times New Roman" charset="0"/>
              </a:rPr>
              <a:t>LiMAx</a:t>
            </a:r>
            <a:r>
              <a:rPr lang="en-US" sz="3400" b="1" dirty="0">
                <a:latin typeface="Times New Roman" charset="0"/>
                <a:ea typeface="Times New Roman" charset="0"/>
                <a:cs typeface="Times New Roman" charset="0"/>
              </a:rPr>
              <a:t> ® test:</a:t>
            </a:r>
          </a:p>
          <a:p>
            <a:endParaRPr lang="en-US" sz="3400" b="1" dirty="0">
              <a:latin typeface="Times New Roman" charset="0"/>
              <a:ea typeface="Times New Roman" charset="0"/>
              <a:cs typeface="Times New Roman" charset="0"/>
            </a:endParaRPr>
          </a:p>
          <a:p>
            <a:endParaRPr lang="en-US" sz="3400" b="1" dirty="0">
              <a:latin typeface="Times New Roman" charset="0"/>
              <a:ea typeface="Times New Roman" charset="0"/>
              <a:cs typeface="Times New Roman" charset="0"/>
            </a:endParaRPr>
          </a:p>
          <a:p>
            <a:endParaRPr lang="en-US" sz="3400" b="1" dirty="0">
              <a:latin typeface="Times New Roman" charset="0"/>
              <a:ea typeface="Times New Roman" charset="0"/>
              <a:cs typeface="Times New Roman" charset="0"/>
            </a:endParaRPr>
          </a:p>
          <a:p>
            <a:endParaRPr lang="en-US" sz="3400" b="1" dirty="0">
              <a:latin typeface="Times New Roman" charset="0"/>
              <a:ea typeface="Times New Roman" charset="0"/>
              <a:cs typeface="Times New Roman" charset="0"/>
            </a:endParaRPr>
          </a:p>
          <a:p>
            <a:r>
              <a:rPr lang="en-US" sz="3400" b="1" dirty="0">
                <a:latin typeface="Times New Roman" charset="0"/>
                <a:ea typeface="Times New Roman" charset="0"/>
                <a:cs typeface="Times New Roman" charset="0"/>
              </a:rPr>
              <a:t>Results:</a:t>
            </a:r>
          </a:p>
          <a:p>
            <a:pPr lvl="1"/>
            <a:r>
              <a:rPr lang="en-US" sz="3400" dirty="0">
                <a:latin typeface="Times New Roman" charset="0"/>
                <a:ea typeface="Times New Roman" charset="0"/>
                <a:cs typeface="Times New Roman" charset="0"/>
              </a:rPr>
              <a:t>Sensitivity 84%, Specificity 81%</a:t>
            </a:r>
          </a:p>
          <a:p>
            <a:pPr lvl="1"/>
            <a:r>
              <a:rPr lang="en-US" sz="3400" dirty="0">
                <a:latin typeface="Times New Roman" charset="0"/>
                <a:ea typeface="Times New Roman" charset="0"/>
                <a:cs typeface="Times New Roman" charset="0"/>
              </a:rPr>
              <a:t>Without fibrosis median test score = </a:t>
            </a:r>
            <a:r>
              <a:rPr lang="mr-IN" sz="3400" dirty="0">
                <a:latin typeface="Times New Roman" charset="0"/>
                <a:ea typeface="Times New Roman" charset="0"/>
                <a:cs typeface="Times New Roman" charset="0"/>
              </a:rPr>
              <a:t>351 </a:t>
            </a:r>
            <a:r>
              <a:rPr lang="mr-IN" sz="3400" dirty="0" err="1">
                <a:latin typeface="Times New Roman" charset="0"/>
                <a:ea typeface="Times New Roman" charset="0"/>
                <a:cs typeface="Times New Roman" charset="0"/>
              </a:rPr>
              <a:t>μg</a:t>
            </a:r>
            <a:r>
              <a:rPr lang="mr-IN" sz="3400" dirty="0">
                <a:latin typeface="Times New Roman" charset="0"/>
                <a:ea typeface="Times New Roman" charset="0"/>
                <a:cs typeface="Times New Roman" charset="0"/>
              </a:rPr>
              <a:t>/</a:t>
            </a:r>
            <a:r>
              <a:rPr lang="mr-IN" sz="3400" dirty="0" err="1">
                <a:latin typeface="Times New Roman" charset="0"/>
                <a:ea typeface="Times New Roman" charset="0"/>
                <a:cs typeface="Times New Roman" charset="0"/>
              </a:rPr>
              <a:t>kg</a:t>
            </a:r>
            <a:r>
              <a:rPr lang="mr-IN" sz="3400" dirty="0">
                <a:latin typeface="Times New Roman" charset="0"/>
                <a:ea typeface="Times New Roman" charset="0"/>
                <a:cs typeface="Times New Roman" charset="0"/>
              </a:rPr>
              <a:t>/</a:t>
            </a:r>
            <a:r>
              <a:rPr lang="mr-IN" sz="3400" dirty="0" err="1">
                <a:latin typeface="Times New Roman" charset="0"/>
                <a:ea typeface="Times New Roman" charset="0"/>
                <a:cs typeface="Times New Roman" charset="0"/>
              </a:rPr>
              <a:t>h</a:t>
            </a:r>
            <a:r>
              <a:rPr lang="mr-IN" sz="3400" dirty="0">
                <a:latin typeface="Times New Roman" charset="0"/>
                <a:ea typeface="Times New Roman" charset="0"/>
                <a:cs typeface="Times New Roman" charset="0"/>
              </a:rPr>
              <a:t> </a:t>
            </a:r>
          </a:p>
          <a:p>
            <a:pPr lvl="1"/>
            <a:r>
              <a:rPr lang="en-US" sz="3400" dirty="0">
                <a:latin typeface="Times New Roman" charset="0"/>
                <a:ea typeface="Times New Roman" charset="0"/>
                <a:cs typeface="Times New Roman" charset="0"/>
              </a:rPr>
              <a:t>With advanced fibrosis = </a:t>
            </a:r>
            <a:r>
              <a:rPr lang="mr-IN" sz="3400" dirty="0">
                <a:latin typeface="Times New Roman" charset="0"/>
                <a:ea typeface="Times New Roman" charset="0"/>
                <a:cs typeface="Times New Roman" charset="0"/>
              </a:rPr>
              <a:t>248 </a:t>
            </a:r>
            <a:r>
              <a:rPr lang="mr-IN" sz="3400" dirty="0" err="1">
                <a:latin typeface="Times New Roman" charset="0"/>
                <a:ea typeface="Times New Roman" charset="0"/>
                <a:cs typeface="Times New Roman" charset="0"/>
              </a:rPr>
              <a:t>μg</a:t>
            </a:r>
            <a:r>
              <a:rPr lang="mr-IN" sz="3400" dirty="0">
                <a:latin typeface="Times New Roman" charset="0"/>
                <a:ea typeface="Times New Roman" charset="0"/>
                <a:cs typeface="Times New Roman" charset="0"/>
              </a:rPr>
              <a:t>/</a:t>
            </a:r>
            <a:r>
              <a:rPr lang="mr-IN" sz="3400" dirty="0" err="1">
                <a:latin typeface="Times New Roman" charset="0"/>
                <a:ea typeface="Times New Roman" charset="0"/>
                <a:cs typeface="Times New Roman" charset="0"/>
              </a:rPr>
              <a:t>kg</a:t>
            </a:r>
            <a:r>
              <a:rPr lang="mr-IN" sz="3400" dirty="0">
                <a:latin typeface="Times New Roman" charset="0"/>
                <a:ea typeface="Times New Roman" charset="0"/>
                <a:cs typeface="Times New Roman" charset="0"/>
              </a:rPr>
              <a:t>/</a:t>
            </a:r>
            <a:r>
              <a:rPr lang="mr-IN" sz="3400" dirty="0" err="1">
                <a:latin typeface="Times New Roman" charset="0"/>
                <a:ea typeface="Times New Roman" charset="0"/>
                <a:cs typeface="Times New Roman" charset="0"/>
              </a:rPr>
              <a:t>h</a:t>
            </a:r>
            <a:endParaRPr lang="en-US" sz="3400" b="1" dirty="0">
              <a:latin typeface="Times New Roman" charset="0"/>
              <a:ea typeface="Times New Roman" charset="0"/>
              <a:cs typeface="Times New Roman" charset="0"/>
            </a:endParaRPr>
          </a:p>
        </p:txBody>
      </p:sp>
      <p:sp>
        <p:nvSpPr>
          <p:cNvPr id="7" name="TextBox 6"/>
          <p:cNvSpPr txBox="1"/>
          <p:nvPr/>
        </p:nvSpPr>
        <p:spPr>
          <a:xfrm>
            <a:off x="118535" y="7925252"/>
            <a:ext cx="14545734" cy="1754326"/>
          </a:xfrm>
          <a:prstGeom prst="rect">
            <a:avLst/>
          </a:prstGeom>
          <a:noFill/>
        </p:spPr>
        <p:txBody>
          <a:bodyPr wrap="square" rtlCol="0">
            <a:spAutoFit/>
          </a:bodyPr>
          <a:lstStyle/>
          <a:p>
            <a:pPr marL="285722" indent="-285722">
              <a:buFont typeface="Arial" charset="0"/>
              <a:buChar char="•"/>
            </a:pPr>
            <a:endParaRPr lang="en-US" sz="3600" dirty="0">
              <a:latin typeface="Times New Roman" charset="0"/>
              <a:ea typeface="Times New Roman" charset="0"/>
              <a:cs typeface="Times New Roman" charset="0"/>
            </a:endParaRPr>
          </a:p>
          <a:p>
            <a:r>
              <a:rPr lang="en-US" sz="3600" b="1" dirty="0">
                <a:latin typeface="Times New Roman" charset="0"/>
                <a:ea typeface="Times New Roman" charset="0"/>
                <a:cs typeface="Times New Roman" charset="0"/>
              </a:rPr>
              <a:t>Conclusion:</a:t>
            </a:r>
            <a:r>
              <a:rPr lang="en-US" sz="3600" dirty="0">
                <a:latin typeface="Times New Roman" charset="0"/>
                <a:ea typeface="Times New Roman" charset="0"/>
                <a:cs typeface="Times New Roman" charset="0"/>
              </a:rPr>
              <a:t> Liver function capacity correlates with histological and clinical </a:t>
            </a:r>
          </a:p>
          <a:p>
            <a:r>
              <a:rPr lang="en-US" sz="3600" dirty="0">
                <a:latin typeface="Times New Roman" charset="0"/>
                <a:ea typeface="Times New Roman" charset="0"/>
                <a:cs typeface="Times New Roman" charset="0"/>
              </a:rPr>
              <a:t>Scoring systems. </a:t>
            </a:r>
            <a:r>
              <a:rPr lang="en-US" sz="3600" dirty="0" err="1">
                <a:latin typeface="Times New Roman" charset="0"/>
                <a:ea typeface="Times New Roman" charset="0"/>
                <a:cs typeface="Times New Roman" charset="0"/>
              </a:rPr>
              <a:t>LiMax</a:t>
            </a:r>
            <a:r>
              <a:rPr lang="en-US" sz="3600" dirty="0">
                <a:latin typeface="Times New Roman" charset="0"/>
                <a:ea typeface="Times New Roman" charset="0"/>
                <a:cs typeface="Times New Roman" charset="0"/>
              </a:rPr>
              <a:t> test is suitable to screen for NASH</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7835" y="2566628"/>
            <a:ext cx="7366000" cy="398615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9402" y="2474248"/>
            <a:ext cx="6533766" cy="3953426"/>
          </a:xfrm>
          <a:prstGeom prst="rect">
            <a:avLst/>
          </a:prstGeom>
        </p:spPr>
      </p:pic>
    </p:spTree>
    <p:extLst>
      <p:ext uri="{BB962C8B-B14F-4D97-AF65-F5344CB8AC3E}">
        <p14:creationId xmlns:p14="http://schemas.microsoft.com/office/powerpoint/2010/main" val="16067906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0133" y="279066"/>
            <a:ext cx="17170400" cy="1244934"/>
          </a:xfrm>
        </p:spPr>
        <p:txBody>
          <a:bodyPr>
            <a:noAutofit/>
          </a:bodyPr>
          <a:lstStyle/>
          <a:p>
            <a:pPr algn="ctr"/>
            <a:r>
              <a:rPr lang="en-US" sz="3000" dirty="0">
                <a:solidFill>
                  <a:srgbClr val="C00000"/>
                </a:solidFill>
                <a:latin typeface="Times New Roman" charset="0"/>
                <a:ea typeface="Times New Roman" charset="0"/>
                <a:cs typeface="Times New Roman" charset="0"/>
              </a:rPr>
              <a:t>31. THE PREVALENCE AND IMPACT OF TRACE MINERAL DEFICIENCIES FOLLOWING BARIAT- RIC SURGERY: AN OBSERVATIONAL COHORT STUDY</a:t>
            </a:r>
            <a:r>
              <a:rPr lang="en-US" sz="3000" b="1" dirty="0">
                <a:latin typeface="Times New Roman" charset="0"/>
                <a:ea typeface="Times New Roman" charset="0"/>
                <a:cs typeface="Times New Roman" charset="0"/>
              </a:rPr>
              <a:t>S. </a:t>
            </a:r>
            <a:r>
              <a:rPr lang="en-US" sz="3000" b="1" dirty="0" err="1">
                <a:latin typeface="Times New Roman" charset="0"/>
                <a:ea typeface="Times New Roman" charset="0"/>
                <a:cs typeface="Times New Roman" charset="0"/>
              </a:rPr>
              <a:t>Abott</a:t>
            </a:r>
            <a:r>
              <a:rPr lang="en-US" sz="3000" b="1" dirty="0">
                <a:latin typeface="Times New Roman" charset="0"/>
                <a:ea typeface="Times New Roman" charset="0"/>
                <a:cs typeface="Times New Roman" charset="0"/>
              </a:rPr>
              <a:t> Birmingham NHS UK</a:t>
            </a:r>
            <a:r>
              <a:rPr lang="en-US" sz="3000" dirty="0">
                <a:latin typeface="Times New Roman" charset="0"/>
                <a:ea typeface="Times New Roman" charset="0"/>
                <a:cs typeface="Times New Roman" charset="0"/>
              </a:rPr>
              <a:t> </a:t>
            </a:r>
            <a:r>
              <a:rPr lang="en-US" sz="3000" dirty="0">
                <a:solidFill>
                  <a:srgbClr val="C00000"/>
                </a:solidFill>
                <a:latin typeface="Times New Roman" charset="0"/>
                <a:ea typeface="Times New Roman" charset="0"/>
                <a:cs typeface="Times New Roman" charset="0"/>
              </a:rPr>
              <a:t>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28457971"/>
              </p:ext>
            </p:extLst>
          </p:nvPr>
        </p:nvGraphicFramePr>
        <p:xfrm>
          <a:off x="220133" y="1524001"/>
          <a:ext cx="17170400" cy="1625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0" y="3149600"/>
            <a:ext cx="17610138" cy="6494085"/>
          </a:xfrm>
          <a:prstGeom prst="rect">
            <a:avLst/>
          </a:prstGeom>
          <a:noFill/>
        </p:spPr>
        <p:txBody>
          <a:bodyPr wrap="square" rtlCol="0">
            <a:spAutoFit/>
          </a:bodyPr>
          <a:lstStyle/>
          <a:p>
            <a:pPr marL="342866" indent="-342866">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138 patients, of which 44.2% had RYGB (n= 61), 34.8% had SG (n= 48) and 21.0% had LAGB (n= 29).</a:t>
            </a:r>
          </a:p>
          <a:p>
            <a:pPr marL="342866" indent="-342866">
              <a:buFont typeface="Arial" panose="020B0604020202020204" pitchFamily="34" charset="0"/>
              <a:buChar char="•"/>
            </a:pPr>
            <a:r>
              <a:rPr lang="en-US" sz="3200" b="1" dirty="0">
                <a:solidFill>
                  <a:srgbClr val="C00000"/>
                </a:solidFill>
                <a:latin typeface="Times New Roman" panose="02020603050405020304" pitchFamily="18" charset="0"/>
                <a:cs typeface="Times New Roman" panose="02020603050405020304" pitchFamily="18" charset="0"/>
              </a:rPr>
              <a:t>Pre-operatively, 5.1% and 11.6% of patients had zinc and selenium deficiency. </a:t>
            </a:r>
          </a:p>
          <a:p>
            <a:pPr marL="342866" indent="-342866">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The prevalence of zinc and selenium deficiencies increased following all BSs at 12 months (LAGB: +2.6%, +9.2%; SG +9.2%, +16.7%, RYGB +17.8%, +16.6%). </a:t>
            </a:r>
          </a:p>
          <a:p>
            <a:pPr marL="342866" indent="-342866">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In the sub-group with T2DM, following adjustment for gender, age, baseline weight, pre-operative HbA1c, bariatric procedure and 12 month weight loss (%) (R2 = 0.879); lower pre-operative selenium levels predicted higher HbA1c at 12 months (B= -0.228, p= 0.017). </a:t>
            </a:r>
          </a:p>
          <a:p>
            <a:pPr marL="285722" indent="-285722">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Conclusion: </a:t>
            </a:r>
            <a:r>
              <a:rPr lang="en-US" sz="3200" dirty="0">
                <a:latin typeface="Times New Roman" panose="02020603050405020304" pitchFamily="18" charset="0"/>
                <a:cs typeface="Times New Roman" panose="02020603050405020304" pitchFamily="18" charset="0"/>
              </a:rPr>
              <a:t>Zinc and selenium deficiencies are common post bariatric surgery and worsened from pre-surgical levels across all three procedures. </a:t>
            </a:r>
          </a:p>
          <a:p>
            <a:pPr marL="285722" indent="-285722">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Clinicians and surgeons should be vigilant and examine for these deficiencies and treat accordingly for LAGB and SG, but even more so for RYGB.</a:t>
            </a:r>
          </a:p>
          <a:p>
            <a:pPr marL="285722" indent="-285722">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Pre-operative selenium deficiency seems to have an impact on </a:t>
            </a:r>
            <a:r>
              <a:rPr lang="en-US" sz="3200" dirty="0" err="1">
                <a:latin typeface="Times New Roman" panose="02020603050405020304" pitchFamily="18" charset="0"/>
                <a:cs typeface="Times New Roman" panose="02020603050405020304" pitchFamily="18" charset="0"/>
              </a:rPr>
              <a:t>glycaemic</a:t>
            </a:r>
            <a:r>
              <a:rPr lang="en-US" sz="3200" dirty="0">
                <a:latin typeface="Times New Roman" panose="02020603050405020304" pitchFamily="18" charset="0"/>
                <a:cs typeface="Times New Roman" panose="02020603050405020304" pitchFamily="18" charset="0"/>
              </a:rPr>
              <a:t> control 12 months after surgery. </a:t>
            </a:r>
          </a:p>
        </p:txBody>
      </p:sp>
    </p:spTree>
    <p:extLst>
      <p:ext uri="{BB962C8B-B14F-4D97-AF65-F5344CB8AC3E}">
        <p14:creationId xmlns:p14="http://schemas.microsoft.com/office/powerpoint/2010/main" val="42139071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135467" y="135467"/>
            <a:ext cx="17327543" cy="584775"/>
          </a:xfrm>
          <a:prstGeom prst="rect">
            <a:avLst/>
          </a:prstGeom>
        </p:spPr>
        <p:txBody>
          <a:bodyPr wrap="square">
            <a:spAutoFit/>
          </a:bodyPr>
          <a:lstStyle/>
          <a:p>
            <a:pPr algn="ctr"/>
            <a:r>
              <a:rPr lang="en-US" sz="3200" b="1" dirty="0">
                <a:solidFill>
                  <a:srgbClr val="430045"/>
                </a:solidFill>
                <a:latin typeface="Times New Roman" charset="0"/>
                <a:ea typeface="Times New Roman" charset="0"/>
                <a:cs typeface="Times New Roman" charset="0"/>
              </a:rPr>
              <a:t>31. MGB &amp; LIVER DYSFUNCTION: UK MGB/OAGB COLLABORATIVE GROUP</a:t>
            </a:r>
            <a:endParaRPr lang="en-US" sz="3200" b="1" dirty="0">
              <a:solidFill>
                <a:prstClr val="black"/>
              </a:solidFill>
              <a:latin typeface="Times New Roman" charset="0"/>
              <a:ea typeface="Times New Roman" charset="0"/>
              <a:cs typeface="Times New Roman" charset="0"/>
            </a:endParaRPr>
          </a:p>
        </p:txBody>
      </p:sp>
      <p:sp>
        <p:nvSpPr>
          <p:cNvPr id="3" name="Rectangle 2"/>
          <p:cNvSpPr/>
          <p:nvPr/>
        </p:nvSpPr>
        <p:spPr>
          <a:xfrm>
            <a:off x="135467" y="760148"/>
            <a:ext cx="8375575" cy="7971413"/>
          </a:xfrm>
          <a:prstGeom prst="rect">
            <a:avLst/>
          </a:prstGeom>
        </p:spPr>
        <p:txBody>
          <a:bodyPr wrap="square">
            <a:spAutoFit/>
          </a:bodyPr>
          <a:lstStyle/>
          <a:p>
            <a:r>
              <a:rPr lang="en-US" sz="3200" b="1" dirty="0">
                <a:solidFill>
                  <a:prstClr val="black"/>
                </a:solidFill>
                <a:latin typeface="Times New Roman" charset="0"/>
                <a:ea typeface="Times New Roman" charset="0"/>
                <a:cs typeface="Times New Roman" charset="0"/>
              </a:rPr>
              <a:t>Aim: </a:t>
            </a:r>
            <a:r>
              <a:rPr lang="en-US" sz="3200" dirty="0">
                <a:solidFill>
                  <a:prstClr val="black"/>
                </a:solidFill>
                <a:latin typeface="Times New Roman" charset="0"/>
                <a:ea typeface="Times New Roman" charset="0"/>
                <a:cs typeface="Times New Roman" charset="0"/>
              </a:rPr>
              <a:t>to discuss the UK experience with the diagnosis, management and prevention of liver dysfunction following MGB/OAGB. This is part of the UK MGB/OAGB collaborative group project. </a:t>
            </a:r>
          </a:p>
          <a:p>
            <a:r>
              <a:rPr lang="en-US" sz="3200" b="1" dirty="0">
                <a:solidFill>
                  <a:prstClr val="black"/>
                </a:solidFill>
                <a:latin typeface="Times New Roman" charset="0"/>
                <a:ea typeface="Times New Roman" charset="0"/>
                <a:cs typeface="Times New Roman" charset="0"/>
              </a:rPr>
              <a:t>Methods: </a:t>
            </a:r>
            <a:r>
              <a:rPr lang="en-US" sz="3200" dirty="0">
                <a:solidFill>
                  <a:prstClr val="black"/>
                </a:solidFill>
                <a:latin typeface="Times New Roman" charset="0"/>
                <a:ea typeface="Times New Roman" charset="0"/>
                <a:cs typeface="Times New Roman" charset="0"/>
              </a:rPr>
              <a:t>The data of MGB/OAGB performed between 2010-2017 were analyzed. </a:t>
            </a:r>
          </a:p>
          <a:p>
            <a:r>
              <a:rPr lang="en-US" sz="3200" b="1" dirty="0">
                <a:solidFill>
                  <a:prstClr val="black"/>
                </a:solidFill>
                <a:latin typeface="Times New Roman" charset="0"/>
                <a:ea typeface="Times New Roman" charset="0"/>
                <a:cs typeface="Times New Roman" charset="0"/>
              </a:rPr>
              <a:t>Results: </a:t>
            </a:r>
            <a:r>
              <a:rPr lang="en-US" sz="3200" dirty="0">
                <a:latin typeface="Times New Roman" charset="0"/>
                <a:ea typeface="Times New Roman" charset="0"/>
                <a:cs typeface="Times New Roman" charset="0"/>
              </a:rPr>
              <a:t>845 patients over 7 years Median age 44 </a:t>
            </a:r>
            <a:r>
              <a:rPr lang="en-US" sz="3200" dirty="0" err="1">
                <a:latin typeface="Times New Roman" charset="0"/>
                <a:ea typeface="Times New Roman" charset="0"/>
                <a:cs typeface="Times New Roman" charset="0"/>
              </a:rPr>
              <a:t>yrs</a:t>
            </a:r>
            <a:r>
              <a:rPr lang="en-US" sz="3200" dirty="0">
                <a:latin typeface="Times New Roman" charset="0"/>
                <a:ea typeface="Times New Roman" charset="0"/>
                <a:cs typeface="Times New Roman" charset="0"/>
              </a:rPr>
              <a:t>, M:F 2:1 , DM type II 26% BP limb length 150 -300 cm  Complications were 2.1% </a:t>
            </a:r>
            <a:r>
              <a:rPr lang="en-US" sz="3200" dirty="0">
                <a:solidFill>
                  <a:prstClr val="black"/>
                </a:solidFill>
                <a:latin typeface="Times New Roman" charset="0"/>
                <a:ea typeface="Times New Roman" charset="0"/>
                <a:cs typeface="Times New Roman" charset="0"/>
              </a:rPr>
              <a:t>Two patients (0.2%) developed deranged liver function. The BP limb in both patients was 300 cm. Both revised by shortening the biliopancreatic limb to 150 cm and a reversal in the second patient. The follow-up of 2.5 years showed normal liver function.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1042" y="1083734"/>
            <a:ext cx="8951968" cy="6992070"/>
          </a:xfrm>
          <a:prstGeom prst="rect">
            <a:avLst/>
          </a:prstGeom>
        </p:spPr>
      </p:pic>
      <p:sp>
        <p:nvSpPr>
          <p:cNvPr id="7" name="Rectangle 6"/>
          <p:cNvSpPr/>
          <p:nvPr/>
        </p:nvSpPr>
        <p:spPr>
          <a:xfrm>
            <a:off x="135465" y="8731561"/>
            <a:ext cx="17474673" cy="1200329"/>
          </a:xfrm>
          <a:prstGeom prst="rect">
            <a:avLst/>
          </a:prstGeom>
        </p:spPr>
        <p:txBody>
          <a:bodyPr wrap="square">
            <a:spAutoFit/>
          </a:bodyPr>
          <a:lstStyle/>
          <a:p>
            <a:r>
              <a:rPr lang="en-US" sz="3600" b="1" dirty="0">
                <a:solidFill>
                  <a:prstClr val="black"/>
                </a:solidFill>
                <a:latin typeface="Times New Roman" charset="0"/>
                <a:ea typeface="Times New Roman" charset="0"/>
                <a:cs typeface="Times New Roman" charset="0"/>
              </a:rPr>
              <a:t>Conclusion: </a:t>
            </a:r>
            <a:r>
              <a:rPr lang="en-US" sz="3600" dirty="0">
                <a:latin typeface="Times New Roman" charset="0"/>
                <a:ea typeface="Times New Roman" charset="0"/>
                <a:cs typeface="Times New Roman" charset="0"/>
              </a:rPr>
              <a:t>44% of </a:t>
            </a:r>
            <a:r>
              <a:rPr lang="en-US" sz="3600" dirty="0" err="1">
                <a:latin typeface="Times New Roman" charset="0"/>
                <a:ea typeface="Times New Roman" charset="0"/>
                <a:cs typeface="Times New Roman" charset="0"/>
              </a:rPr>
              <a:t>Cx</a:t>
            </a:r>
            <a:r>
              <a:rPr lang="en-US" sz="3600" dirty="0">
                <a:latin typeface="Times New Roman" charset="0"/>
                <a:ea typeface="Times New Roman" charset="0"/>
                <a:cs typeface="Times New Roman" charset="0"/>
              </a:rPr>
              <a:t> can be prevented if BPL  150-200cm </a:t>
            </a:r>
            <a:r>
              <a:rPr lang="en-US" sz="3600" dirty="0">
                <a:solidFill>
                  <a:prstClr val="black"/>
                </a:solidFill>
                <a:latin typeface="Times New Roman" charset="0"/>
                <a:ea typeface="Times New Roman" charset="0"/>
                <a:cs typeface="Times New Roman" charset="0"/>
              </a:rPr>
              <a:t>MGB/OAGB biliopancreatic limb length should be kept to 150-200 cm to avoid liver dysfunction.</a:t>
            </a:r>
          </a:p>
        </p:txBody>
      </p:sp>
    </p:spTree>
    <p:extLst>
      <p:ext uri="{BB962C8B-B14F-4D97-AF65-F5344CB8AC3E}">
        <p14:creationId xmlns:p14="http://schemas.microsoft.com/office/powerpoint/2010/main" val="19322202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135467" y="135467"/>
            <a:ext cx="17327543" cy="1200329"/>
          </a:xfrm>
          <a:prstGeom prst="rect">
            <a:avLst/>
          </a:prstGeom>
        </p:spPr>
        <p:txBody>
          <a:bodyPr wrap="square">
            <a:spAutoFit/>
          </a:bodyPr>
          <a:lstStyle/>
          <a:p>
            <a:pPr algn="ctr"/>
            <a:r>
              <a:rPr lang="en-US" sz="3600" b="1" dirty="0">
                <a:solidFill>
                  <a:srgbClr val="430045"/>
                </a:solidFill>
                <a:latin typeface="Times New Roman" charset="0"/>
                <a:ea typeface="Times New Roman" charset="0"/>
                <a:cs typeface="Times New Roman" charset="0"/>
              </a:rPr>
              <a:t>32. </a:t>
            </a:r>
            <a:r>
              <a:rPr lang="en-US" sz="3600" b="1" dirty="0">
                <a:latin typeface="Times New Roman" charset="0"/>
                <a:ea typeface="Times New Roman" charset="0"/>
                <a:cs typeface="Times New Roman" charset="0"/>
              </a:rPr>
              <a:t>CHOLESTATIC AND INFLAMMATORY LIVER FAILURE LEAD TO DEATH AFTER OAGB A. </a:t>
            </a:r>
            <a:r>
              <a:rPr lang="en-US" sz="3600" b="1" dirty="0" err="1">
                <a:latin typeface="Times New Roman" charset="0"/>
                <a:ea typeface="Times New Roman" charset="0"/>
                <a:cs typeface="Times New Roman" charset="0"/>
              </a:rPr>
              <a:t>Pazouki</a:t>
            </a:r>
            <a:r>
              <a:rPr lang="en-US" sz="3600" b="1" dirty="0">
                <a:latin typeface="Times New Roman" charset="0"/>
                <a:ea typeface="Times New Roman" charset="0"/>
                <a:cs typeface="Times New Roman" charset="0"/>
              </a:rPr>
              <a:t> et al Iran</a:t>
            </a:r>
          </a:p>
        </p:txBody>
      </p:sp>
      <p:sp>
        <p:nvSpPr>
          <p:cNvPr id="3" name="Rectangle 2"/>
          <p:cNvSpPr/>
          <p:nvPr/>
        </p:nvSpPr>
        <p:spPr>
          <a:xfrm>
            <a:off x="135466" y="1335797"/>
            <a:ext cx="17327543" cy="8402300"/>
          </a:xfrm>
          <a:prstGeom prst="rect">
            <a:avLst/>
          </a:prstGeom>
        </p:spPr>
        <p:txBody>
          <a:bodyPr wrap="square">
            <a:spAutoFit/>
          </a:bodyPr>
          <a:lstStyle/>
          <a:p>
            <a:r>
              <a:rPr lang="en-US" sz="3600" dirty="0">
                <a:latin typeface="Times New Roman" charset="0"/>
                <a:ea typeface="Times New Roman" charset="0"/>
                <a:cs typeface="Times New Roman" charset="0"/>
              </a:rPr>
              <a:t>Introduction: One Anastomosis gastric bypass (OAGB)/MGB is now a widespread and generally acceptable procedure with excellent outcomes. Some situations after OAGB/MGB are critical and may lead to catastrophic outcomes. One of these situations is liver failure that must be managed based on its etiology.</a:t>
            </a:r>
          </a:p>
          <a:p>
            <a:r>
              <a:rPr lang="en-US" sz="3600" dirty="0">
                <a:latin typeface="Times New Roman" charset="0"/>
                <a:ea typeface="Times New Roman" charset="0"/>
                <a:cs typeface="Times New Roman" charset="0"/>
              </a:rPr>
              <a:t>Objectives: The aim of this study is about classifications of liver failure and their proper management. Also case series of 4 cases mortality after OAGB/MGB due to liver failure.</a:t>
            </a:r>
          </a:p>
          <a:p>
            <a:r>
              <a:rPr lang="en-US" sz="3600" dirty="0">
                <a:latin typeface="Times New Roman" charset="0"/>
                <a:ea typeface="Times New Roman" charset="0"/>
                <a:cs typeface="Times New Roman" charset="0"/>
              </a:rPr>
              <a:t>Methods: We evaluate the outcomes of OAGB/MGB based on registered data in Iranian obesity surgery database. A case series about etiologies of liver failures leads to death after OAGB/MGB.</a:t>
            </a:r>
          </a:p>
          <a:p>
            <a:r>
              <a:rPr lang="en-US" sz="3600" dirty="0">
                <a:latin typeface="Times New Roman" charset="0"/>
                <a:ea typeface="Times New Roman" charset="0"/>
                <a:cs typeface="Times New Roman" charset="0"/>
              </a:rPr>
              <a:t>Results: In about 5000 morbid obese patients that underwent OAGB/MGB in 5 high volume hospitals, by 5 surgeons, 4 mortalities occurred due to acute liver failure that were registered in Iranian obesity surgery database.</a:t>
            </a:r>
          </a:p>
          <a:p>
            <a:r>
              <a:rPr lang="en-US" sz="3600" dirty="0">
                <a:latin typeface="Times New Roman" charset="0"/>
                <a:ea typeface="Times New Roman" charset="0"/>
                <a:cs typeface="Times New Roman" charset="0"/>
              </a:rPr>
              <a:t>Conclusion: Punctual evaluation and regular follow ups are necessary after OAGB/MGB and any alteration in liver enzymes must be checked carefully. The etiology of liver failure must be specified and managed individually.</a:t>
            </a:r>
          </a:p>
        </p:txBody>
      </p:sp>
    </p:spTree>
    <p:extLst>
      <p:ext uri="{BB962C8B-B14F-4D97-AF65-F5344CB8AC3E}">
        <p14:creationId xmlns:p14="http://schemas.microsoft.com/office/powerpoint/2010/main" val="13381445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135467"/>
            <a:ext cx="17204267" cy="982133"/>
          </a:xfrm>
        </p:spPr>
        <p:txBody>
          <a:bodyPr>
            <a:normAutofit/>
          </a:bodyPr>
          <a:lstStyle/>
          <a:p>
            <a:pPr algn="ctr"/>
            <a:r>
              <a:rPr lang="en-GB" sz="3200" dirty="0">
                <a:latin typeface="Times New Roman" charset="0"/>
                <a:ea typeface="Times New Roman" charset="0"/>
                <a:cs typeface="Times New Roman" charset="0"/>
              </a:rPr>
              <a:t>26. </a:t>
            </a:r>
            <a:r>
              <a:rPr lang="en-US" sz="3200" b="1" dirty="0">
                <a:latin typeface="Times New Roman" charset="0"/>
                <a:ea typeface="Times New Roman" charset="0"/>
                <a:cs typeface="Times New Roman" charset="0"/>
              </a:rPr>
              <a:t>GASTRIC POUCH RESIZING FOR WEIGHT LOSS FAILURE AFTER ONE ANASTOMOSIS GASTRIC BYPASS </a:t>
            </a:r>
            <a:r>
              <a:rPr lang="en-US" sz="3200" dirty="0" err="1">
                <a:latin typeface="Times New Roman" charset="0"/>
                <a:ea typeface="Times New Roman" charset="0"/>
                <a:cs typeface="Times New Roman" charset="0"/>
              </a:rPr>
              <a:t>Poghosyan</a:t>
            </a:r>
            <a:r>
              <a:rPr lang="en-US" sz="3200" dirty="0">
                <a:latin typeface="Times New Roman" charset="0"/>
                <a:ea typeface="Times New Roman" charset="0"/>
                <a:cs typeface="Times New Roman" charset="0"/>
              </a:rPr>
              <a:t>, </a:t>
            </a:r>
            <a:r>
              <a:rPr lang="en-US" sz="3200" dirty="0" err="1">
                <a:latin typeface="Times New Roman" charset="0"/>
                <a:ea typeface="Times New Roman" charset="0"/>
                <a:cs typeface="Times New Roman" charset="0"/>
              </a:rPr>
              <a:t>Chevallier</a:t>
            </a:r>
            <a:r>
              <a:rPr lang="en-US" sz="3200" dirty="0">
                <a:latin typeface="Times New Roman" charset="0"/>
                <a:ea typeface="Times New Roman" charset="0"/>
                <a:cs typeface="Times New Roman" charset="0"/>
              </a:rPr>
              <a:t> et al </a:t>
            </a:r>
          </a:p>
        </p:txBody>
      </p:sp>
      <p:sp>
        <p:nvSpPr>
          <p:cNvPr id="3" name="Content Placeholder 2"/>
          <p:cNvSpPr>
            <a:spLocks noGrp="1"/>
          </p:cNvSpPr>
          <p:nvPr>
            <p:ph idx="1"/>
          </p:nvPr>
        </p:nvSpPr>
        <p:spPr>
          <a:xfrm>
            <a:off x="203200" y="1604080"/>
            <a:ext cx="17204267" cy="8301920"/>
          </a:xfrm>
        </p:spPr>
        <p:txBody>
          <a:bodyPr>
            <a:noAutofit/>
          </a:bodyPr>
          <a:lstStyle/>
          <a:p>
            <a:r>
              <a:rPr lang="en-US" sz="3600" b="1" dirty="0">
                <a:latin typeface="Times New Roman" charset="0"/>
                <a:ea typeface="Times New Roman" charset="0"/>
                <a:cs typeface="Times New Roman" charset="0"/>
              </a:rPr>
              <a:t>Methods: </a:t>
            </a:r>
            <a:r>
              <a:rPr lang="en-US" sz="3600" dirty="0">
                <a:latin typeface="Times New Roman" charset="0"/>
                <a:ea typeface="Times New Roman" charset="0"/>
                <a:cs typeface="Times New Roman" charset="0"/>
              </a:rPr>
              <a:t>Retrospective review of 1585 patients found 15 underwent Gastric Pouch Resection (GPR)</a:t>
            </a:r>
          </a:p>
          <a:p>
            <a:r>
              <a:rPr lang="en-US" sz="3600" dirty="0">
                <a:latin typeface="Times New Roman" charset="0"/>
                <a:ea typeface="Times New Roman" charset="0"/>
                <a:cs typeface="Times New Roman" charset="0"/>
              </a:rPr>
              <a:t>Reason for investigation: Weight loss failure after OAGB</a:t>
            </a:r>
          </a:p>
          <a:p>
            <a:r>
              <a:rPr lang="en-US" sz="3600" b="1" dirty="0">
                <a:latin typeface="Times New Roman" charset="0"/>
                <a:ea typeface="Times New Roman" charset="0"/>
                <a:cs typeface="Times New Roman" charset="0"/>
              </a:rPr>
              <a:t>Results</a:t>
            </a:r>
            <a:r>
              <a:rPr lang="en-US" sz="3600" dirty="0">
                <a:latin typeface="Times New Roman" charset="0"/>
                <a:ea typeface="Times New Roman" charset="0"/>
                <a:cs typeface="Times New Roman" charset="0"/>
              </a:rPr>
              <a:t>:</a:t>
            </a:r>
          </a:p>
          <a:p>
            <a:pPr lvl="1"/>
            <a:r>
              <a:rPr lang="en-US" sz="3600" dirty="0">
                <a:latin typeface="Times New Roman" charset="0"/>
                <a:ea typeface="Times New Roman" charset="0"/>
                <a:cs typeface="Times New Roman" charset="0"/>
              </a:rPr>
              <a:t>After workup: 15 with dilated pouch on UGI series.</a:t>
            </a:r>
          </a:p>
          <a:p>
            <a:pPr lvl="1"/>
            <a:r>
              <a:rPr lang="en-US" sz="3600" dirty="0">
                <a:latin typeface="Times New Roman" charset="0"/>
                <a:ea typeface="Times New Roman" charset="0"/>
                <a:cs typeface="Times New Roman" charset="0"/>
              </a:rPr>
              <a:t>Mean weight &amp; BMI : </a:t>
            </a:r>
          </a:p>
          <a:p>
            <a:pPr lvl="2"/>
            <a:r>
              <a:rPr lang="en-US" sz="3600" dirty="0">
                <a:latin typeface="Times New Roman" charset="0"/>
                <a:ea typeface="Times New Roman" charset="0"/>
                <a:cs typeface="Times New Roman" charset="0"/>
              </a:rPr>
              <a:t>137±18kg and 45.2±4.3kg/m</a:t>
            </a:r>
            <a:r>
              <a:rPr lang="en-US" sz="3600" baseline="30000" dirty="0">
                <a:latin typeface="Times New Roman" charset="0"/>
                <a:ea typeface="Times New Roman" charset="0"/>
                <a:cs typeface="Times New Roman" charset="0"/>
              </a:rPr>
              <a:t>2</a:t>
            </a:r>
            <a:r>
              <a:rPr lang="en-US" sz="3600" dirty="0">
                <a:latin typeface="Times New Roman" charset="0"/>
                <a:ea typeface="Times New Roman" charset="0"/>
                <a:cs typeface="Times New Roman" charset="0"/>
              </a:rPr>
              <a:t> before OAGB </a:t>
            </a:r>
          </a:p>
          <a:p>
            <a:pPr lvl="2"/>
            <a:r>
              <a:rPr lang="en-US" sz="3600" dirty="0">
                <a:latin typeface="Times New Roman" charset="0"/>
                <a:ea typeface="Times New Roman" charset="0"/>
                <a:cs typeface="Times New Roman" charset="0"/>
              </a:rPr>
              <a:t>113±24kg and 35±2.5kg/m</a:t>
            </a:r>
            <a:r>
              <a:rPr lang="en-US" sz="3600" baseline="30000" dirty="0">
                <a:latin typeface="Times New Roman" charset="0"/>
                <a:ea typeface="Times New Roman" charset="0"/>
                <a:cs typeface="Times New Roman" charset="0"/>
              </a:rPr>
              <a:t>2</a:t>
            </a:r>
            <a:r>
              <a:rPr lang="en-US" sz="3600" dirty="0">
                <a:latin typeface="Times New Roman" charset="0"/>
                <a:ea typeface="Times New Roman" charset="0"/>
                <a:cs typeface="Times New Roman" charset="0"/>
              </a:rPr>
              <a:t> at GPR </a:t>
            </a:r>
          </a:p>
          <a:p>
            <a:pPr lvl="1"/>
            <a:r>
              <a:rPr lang="en-US" sz="3600" dirty="0">
                <a:latin typeface="Times New Roman" charset="0"/>
                <a:ea typeface="Times New Roman" charset="0"/>
                <a:cs typeface="Times New Roman" charset="0"/>
              </a:rPr>
              <a:t>All GPR were laparoscopic</a:t>
            </a:r>
          </a:p>
          <a:p>
            <a:pPr lvl="1"/>
            <a:r>
              <a:rPr lang="en-US" sz="3600" dirty="0">
                <a:latin typeface="Times New Roman" charset="0"/>
                <a:ea typeface="Times New Roman" charset="0"/>
                <a:cs typeface="Times New Roman" charset="0"/>
              </a:rPr>
              <a:t> One (11%) </a:t>
            </a:r>
            <a:r>
              <a:rPr lang="en-US" sz="3600" dirty="0" err="1">
                <a:latin typeface="Times New Roman" charset="0"/>
                <a:ea typeface="Times New Roman" charset="0"/>
                <a:cs typeface="Times New Roman" charset="0"/>
              </a:rPr>
              <a:t>Cx</a:t>
            </a:r>
            <a:r>
              <a:rPr lang="en-US" sz="3600" dirty="0">
                <a:latin typeface="Times New Roman" charset="0"/>
                <a:ea typeface="Times New Roman" charset="0"/>
                <a:cs typeface="Times New Roman" charset="0"/>
              </a:rPr>
              <a:t>: splenic infarct</a:t>
            </a:r>
          </a:p>
          <a:p>
            <a:pPr lvl="1"/>
            <a:r>
              <a:rPr lang="en-US" sz="3600" dirty="0">
                <a:latin typeface="Times New Roman" charset="0"/>
                <a:ea typeface="Times New Roman" charset="0"/>
                <a:cs typeface="Times New Roman" charset="0"/>
              </a:rPr>
              <a:t>At 2 </a:t>
            </a:r>
            <a:r>
              <a:rPr lang="en-US" sz="3600" dirty="0" err="1">
                <a:latin typeface="Times New Roman" charset="0"/>
                <a:ea typeface="Times New Roman" charset="0"/>
                <a:cs typeface="Times New Roman" charset="0"/>
              </a:rPr>
              <a:t>yrs</a:t>
            </a:r>
            <a:r>
              <a:rPr lang="en-US" sz="3600" dirty="0">
                <a:latin typeface="Times New Roman" charset="0"/>
                <a:ea typeface="Times New Roman" charset="0"/>
                <a:cs typeface="Times New Roman" charset="0"/>
              </a:rPr>
              <a:t> Mean BMI 35±2.5kg/m</a:t>
            </a:r>
            <a:r>
              <a:rPr lang="en-US" sz="3600" baseline="30000" dirty="0">
                <a:latin typeface="Times New Roman" charset="0"/>
                <a:ea typeface="Times New Roman" charset="0"/>
                <a:cs typeface="Times New Roman" charset="0"/>
              </a:rPr>
              <a:t>2</a:t>
            </a:r>
            <a:r>
              <a:rPr lang="en-US" sz="3600" dirty="0">
                <a:latin typeface="Times New Roman" charset="0"/>
                <a:ea typeface="Times New Roman" charset="0"/>
                <a:cs typeface="Times New Roman" charset="0"/>
              </a:rPr>
              <a:t> </a:t>
            </a:r>
            <a:r>
              <a:rPr lang="en-US" sz="3600" dirty="0">
                <a:latin typeface="Times New Roman" charset="0"/>
                <a:ea typeface="Times New Roman" charset="0"/>
                <a:cs typeface="Times New Roman" charset="0"/>
                <a:sym typeface="Wingdings"/>
              </a:rPr>
              <a:t> 31</a:t>
            </a:r>
            <a:r>
              <a:rPr lang="en-US" sz="3600" dirty="0">
                <a:latin typeface="Times New Roman" charset="0"/>
                <a:ea typeface="Times New Roman" charset="0"/>
                <a:cs typeface="Times New Roman" charset="0"/>
              </a:rPr>
              <a:t>±3.6Kg/m</a:t>
            </a:r>
            <a:r>
              <a:rPr lang="en-US" sz="3600" baseline="30000" dirty="0">
                <a:latin typeface="Times New Roman" charset="0"/>
                <a:ea typeface="Times New Roman" charset="0"/>
                <a:cs typeface="Times New Roman" charset="0"/>
              </a:rPr>
              <a:t>2</a:t>
            </a:r>
          </a:p>
          <a:p>
            <a:pPr lvl="1"/>
            <a:endParaRPr lang="en-US" sz="3600" baseline="30000" dirty="0">
              <a:latin typeface="Times New Roman" charset="0"/>
              <a:ea typeface="Times New Roman" charset="0"/>
              <a:cs typeface="Times New Roman" charset="0"/>
            </a:endParaRPr>
          </a:p>
          <a:p>
            <a:r>
              <a:rPr lang="en-US" sz="3600" b="1" dirty="0">
                <a:latin typeface="Times New Roman" charset="0"/>
                <a:ea typeface="Times New Roman" charset="0"/>
                <a:cs typeface="Times New Roman" charset="0"/>
              </a:rPr>
              <a:t>Conclusion: </a:t>
            </a:r>
            <a:r>
              <a:rPr lang="en-US" sz="3600" dirty="0">
                <a:latin typeface="Times New Roman" charset="0"/>
                <a:ea typeface="Times New Roman" charset="0"/>
                <a:cs typeface="Times New Roman" charset="0"/>
              </a:rPr>
              <a:t>GPR is allows further weight loss on selected patients</a:t>
            </a:r>
          </a:p>
        </p:txBody>
      </p:sp>
      <p:pic>
        <p:nvPicPr>
          <p:cNvPr id="4" name="Immagine 3"/>
          <p:cNvPicPr>
            <a:picLocks noChangeAspect="1"/>
          </p:cNvPicPr>
          <p:nvPr/>
        </p:nvPicPr>
        <p:blipFill>
          <a:blip r:embed="rId2"/>
          <a:stretch>
            <a:fillRect/>
          </a:stretch>
        </p:blipFill>
        <p:spPr>
          <a:xfrm>
            <a:off x="14457416" y="8517467"/>
            <a:ext cx="3152722" cy="1226451"/>
          </a:xfrm>
          <a:prstGeom prst="rect">
            <a:avLst/>
          </a:prstGeom>
        </p:spPr>
      </p:pic>
    </p:spTree>
    <p:extLst>
      <p:ext uri="{BB962C8B-B14F-4D97-AF65-F5344CB8AC3E}">
        <p14:creationId xmlns:p14="http://schemas.microsoft.com/office/powerpoint/2010/main" val="6039735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93914" y="203807"/>
            <a:ext cx="15250886" cy="1412402"/>
          </a:xfrm>
        </p:spPr>
        <p:txBody>
          <a:bodyPr>
            <a:noAutofit/>
          </a:bodyPr>
          <a:lstStyle/>
          <a:p>
            <a:r>
              <a:rPr lang="en-US" sz="2800" dirty="0">
                <a:solidFill>
                  <a:srgbClr val="800000"/>
                </a:solidFill>
                <a:latin typeface="Times New Roman" charset="0"/>
                <a:ea typeface="Times New Roman" charset="0"/>
                <a:cs typeface="Times New Roman" charset="0"/>
              </a:rPr>
              <a:t>O (248)  LAPAROSCOPIC PARESOPHAGEAL HERNIA REPAIR IN PATIENTS WITH OBESITY: SINGLE INSTITUTION EXPERIENCE WITH CONCOMITANT REPAIR AND ROUX-EN-Y GASTRIC BY- PASS  </a:t>
            </a:r>
            <a:br>
              <a:rPr lang="en-US" sz="2800" dirty="0">
                <a:solidFill>
                  <a:srgbClr val="800000"/>
                </a:solidFill>
                <a:latin typeface="Times New Roman" charset="0"/>
                <a:ea typeface="Times New Roman" charset="0"/>
                <a:cs typeface="Times New Roman" charset="0"/>
              </a:rPr>
            </a:br>
            <a:r>
              <a:rPr lang="en-US" sz="2800" dirty="0">
                <a:solidFill>
                  <a:srgbClr val="800000"/>
                </a:solidFill>
                <a:latin typeface="Times New Roman" charset="0"/>
                <a:ea typeface="Times New Roman" charset="0"/>
                <a:cs typeface="Times New Roman" charset="0"/>
              </a:rPr>
              <a:t> </a:t>
            </a:r>
          </a:p>
        </p:txBody>
      </p:sp>
      <p:graphicFrame>
        <p:nvGraphicFramePr>
          <p:cNvPr id="6" name="Content Placeholder 5"/>
          <p:cNvGraphicFramePr>
            <a:graphicFrameLocks noGrp="1"/>
          </p:cNvGraphicFramePr>
          <p:nvPr>
            <p:ph idx="1"/>
            <p:extLst/>
          </p:nvPr>
        </p:nvGraphicFramePr>
        <p:xfrm>
          <a:off x="5619600" y="2060799"/>
          <a:ext cx="6314404" cy="4274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5542126" y="5339702"/>
            <a:ext cx="6883288" cy="4401205"/>
          </a:xfrm>
          <a:prstGeom prst="rect">
            <a:avLst/>
          </a:prstGeom>
          <a:noFill/>
        </p:spPr>
        <p:txBody>
          <a:bodyPr wrap="square" rtlCol="0">
            <a:spAutoFit/>
          </a:bodyPr>
          <a:lstStyle/>
          <a:p>
            <a:r>
              <a:rPr lang="en-US" sz="2000" b="1" dirty="0"/>
              <a:t>Results</a:t>
            </a:r>
            <a:r>
              <a:rPr lang="en-US" sz="2000" dirty="0"/>
              <a:t>:</a:t>
            </a:r>
            <a:br>
              <a:rPr lang="en-US" sz="2000" dirty="0"/>
            </a:br>
            <a:r>
              <a:rPr lang="en-US" sz="2000" dirty="0"/>
              <a:t>81 patients mean age 54.9±10.8 yrs &amp; BMI42.3 kg/m2</a:t>
            </a:r>
          </a:p>
          <a:p>
            <a:r>
              <a:rPr lang="en-US" sz="2000" dirty="0"/>
              <a:t>Type 3 PEH commonest type (91.4%)</a:t>
            </a:r>
          </a:p>
          <a:p>
            <a:r>
              <a:rPr lang="en-US" sz="2000" dirty="0"/>
              <a:t>Op time 188min &amp; 10 (12.3%) had mesh reinforce</a:t>
            </a:r>
          </a:p>
          <a:p>
            <a:r>
              <a:rPr lang="en-US" sz="2000" dirty="0"/>
              <a:t>30-day complication rate was 16.0%</a:t>
            </a:r>
          </a:p>
          <a:p>
            <a:r>
              <a:rPr lang="en-US" sz="2000" dirty="0"/>
              <a:t>Respiratory complications (8.6%) and VTE (6.2%) </a:t>
            </a:r>
          </a:p>
          <a:p>
            <a:r>
              <a:rPr lang="en-US" sz="2000" dirty="0"/>
              <a:t>Follow up 82.7% at 1 year &amp; 11.7 point BMI reduction</a:t>
            </a:r>
          </a:p>
          <a:p>
            <a:r>
              <a:rPr lang="en-US" sz="2000" dirty="0"/>
              <a:t>98% reported global symptom improvement</a:t>
            </a:r>
          </a:p>
          <a:p>
            <a:r>
              <a:rPr lang="en-US" sz="2000" dirty="0"/>
              <a:t>1 year, 10 (12.3%) radiographic or endoscopic recurrence (all type 1 PEH), and 2 were symptomatic. </a:t>
            </a:r>
          </a:p>
          <a:p>
            <a:r>
              <a:rPr lang="en-US" sz="2000" b="1" dirty="0"/>
              <a:t>Conclusions: </a:t>
            </a:r>
            <a:endParaRPr lang="en-US" sz="2000" dirty="0"/>
          </a:p>
          <a:p>
            <a:r>
              <a:rPr lang="en-US" sz="2000" dirty="0"/>
              <a:t>Concomitant RYGB with PEH is safe and feasible. Substantial weight reduction at 1-year likely contributes to low PEH recurrence rate. </a:t>
            </a:r>
          </a:p>
        </p:txBody>
      </p:sp>
      <p:sp>
        <p:nvSpPr>
          <p:cNvPr id="8" name="Rectangle 7">
            <a:extLst>
              <a:ext uri="{FF2B5EF4-FFF2-40B4-BE49-F238E27FC236}">
                <a16:creationId xmlns:a16="http://schemas.microsoft.com/office/drawing/2014/main" id="{CA484E96-7465-FE42-84C6-61C012CC043E}"/>
              </a:ext>
            </a:extLst>
          </p:cNvPr>
          <p:cNvSpPr/>
          <p:nvPr/>
        </p:nvSpPr>
        <p:spPr>
          <a:xfrm>
            <a:off x="9029202" y="1354599"/>
            <a:ext cx="5809604" cy="523220"/>
          </a:xfrm>
          <a:prstGeom prst="rect">
            <a:avLst/>
          </a:prstGeom>
        </p:spPr>
        <p:txBody>
          <a:bodyPr wrap="none">
            <a:spAutoFit/>
          </a:bodyPr>
          <a:lstStyle/>
          <a:p>
            <a:r>
              <a:rPr lang="en-US" sz="2800" b="1" dirty="0">
                <a:latin typeface="Times New Roman" charset="0"/>
                <a:ea typeface="Times New Roman" charset="0"/>
                <a:cs typeface="Times New Roman" charset="0"/>
              </a:rPr>
              <a:t>H. </a:t>
            </a:r>
            <a:r>
              <a:rPr lang="en-US" sz="2800" b="1" dirty="0" err="1">
                <a:latin typeface="Times New Roman" charset="0"/>
                <a:ea typeface="Times New Roman" charset="0"/>
                <a:cs typeface="Times New Roman" charset="0"/>
              </a:rPr>
              <a:t>Fayazzadeh</a:t>
            </a:r>
            <a:r>
              <a:rPr lang="en-US" sz="2800" b="1" dirty="0">
                <a:latin typeface="Times New Roman" charset="0"/>
                <a:ea typeface="Times New Roman" charset="0"/>
                <a:cs typeface="Times New Roman" charset="0"/>
              </a:rPr>
              <a:t> et al. Cleveland, USA</a:t>
            </a:r>
            <a:endParaRPr lang="en-US" sz="28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8253510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15634" y="262655"/>
            <a:ext cx="16791710" cy="1509564"/>
          </a:xfrm>
        </p:spPr>
        <p:txBody>
          <a:bodyPr>
            <a:noAutofit/>
          </a:bodyPr>
          <a:lstStyle/>
          <a:p>
            <a:pPr algn="ctr"/>
            <a:r>
              <a:rPr lang="en-US" sz="3200" b="1" dirty="0">
                <a:solidFill>
                  <a:srgbClr val="800000"/>
                </a:solidFill>
                <a:latin typeface="Times New Roman" charset="0"/>
                <a:ea typeface="Times New Roman" charset="0"/>
                <a:cs typeface="Times New Roman" charset="0"/>
              </a:rPr>
              <a:t>O (251) QUALITY OF LIFE BEFORE AND AFTER LAPAROSCOPIC SLEEVE GASTRECTOMY. A PRO-SPECTIVE COHORT STUDY WITH FIVE YEARS FOLLOW UP. </a:t>
            </a:r>
            <a:br>
              <a:rPr lang="en-US" sz="3200" dirty="0">
                <a:solidFill>
                  <a:srgbClr val="800000"/>
                </a:solidFill>
                <a:latin typeface="Times New Roman" charset="0"/>
                <a:ea typeface="Times New Roman" charset="0"/>
                <a:cs typeface="Times New Roman" charset="0"/>
              </a:rPr>
            </a:br>
            <a:br>
              <a:rPr lang="en-US" sz="3200" dirty="0">
                <a:solidFill>
                  <a:srgbClr val="800000"/>
                </a:solidFill>
                <a:latin typeface="Times New Roman" charset="0"/>
                <a:ea typeface="Times New Roman" charset="0"/>
                <a:cs typeface="Times New Roman" charset="0"/>
              </a:rPr>
            </a:br>
            <a:endParaRPr lang="en-US" sz="3200" dirty="0">
              <a:solidFill>
                <a:srgbClr val="800000"/>
              </a:solidFill>
              <a:latin typeface="Times New Roman" charset="0"/>
              <a:ea typeface="Times New Roman" charset="0"/>
              <a:cs typeface="Times New Roman"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94786309"/>
              </p:ext>
            </p:extLst>
          </p:nvPr>
        </p:nvGraphicFramePr>
        <p:xfrm>
          <a:off x="415635" y="1509564"/>
          <a:ext cx="16791709" cy="2729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415636" y="3884177"/>
            <a:ext cx="16791709" cy="6494085"/>
          </a:xfrm>
          <a:prstGeom prst="rect">
            <a:avLst/>
          </a:prstGeom>
          <a:noFill/>
        </p:spPr>
        <p:txBody>
          <a:bodyPr wrap="square" rtlCol="0">
            <a:spAutoFit/>
          </a:bodyPr>
          <a:lstStyle/>
          <a:p>
            <a:r>
              <a:rPr lang="en-US" sz="3200" b="1" dirty="0">
                <a:latin typeface="Times New Roman" charset="0"/>
                <a:ea typeface="Times New Roman" charset="0"/>
                <a:cs typeface="Times New Roman" charset="0"/>
              </a:rPr>
              <a:t>Results: </a:t>
            </a:r>
            <a:endParaRPr lang="en-US" sz="3200" dirty="0">
              <a:latin typeface="Times New Roman" charset="0"/>
              <a:ea typeface="Times New Roman" charset="0"/>
              <a:cs typeface="Times New Roman" charset="0"/>
            </a:endParaRPr>
          </a:p>
          <a:p>
            <a:pPr>
              <a:buFont typeface="Arial"/>
              <a:buChar char="•"/>
            </a:pPr>
            <a:r>
              <a:rPr lang="en-US" sz="3200" dirty="0">
                <a:latin typeface="Times New Roman" charset="0"/>
                <a:ea typeface="Times New Roman" charset="0"/>
                <a:cs typeface="Times New Roman" charset="0"/>
              </a:rPr>
              <a:t>5 yrs follow up, 95 pts, BMI of 48.3±7.1kg/m2</a:t>
            </a:r>
          </a:p>
          <a:p>
            <a:pPr>
              <a:buFont typeface="Arial"/>
              <a:buChar char="•"/>
            </a:pPr>
            <a:r>
              <a:rPr lang="en-US" sz="3200" dirty="0">
                <a:latin typeface="Times New Roman" charset="0"/>
                <a:ea typeface="Times New Roman" charset="0"/>
                <a:cs typeface="Times New Roman" charset="0"/>
              </a:rPr>
              <a:t>%EBMIL was 51.7±14.2, 64.8±16.9, 67.4±17.7 and 55.8±25.5 at 6, 12, 24&amp;60 months, respectively</a:t>
            </a:r>
          </a:p>
          <a:p>
            <a:pPr>
              <a:buFont typeface="Arial"/>
              <a:buChar char="•"/>
            </a:pPr>
            <a:r>
              <a:rPr lang="en-US" sz="3200" dirty="0" err="1">
                <a:latin typeface="Times New Roman" charset="0"/>
                <a:ea typeface="Times New Roman" charset="0"/>
                <a:cs typeface="Times New Roman" charset="0"/>
              </a:rPr>
              <a:t>Postop</a:t>
            </a:r>
            <a:r>
              <a:rPr lang="en-US" sz="3200" dirty="0">
                <a:latin typeface="Times New Roman" charset="0"/>
                <a:ea typeface="Times New Roman" charset="0"/>
                <a:cs typeface="Times New Roman" charset="0"/>
              </a:rPr>
              <a:t> all </a:t>
            </a:r>
            <a:r>
              <a:rPr lang="en-US" sz="3200" dirty="0" err="1">
                <a:latin typeface="Times New Roman" charset="0"/>
                <a:ea typeface="Times New Roman" charset="0"/>
                <a:cs typeface="Times New Roman" charset="0"/>
              </a:rPr>
              <a:t>comorbidities</a:t>
            </a:r>
            <a:r>
              <a:rPr lang="en-US" sz="3200" dirty="0">
                <a:latin typeface="Times New Roman" charset="0"/>
                <a:ea typeface="Times New Roman" charset="0"/>
                <a:cs typeface="Times New Roman" charset="0"/>
              </a:rPr>
              <a:t> improved significantly</a:t>
            </a:r>
          </a:p>
          <a:p>
            <a:pPr>
              <a:buFont typeface="Arial"/>
              <a:buChar char="•"/>
            </a:pPr>
            <a:r>
              <a:rPr lang="en-US" sz="3200" dirty="0">
                <a:latin typeface="Times New Roman" charset="0"/>
                <a:ea typeface="Times New Roman" charset="0"/>
                <a:cs typeface="Times New Roman" charset="0"/>
              </a:rPr>
              <a:t>MAII score increased from -0.38±1.3 preoperatively to 1.77±0.8, 2.08±0.8, 2.12±0.7 and 1.67±1.1 at the above time-points, respectively (trend </a:t>
            </a:r>
            <a:r>
              <a:rPr lang="en-US" sz="3200" dirty="0" err="1">
                <a:latin typeface="Times New Roman" charset="0"/>
                <a:ea typeface="Times New Roman" charset="0"/>
                <a:cs typeface="Times New Roman" charset="0"/>
              </a:rPr>
              <a:t>p</a:t>
            </a:r>
            <a:r>
              <a:rPr lang="en-US" sz="3200" dirty="0">
                <a:latin typeface="Times New Roman" charset="0"/>
                <a:ea typeface="Times New Roman" charset="0"/>
                <a:cs typeface="Times New Roman" charset="0"/>
              </a:rPr>
              <a:t>&lt;0.001)</a:t>
            </a:r>
          </a:p>
          <a:p>
            <a:pPr>
              <a:buFont typeface="Arial"/>
              <a:buChar char="•"/>
            </a:pPr>
            <a:r>
              <a:rPr lang="en-US" sz="3200" dirty="0">
                <a:latin typeface="Times New Roman" charset="0"/>
                <a:ea typeface="Times New Roman" charset="0"/>
                <a:cs typeface="Times New Roman" charset="0"/>
              </a:rPr>
              <a:t>VAS increased from 3.05±1.6 to 9.11±1.0, 9.2±1.1, 9.03±1.3 and 7.85±2.4 (P &lt;0.001)</a:t>
            </a:r>
          </a:p>
          <a:p>
            <a:pPr>
              <a:buFont typeface="Arial"/>
              <a:buChar char="•"/>
            </a:pPr>
            <a:r>
              <a:rPr lang="en-US" sz="3200" dirty="0">
                <a:latin typeface="Times New Roman" charset="0"/>
                <a:ea typeface="Times New Roman" charset="0"/>
                <a:cs typeface="Times New Roman" charset="0"/>
              </a:rPr>
              <a:t>Overall </a:t>
            </a:r>
            <a:r>
              <a:rPr lang="en-US" sz="3200" dirty="0" err="1">
                <a:latin typeface="Times New Roman" charset="0"/>
                <a:ea typeface="Times New Roman" charset="0"/>
                <a:cs typeface="Times New Roman" charset="0"/>
              </a:rPr>
              <a:t>QoL</a:t>
            </a:r>
            <a:r>
              <a:rPr lang="en-US" sz="3200" dirty="0">
                <a:latin typeface="Times New Roman" charset="0"/>
                <a:ea typeface="Times New Roman" charset="0"/>
                <a:cs typeface="Times New Roman" charset="0"/>
              </a:rPr>
              <a:t> scores at 6&amp;24 months (</a:t>
            </a:r>
            <a:r>
              <a:rPr lang="en-US" sz="3200" dirty="0" err="1">
                <a:latin typeface="Times New Roman" charset="0"/>
                <a:ea typeface="Times New Roman" charset="0"/>
                <a:cs typeface="Times New Roman" charset="0"/>
              </a:rPr>
              <a:t>p</a:t>
            </a:r>
            <a:r>
              <a:rPr lang="en-US" sz="3200" dirty="0">
                <a:latin typeface="Times New Roman" charset="0"/>
                <a:ea typeface="Times New Roman" charset="0"/>
                <a:cs typeface="Times New Roman" charset="0"/>
              </a:rPr>
              <a:t>&lt;.001)</a:t>
            </a:r>
          </a:p>
          <a:p>
            <a:pPr>
              <a:buFont typeface="Arial"/>
              <a:buChar char="•"/>
            </a:pPr>
            <a:r>
              <a:rPr lang="en-US" sz="3200" dirty="0">
                <a:latin typeface="Times New Roman" charset="0"/>
                <a:ea typeface="Times New Roman" charset="0"/>
                <a:cs typeface="Times New Roman" charset="0"/>
              </a:rPr>
              <a:t>Female gender, correlated with higher </a:t>
            </a:r>
            <a:r>
              <a:rPr lang="en-US" sz="3200" dirty="0" err="1">
                <a:latin typeface="Times New Roman" charset="0"/>
                <a:ea typeface="Times New Roman" charset="0"/>
                <a:cs typeface="Times New Roman" charset="0"/>
              </a:rPr>
              <a:t>QoL</a:t>
            </a:r>
            <a:r>
              <a:rPr lang="en-US" sz="3200" dirty="0">
                <a:latin typeface="Times New Roman" charset="0"/>
                <a:ea typeface="Times New Roman" charset="0"/>
                <a:cs typeface="Times New Roman" charset="0"/>
              </a:rPr>
              <a:t> at the end of  study</a:t>
            </a:r>
          </a:p>
          <a:p>
            <a:r>
              <a:rPr lang="en-US" sz="3200" b="1" dirty="0">
                <a:latin typeface="Times New Roman" charset="0"/>
                <a:ea typeface="Times New Roman" charset="0"/>
                <a:cs typeface="Times New Roman" charset="0"/>
              </a:rPr>
              <a:t>Conclusions: </a:t>
            </a:r>
            <a:endParaRPr lang="en-US" sz="3200" dirty="0">
              <a:latin typeface="Times New Roman" charset="0"/>
              <a:ea typeface="Times New Roman" charset="0"/>
              <a:cs typeface="Times New Roman" charset="0"/>
            </a:endParaRPr>
          </a:p>
          <a:p>
            <a:r>
              <a:rPr lang="en-US" sz="3200" dirty="0">
                <a:latin typeface="Times New Roman" charset="0"/>
                <a:ea typeface="Times New Roman" charset="0"/>
                <a:cs typeface="Times New Roman" charset="0"/>
              </a:rPr>
              <a:t>LSG, is an effective bariatric operation, resulting in significant weight loss and improvements in </a:t>
            </a:r>
            <a:r>
              <a:rPr lang="en-US" sz="3200" dirty="0" err="1">
                <a:latin typeface="Times New Roman" charset="0"/>
                <a:ea typeface="Times New Roman" charset="0"/>
                <a:cs typeface="Times New Roman" charset="0"/>
              </a:rPr>
              <a:t>QoL</a:t>
            </a:r>
            <a:r>
              <a:rPr lang="en-US" sz="3200" dirty="0">
                <a:latin typeface="Times New Roman" charset="0"/>
                <a:ea typeface="Times New Roman" charset="0"/>
                <a:cs typeface="Times New Roman" charset="0"/>
              </a:rPr>
              <a:t>. Female gender and higher MAII score at 6 and 24 months, predict better long-term </a:t>
            </a:r>
            <a:r>
              <a:rPr lang="en-US" sz="3200" dirty="0" err="1">
                <a:latin typeface="Times New Roman" charset="0"/>
                <a:ea typeface="Times New Roman" charset="0"/>
                <a:cs typeface="Times New Roman" charset="0"/>
              </a:rPr>
              <a:t>QoL</a:t>
            </a:r>
            <a:r>
              <a:rPr lang="en-US" sz="3200" dirty="0">
                <a:latin typeface="Times New Roman" charset="0"/>
                <a:ea typeface="Times New Roman" charset="0"/>
                <a:cs typeface="Times New Roman" charset="0"/>
              </a:rPr>
              <a:t> out- come</a:t>
            </a:r>
          </a:p>
        </p:txBody>
      </p:sp>
      <p:sp>
        <p:nvSpPr>
          <p:cNvPr id="8" name="Rectangle 7">
            <a:extLst>
              <a:ext uri="{FF2B5EF4-FFF2-40B4-BE49-F238E27FC236}">
                <a16:creationId xmlns:a16="http://schemas.microsoft.com/office/drawing/2014/main" id="{CA484E96-7465-FE42-84C6-61C012CC043E}"/>
              </a:ext>
            </a:extLst>
          </p:cNvPr>
          <p:cNvSpPr/>
          <p:nvPr/>
        </p:nvSpPr>
        <p:spPr>
          <a:xfrm>
            <a:off x="13484186" y="7926774"/>
            <a:ext cx="3723158" cy="369332"/>
          </a:xfrm>
          <a:prstGeom prst="rect">
            <a:avLst/>
          </a:prstGeom>
        </p:spPr>
        <p:txBody>
          <a:bodyPr wrap="square">
            <a:spAutoFit/>
          </a:bodyPr>
          <a:lstStyle/>
          <a:p>
            <a:r>
              <a:rPr lang="en-US" b="1" dirty="0"/>
              <a:t>V. </a:t>
            </a:r>
            <a:r>
              <a:rPr lang="en-US" b="1" dirty="0" err="1"/>
              <a:t>Charalampakis</a:t>
            </a:r>
            <a:r>
              <a:rPr lang="en-US" b="1" dirty="0"/>
              <a:t> et al. NHS. UK</a:t>
            </a:r>
            <a:endParaRPr lang="en-US" dirty="0"/>
          </a:p>
        </p:txBody>
      </p:sp>
    </p:spTree>
    <p:extLst>
      <p:ext uri="{BB962C8B-B14F-4D97-AF65-F5344CB8AC3E}">
        <p14:creationId xmlns:p14="http://schemas.microsoft.com/office/powerpoint/2010/main" val="28823059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5376069" y="1"/>
            <a:ext cx="2384142" cy="927463"/>
          </a:xfrm>
          <a:prstGeom prst="rect">
            <a:avLst/>
          </a:prstGeom>
        </p:spPr>
      </p:pic>
      <p:sp>
        <p:nvSpPr>
          <p:cNvPr id="2" name="Title 1"/>
          <p:cNvSpPr>
            <a:spLocks noGrp="1"/>
          </p:cNvSpPr>
          <p:nvPr>
            <p:ph type="title"/>
          </p:nvPr>
        </p:nvSpPr>
        <p:spPr>
          <a:xfrm>
            <a:off x="5507564" y="1169881"/>
            <a:ext cx="6675930" cy="1173345"/>
          </a:xfrm>
        </p:spPr>
        <p:txBody>
          <a:bodyPr>
            <a:noAutofit/>
          </a:bodyPr>
          <a:lstStyle/>
          <a:p>
            <a:pPr algn="ctr"/>
            <a:r>
              <a:rPr lang="en-US" sz="2400" b="1" dirty="0">
                <a:solidFill>
                  <a:srgbClr val="800000"/>
                </a:solidFill>
              </a:rPr>
              <a:t>O (267) OUTCOMES OF BARIATRIC SURGERY IN GERIATRIC PATIENTS: A SINGLE INSTITUTION STUDY </a:t>
            </a:r>
            <a:br>
              <a:rPr lang="en-US" sz="2400" dirty="0">
                <a:solidFill>
                  <a:srgbClr val="800000"/>
                </a:solidFill>
              </a:rPr>
            </a:br>
            <a:br>
              <a:rPr lang="en-US" sz="2400" dirty="0">
                <a:solidFill>
                  <a:srgbClr val="800000"/>
                </a:solidFill>
                <a:latin typeface="Times New Roman" panose="02020603050405020304" pitchFamily="18" charset="0"/>
                <a:cs typeface="Times New Roman" panose="02020603050405020304" pitchFamily="18" charset="0"/>
              </a:rPr>
            </a:br>
            <a:endParaRPr lang="en-US" sz="2400" b="1" dirty="0">
              <a:solidFill>
                <a:srgbClr val="800000"/>
              </a:solidFill>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extLst/>
          </p:nvPr>
        </p:nvGraphicFramePr>
        <p:xfrm>
          <a:off x="5507564" y="1652331"/>
          <a:ext cx="6592986" cy="2297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5376069" y="3886588"/>
            <a:ext cx="6858000" cy="5632311"/>
          </a:xfrm>
          <a:prstGeom prst="rect">
            <a:avLst/>
          </a:prstGeom>
          <a:noFill/>
        </p:spPr>
        <p:txBody>
          <a:bodyPr wrap="square" rtlCol="0">
            <a:spAutoFit/>
          </a:bodyPr>
          <a:lstStyle/>
          <a:p>
            <a:r>
              <a:rPr lang="en-US" sz="2400" b="1" dirty="0"/>
              <a:t>Results: </a:t>
            </a:r>
            <a:endParaRPr lang="en-US" sz="2400" dirty="0"/>
          </a:p>
          <a:p>
            <a:pPr>
              <a:buFont typeface="Arial"/>
              <a:buChar char="•"/>
            </a:pPr>
            <a:r>
              <a:rPr lang="en-US" sz="2400" dirty="0"/>
              <a:t>53(28.8%) RYGB, 39(21.2%) OAGBP &amp; 92(50%) SG</a:t>
            </a:r>
          </a:p>
          <a:p>
            <a:pPr>
              <a:buFont typeface="Arial"/>
              <a:buChar char="•"/>
            </a:pPr>
            <a:r>
              <a:rPr lang="en-US" sz="2400" dirty="0"/>
              <a:t>Average </a:t>
            </a:r>
            <a:r>
              <a:rPr lang="en-US" sz="2400" dirty="0" err="1"/>
              <a:t>preop</a:t>
            </a:r>
            <a:r>
              <a:rPr lang="en-US" sz="2400" dirty="0"/>
              <a:t> weight and BMI were 106.71±19.42 kg and 42.59±7.01 kg/m2, respectively</a:t>
            </a:r>
          </a:p>
          <a:p>
            <a:pPr>
              <a:buFont typeface="Arial"/>
              <a:buChar char="•"/>
            </a:pPr>
            <a:r>
              <a:rPr lang="en-US" sz="2400" dirty="0"/>
              <a:t>Median length of follow-up was 36 months (range 1-43)</a:t>
            </a:r>
          </a:p>
          <a:p>
            <a:pPr>
              <a:buFont typeface="Arial"/>
              <a:buChar char="•"/>
            </a:pPr>
            <a:r>
              <a:rPr lang="en-US" sz="2400" dirty="0"/>
              <a:t>% EBWL was 74.55% at 36 months</a:t>
            </a:r>
          </a:p>
          <a:p>
            <a:pPr>
              <a:buFont typeface="Arial"/>
              <a:buChar char="•"/>
            </a:pPr>
            <a:r>
              <a:rPr lang="en-US" sz="2400" dirty="0"/>
              <a:t>No mortality was recorded during this period</a:t>
            </a:r>
          </a:p>
          <a:p>
            <a:pPr>
              <a:buFont typeface="Arial"/>
              <a:buChar char="•"/>
            </a:pPr>
            <a:r>
              <a:rPr lang="en-US" sz="2400" dirty="0"/>
              <a:t>Resolution and amelioration of co-morbidities similar in adult and geriatric patients. </a:t>
            </a:r>
          </a:p>
          <a:p>
            <a:r>
              <a:rPr lang="en-US" sz="2400" b="1" dirty="0"/>
              <a:t>Conclusion: </a:t>
            </a:r>
            <a:endParaRPr lang="en-US" sz="2400" dirty="0"/>
          </a:p>
          <a:p>
            <a:r>
              <a:rPr lang="en-US" sz="2400" dirty="0"/>
              <a:t>Bariatric surgery was effective for geriatric patients with a low morbidity and mortality rate. The weight, BMI and % EBWL are same as reported in adult patients </a:t>
            </a:r>
          </a:p>
        </p:txBody>
      </p:sp>
      <p:sp>
        <p:nvSpPr>
          <p:cNvPr id="3" name="Rectangle 2">
            <a:extLst>
              <a:ext uri="{FF2B5EF4-FFF2-40B4-BE49-F238E27FC236}">
                <a16:creationId xmlns:a16="http://schemas.microsoft.com/office/drawing/2014/main" id="{CA484E96-7465-FE42-84C6-61C012CC043E}"/>
              </a:ext>
            </a:extLst>
          </p:cNvPr>
          <p:cNvSpPr/>
          <p:nvPr/>
        </p:nvSpPr>
        <p:spPr>
          <a:xfrm>
            <a:off x="7873098" y="279065"/>
            <a:ext cx="2800767"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M. Bhandari </a:t>
            </a:r>
            <a:r>
              <a:rPr lang="en-US" b="1" dirty="0" err="1">
                <a:latin typeface="Times New Roman" panose="02020603050405020304" pitchFamily="18" charset="0"/>
                <a:cs typeface="Times New Roman" panose="02020603050405020304" pitchFamily="18" charset="0"/>
              </a:rPr>
              <a:t>Mohak</a:t>
            </a:r>
            <a:r>
              <a:rPr lang="en-US" b="1" dirty="0">
                <a:latin typeface="Times New Roman" panose="02020603050405020304" pitchFamily="18" charset="0"/>
                <a:cs typeface="Times New Roman" panose="02020603050405020304" pitchFamily="18" charset="0"/>
              </a:rPr>
              <a:t> India</a:t>
            </a:r>
            <a:endParaRPr lang="en-US" dirty="0"/>
          </a:p>
        </p:txBody>
      </p:sp>
    </p:spTree>
    <p:extLst>
      <p:ext uri="{BB962C8B-B14F-4D97-AF65-F5344CB8AC3E}">
        <p14:creationId xmlns:p14="http://schemas.microsoft.com/office/powerpoint/2010/main" val="14708186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5376069" y="1"/>
            <a:ext cx="2384142" cy="927463"/>
          </a:xfrm>
          <a:prstGeom prst="rect">
            <a:avLst/>
          </a:prstGeom>
        </p:spPr>
      </p:pic>
      <p:sp>
        <p:nvSpPr>
          <p:cNvPr id="2" name="Title 1"/>
          <p:cNvSpPr>
            <a:spLocks noGrp="1"/>
          </p:cNvSpPr>
          <p:nvPr>
            <p:ph type="title"/>
          </p:nvPr>
        </p:nvSpPr>
        <p:spPr>
          <a:xfrm>
            <a:off x="5507564" y="927464"/>
            <a:ext cx="6675930" cy="1173345"/>
          </a:xfrm>
        </p:spPr>
        <p:txBody>
          <a:bodyPr>
            <a:noAutofit/>
          </a:bodyPr>
          <a:lstStyle/>
          <a:p>
            <a:pPr algn="ctr"/>
            <a:r>
              <a:rPr lang="en-US" sz="2400" dirty="0">
                <a:solidFill>
                  <a:srgbClr val="C00000"/>
                </a:solidFill>
                <a:latin typeface="Times New Roman" panose="02020603050405020304" pitchFamily="18" charset="0"/>
                <a:cs typeface="Times New Roman" panose="02020603050405020304" pitchFamily="18" charset="0"/>
              </a:rPr>
              <a:t> O (021) </a:t>
            </a:r>
            <a:r>
              <a:rPr lang="en-US" sz="2400" b="1" dirty="0">
                <a:solidFill>
                  <a:srgbClr val="C00000"/>
                </a:solidFill>
                <a:latin typeface="Times New Roman" panose="02020603050405020304" pitchFamily="18" charset="0"/>
                <a:cs typeface="Times New Roman" panose="02020603050405020304" pitchFamily="18" charset="0"/>
              </a:rPr>
              <a:t>First things first: pregnancy or bariatric surgery? The effect of bariatric surgery on pregnancy and neonatal outcome</a:t>
            </a:r>
            <a:br>
              <a:rPr lang="en-US" sz="2400" dirty="0">
                <a:solidFill>
                  <a:srgbClr val="C00000"/>
                </a:solidFill>
                <a:latin typeface="Times New Roman" panose="02020603050405020304" pitchFamily="18" charset="0"/>
                <a:cs typeface="Times New Roman" panose="02020603050405020304" pitchFamily="18" charset="0"/>
              </a:rPr>
            </a:br>
            <a:endParaRPr lang="en-US" sz="24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02335537"/>
              </p:ext>
            </p:extLst>
          </p:nvPr>
        </p:nvGraphicFramePr>
        <p:xfrm>
          <a:off x="293914" y="1575861"/>
          <a:ext cx="15185572" cy="46672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0" y="6522182"/>
            <a:ext cx="15708086" cy="4031873"/>
          </a:xfrm>
          <a:prstGeom prst="rect">
            <a:avLst/>
          </a:prstGeom>
          <a:noFill/>
        </p:spPr>
        <p:txBody>
          <a:bodyPr wrap="square" rtlCol="0">
            <a:spAutoFit/>
          </a:bodyPr>
          <a:lstStyle/>
          <a:p>
            <a:pPr marL="342866" indent="-342866">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The most frequently diagnosed deficiencies were for ferritin, vitamin A, vitamin B12, vitamin D and albumin. Only one patient was found to have a slightly elevated vitamin B6 and no elevated levels were found for vitamin A. </a:t>
            </a:r>
          </a:p>
          <a:p>
            <a:pPr marL="342866" indent="-342866">
              <a:buFont typeface="Arial" panose="020B0604020202020204" pitchFamily="34" charset="0"/>
              <a:buChar char="•"/>
            </a:pPr>
            <a:r>
              <a:rPr lang="en-US" sz="3200" b="1" dirty="0">
                <a:latin typeface="Times New Roman" panose="02020603050405020304" pitchFamily="18" charset="0"/>
                <a:cs typeface="Times New Roman" panose="02020603050405020304" pitchFamily="18" charset="0"/>
              </a:rPr>
              <a:t>Conclusion</a:t>
            </a:r>
            <a:r>
              <a:rPr lang="en-US" sz="3200" dirty="0">
                <a:latin typeface="Times New Roman" panose="02020603050405020304" pitchFamily="18" charset="0"/>
                <a:cs typeface="Times New Roman" panose="02020603050405020304" pitchFamily="18" charset="0"/>
              </a:rPr>
              <a:t>: Despite current recommendations, pregnancy within the first twelve to eighteen months post-surgery seems safe. General Practitioners should recommend just one year delay in becoming pregnant after surgery. </a:t>
            </a:r>
          </a:p>
          <a:p>
            <a:pPr marL="342866" indent="-342866">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Special obstetric attention on fetal growth and maternal nutritional status including multivitamin use.</a:t>
            </a:r>
          </a:p>
        </p:txBody>
      </p:sp>
      <p:sp>
        <p:nvSpPr>
          <p:cNvPr id="3" name="Rectangle 2">
            <a:extLst>
              <a:ext uri="{FF2B5EF4-FFF2-40B4-BE49-F238E27FC236}">
                <a16:creationId xmlns:a16="http://schemas.microsoft.com/office/drawing/2014/main" id="{CA484E96-7465-FE42-84C6-61C012CC043E}"/>
              </a:ext>
            </a:extLst>
          </p:cNvPr>
          <p:cNvSpPr/>
          <p:nvPr/>
        </p:nvSpPr>
        <p:spPr>
          <a:xfrm>
            <a:off x="7873098" y="279065"/>
            <a:ext cx="3653693"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L </a:t>
            </a:r>
            <a:r>
              <a:rPr lang="en-US" b="1" dirty="0" err="1">
                <a:latin typeface="Times New Roman" panose="02020603050405020304" pitchFamily="18" charset="0"/>
                <a:cs typeface="Times New Roman" panose="02020603050405020304" pitchFamily="18" charset="0"/>
              </a:rPr>
              <a:t>Heusschen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Rijnstate</a:t>
            </a:r>
            <a:r>
              <a:rPr lang="en-US" b="1" dirty="0">
                <a:latin typeface="Times New Roman" panose="02020603050405020304" pitchFamily="18" charset="0"/>
                <a:cs typeface="Times New Roman" panose="02020603050405020304" pitchFamily="18" charset="0"/>
              </a:rPr>
              <a:t> Netherlands</a:t>
            </a:r>
            <a:endParaRPr lang="en-US" dirty="0"/>
          </a:p>
        </p:txBody>
      </p:sp>
    </p:spTree>
    <p:extLst>
      <p:ext uri="{BB962C8B-B14F-4D97-AF65-F5344CB8AC3E}">
        <p14:creationId xmlns:p14="http://schemas.microsoft.com/office/powerpoint/2010/main" val="3731569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a:solidFill>
                  <a:srgbClr val="C00000"/>
                </a:solidFill>
                <a:latin typeface="Times New Roman" charset="0"/>
                <a:ea typeface="Times New Roman" charset="0"/>
                <a:cs typeface="Times New Roman" charset="0"/>
              </a:rPr>
              <a:t>9 Randomized Controlled Trials</a:t>
            </a:r>
          </a:p>
        </p:txBody>
      </p:sp>
      <p:pic>
        <p:nvPicPr>
          <p:cNvPr id="4" name="Immagine 3"/>
          <p:cNvPicPr>
            <a:picLocks noChangeAspect="1"/>
          </p:cNvPicPr>
          <p:nvPr/>
        </p:nvPicPr>
        <p:blipFill>
          <a:blip r:embed="rId2"/>
          <a:stretch>
            <a:fillRect/>
          </a:stretch>
        </p:blipFill>
        <p:spPr>
          <a:xfrm>
            <a:off x="3589563" y="3522133"/>
            <a:ext cx="9881065" cy="3843867"/>
          </a:xfrm>
          <a:prstGeom prst="rect">
            <a:avLst/>
          </a:prstGeom>
        </p:spPr>
      </p:pic>
    </p:spTree>
    <p:extLst>
      <p:ext uri="{BB962C8B-B14F-4D97-AF65-F5344CB8AC3E}">
        <p14:creationId xmlns:p14="http://schemas.microsoft.com/office/powerpoint/2010/main" val="3364333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5376069" y="1"/>
            <a:ext cx="2384142" cy="927463"/>
          </a:xfrm>
          <a:prstGeom prst="rect">
            <a:avLst/>
          </a:prstGeom>
        </p:spPr>
      </p:pic>
      <p:sp>
        <p:nvSpPr>
          <p:cNvPr id="2" name="Title 1"/>
          <p:cNvSpPr>
            <a:spLocks noGrp="1"/>
          </p:cNvSpPr>
          <p:nvPr>
            <p:ph type="title"/>
          </p:nvPr>
        </p:nvSpPr>
        <p:spPr>
          <a:xfrm>
            <a:off x="5507564" y="677128"/>
            <a:ext cx="6675930" cy="1173345"/>
          </a:xfrm>
        </p:spPr>
        <p:txBody>
          <a:bodyPr>
            <a:noAutofit/>
          </a:bodyPr>
          <a:lstStyle/>
          <a:p>
            <a:pPr algn="ctr"/>
            <a:r>
              <a:rPr lang="en-US" sz="2400" dirty="0">
                <a:solidFill>
                  <a:srgbClr val="C00000"/>
                </a:solidFill>
                <a:latin typeface="Times New Roman" panose="02020603050405020304" pitchFamily="18" charset="0"/>
                <a:cs typeface="Times New Roman" panose="02020603050405020304" pitchFamily="18" charset="0"/>
              </a:rPr>
              <a:t> O (025) </a:t>
            </a:r>
            <a:r>
              <a:rPr lang="en-US" sz="2400" b="1" dirty="0">
                <a:solidFill>
                  <a:srgbClr val="C00000"/>
                </a:solidFill>
                <a:latin typeface="Times New Roman" panose="02020603050405020304" pitchFamily="18" charset="0"/>
                <a:cs typeface="Times New Roman" panose="02020603050405020304" pitchFamily="18" charset="0"/>
              </a:rPr>
              <a:t>Utility of Immediate Post operative UGI contrast studies in Bariatric Surgery</a:t>
            </a:r>
          </a:p>
        </p:txBody>
      </p:sp>
      <p:graphicFrame>
        <p:nvGraphicFramePr>
          <p:cNvPr id="6" name="Content Placeholder 5"/>
          <p:cNvGraphicFramePr>
            <a:graphicFrameLocks noGrp="1"/>
          </p:cNvGraphicFramePr>
          <p:nvPr>
            <p:ph idx="1"/>
            <p:extLst/>
          </p:nvPr>
        </p:nvGraphicFramePr>
        <p:xfrm>
          <a:off x="5507564" y="1600137"/>
          <a:ext cx="6592986" cy="4922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CA484E96-7465-FE42-84C6-61C012CC043E}"/>
              </a:ext>
            </a:extLst>
          </p:cNvPr>
          <p:cNvSpPr/>
          <p:nvPr/>
        </p:nvSpPr>
        <p:spPr>
          <a:xfrm>
            <a:off x="7873097" y="279065"/>
            <a:ext cx="3358612"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E. Elli May Jacksonville Florida</a:t>
            </a:r>
            <a:endParaRPr lang="en-US" dirty="0"/>
          </a:p>
        </p:txBody>
      </p:sp>
      <p:sp>
        <p:nvSpPr>
          <p:cNvPr id="5" name="Rectangle 4">
            <a:extLst>
              <a:ext uri="{FF2B5EF4-FFF2-40B4-BE49-F238E27FC236}">
                <a16:creationId xmlns:a16="http://schemas.microsoft.com/office/drawing/2014/main" id="{A9CE5505-AFF1-3345-943C-2E1F3BEAE12F}"/>
              </a:ext>
            </a:extLst>
          </p:cNvPr>
          <p:cNvSpPr/>
          <p:nvPr/>
        </p:nvSpPr>
        <p:spPr>
          <a:xfrm>
            <a:off x="5507564" y="6837772"/>
            <a:ext cx="6592986" cy="2246769"/>
          </a:xfrm>
          <a:prstGeom prst="rect">
            <a:avLst/>
          </a:prstGeom>
        </p:spPr>
        <p:txBody>
          <a:bodyPr wrap="square">
            <a:spAutoFit/>
          </a:bodyPr>
          <a:lstStyle/>
          <a:p>
            <a:pPr marL="285722" indent="-285722">
              <a:buFont typeface="Arial" panose="020B0604020202020204" pitchFamily="34" charset="0"/>
              <a:buChar char="•"/>
            </a:pPr>
            <a:r>
              <a:rPr lang="en-US" sz="2000" b="1" dirty="0">
                <a:solidFill>
                  <a:srgbClr val="C00000"/>
                </a:solidFill>
                <a:latin typeface="Times New Roman" panose="02020603050405020304" pitchFamily="18" charset="0"/>
                <a:cs typeface="Times New Roman" panose="02020603050405020304" pitchFamily="18" charset="0"/>
              </a:rPr>
              <a:t>The overall cost of a postoperative UGI contrast study was 600$ resulting a total of an additional 75,000$. </a:t>
            </a:r>
          </a:p>
          <a:p>
            <a:pPr marL="285722" indent="-285722">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Conclusion: </a:t>
            </a:r>
            <a:r>
              <a:rPr lang="en-US" sz="2000" dirty="0">
                <a:latin typeface="Times New Roman" panose="02020603050405020304" pitchFamily="18" charset="0"/>
                <a:cs typeface="Times New Roman" panose="02020603050405020304" pitchFamily="18" charset="0"/>
              </a:rPr>
              <a:t>The routine use of postoperative UGI contrast study after SG and GB lacks clinical value for the detection of leaks, especially due to the delay in the clinical presentation. Furthermore the routine use of the study does not decrease patient LOS and increases procedure costs. </a:t>
            </a:r>
          </a:p>
        </p:txBody>
      </p:sp>
    </p:spTree>
    <p:extLst>
      <p:ext uri="{BB962C8B-B14F-4D97-AF65-F5344CB8AC3E}">
        <p14:creationId xmlns:p14="http://schemas.microsoft.com/office/powerpoint/2010/main" val="8857966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4308997" y="8398934"/>
            <a:ext cx="3301141" cy="1284188"/>
          </a:xfrm>
          <a:prstGeom prst="rect">
            <a:avLst/>
          </a:prstGeom>
        </p:spPr>
      </p:pic>
      <p:sp>
        <p:nvSpPr>
          <p:cNvPr id="6" name="Title 1"/>
          <p:cNvSpPr txBox="1">
            <a:spLocks/>
          </p:cNvSpPr>
          <p:nvPr/>
        </p:nvSpPr>
        <p:spPr>
          <a:xfrm>
            <a:off x="253999" y="219010"/>
            <a:ext cx="16984133" cy="113565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200" dirty="0">
                <a:solidFill>
                  <a:prstClr val="black"/>
                </a:solidFill>
                <a:latin typeface="+mn-lt"/>
              </a:rPr>
              <a:t>O (188) </a:t>
            </a:r>
            <a:r>
              <a:rPr lang="en-US" sz="3200" b="1" dirty="0">
                <a:solidFill>
                  <a:prstClr val="black"/>
                </a:solidFill>
                <a:latin typeface="+mn-lt"/>
              </a:rPr>
              <a:t>IS THE FRIDAY/WEEKEND EFFECT REAL? A RETROSPECTIVE CLINICAL COHORT ANALY- SIS OF LENGTH OF HOSPITAL STAY OF PATIENTS UNDERGOING BARIATRIC </a:t>
            </a:r>
            <a:r>
              <a:rPr lang="en-US" sz="3200" b="1" dirty="0" err="1">
                <a:solidFill>
                  <a:prstClr val="black"/>
                </a:solidFill>
                <a:latin typeface="+mn-lt"/>
              </a:rPr>
              <a:t>PROCEDURESDevabalan</a:t>
            </a:r>
            <a:r>
              <a:rPr lang="en-US" sz="3200" b="1" dirty="0">
                <a:solidFill>
                  <a:prstClr val="black"/>
                </a:solidFill>
                <a:latin typeface="+mn-lt"/>
              </a:rPr>
              <a:t> et al</a:t>
            </a:r>
            <a:endParaRPr lang="en-US" sz="3200" dirty="0">
              <a:solidFill>
                <a:prstClr val="black"/>
              </a:solidFill>
              <a:latin typeface="+mn-lt"/>
            </a:endParaRPr>
          </a:p>
        </p:txBody>
      </p:sp>
      <p:sp>
        <p:nvSpPr>
          <p:cNvPr id="7" name="TextBox 6"/>
          <p:cNvSpPr txBox="1"/>
          <p:nvPr/>
        </p:nvSpPr>
        <p:spPr>
          <a:xfrm>
            <a:off x="254000" y="8522114"/>
            <a:ext cx="14427199" cy="1077218"/>
          </a:xfrm>
          <a:prstGeom prst="rect">
            <a:avLst/>
          </a:prstGeom>
          <a:noFill/>
        </p:spPr>
        <p:txBody>
          <a:bodyPr wrap="square" rtlCol="0">
            <a:spAutoFit/>
          </a:bodyPr>
          <a:lstStyle/>
          <a:p>
            <a:r>
              <a:rPr lang="en-US" sz="3200" b="1" dirty="0">
                <a:solidFill>
                  <a:prstClr val="black"/>
                </a:solidFill>
                <a:latin typeface="Times New Roman" charset="0"/>
                <a:ea typeface="Times New Roman" charset="0"/>
                <a:cs typeface="Times New Roman" charset="0"/>
              </a:rPr>
              <a:t>Conclusion:</a:t>
            </a:r>
            <a:r>
              <a:rPr lang="en-US" sz="3200" dirty="0">
                <a:solidFill>
                  <a:prstClr val="black"/>
                </a:solidFill>
                <a:latin typeface="Times New Roman" charset="0"/>
                <a:ea typeface="Times New Roman" charset="0"/>
                <a:cs typeface="Times New Roman" charset="0"/>
              </a:rPr>
              <a:t> Friday LRYGB stayed longer than weekday or weekend LRYGB, increasing the financial burden on NHS in UK.</a:t>
            </a:r>
          </a:p>
        </p:txBody>
      </p:sp>
      <p:sp>
        <p:nvSpPr>
          <p:cNvPr id="10" name="Title 1"/>
          <p:cNvSpPr>
            <a:spLocks noGrp="1"/>
          </p:cNvSpPr>
          <p:nvPr>
            <p:ph type="title"/>
          </p:nvPr>
        </p:nvSpPr>
        <p:spPr>
          <a:xfrm>
            <a:off x="253999" y="1477847"/>
            <a:ext cx="17187333" cy="1032933"/>
          </a:xfrm>
        </p:spPr>
        <p:txBody>
          <a:bodyPr>
            <a:normAutofit fontScale="90000"/>
          </a:bodyPr>
          <a:lstStyle/>
          <a:p>
            <a:pPr algn="ctr"/>
            <a:r>
              <a:rPr lang="en-US" sz="3600" dirty="0">
                <a:latin typeface="Times New Roman" charset="0"/>
                <a:ea typeface="Times New Roman" charset="0"/>
                <a:cs typeface="Times New Roman" charset="0"/>
              </a:rPr>
              <a:t>O (195</a:t>
            </a:r>
            <a:r>
              <a:rPr lang="en-US" sz="3600">
                <a:latin typeface="Times New Roman" charset="0"/>
                <a:ea typeface="Times New Roman" charset="0"/>
                <a:cs typeface="Times New Roman" charset="0"/>
              </a:rPr>
              <a:t>) </a:t>
            </a:r>
            <a:r>
              <a:rPr lang="en-US" sz="3600" b="1">
                <a:latin typeface="Times New Roman" charset="0"/>
                <a:ea typeface="Times New Roman" charset="0"/>
                <a:cs typeface="Times New Roman" charset="0"/>
              </a:rPr>
              <a:t>CAUSES </a:t>
            </a:r>
            <a:r>
              <a:rPr lang="en-US" sz="3600" b="1" dirty="0">
                <a:latin typeface="Times New Roman" charset="0"/>
                <a:ea typeface="Times New Roman" charset="0"/>
                <a:cs typeface="Times New Roman" charset="0"/>
              </a:rPr>
              <a:t>AND MANAGEMENT OF REVISIONAL SURGERY AFTER MGB/OAGB UK MGB/OAGB COLLABORATIVE </a:t>
            </a:r>
            <a:r>
              <a:rPr lang="en-US" sz="3600" b="1">
                <a:latin typeface="Times New Roman" charset="0"/>
                <a:ea typeface="Times New Roman" charset="0"/>
                <a:cs typeface="Times New Roman" charset="0"/>
              </a:rPr>
              <a:t>GROUP </a:t>
            </a:r>
            <a:r>
              <a:rPr lang="en-US" sz="3600" b="1" dirty="0">
                <a:latin typeface="Times New Roman" charset="0"/>
                <a:ea typeface="Times New Roman" charset="0"/>
                <a:cs typeface="Times New Roman" charset="0"/>
              </a:rPr>
              <a:t> </a:t>
            </a:r>
            <a:r>
              <a:rPr lang="en-US" sz="3600" b="1">
                <a:latin typeface="Times New Roman" charset="0"/>
                <a:ea typeface="Times New Roman" charset="0"/>
                <a:cs typeface="Times New Roman" charset="0"/>
              </a:rPr>
              <a:t>Hussain </a:t>
            </a:r>
            <a:r>
              <a:rPr lang="en-US" sz="3600" b="1" dirty="0">
                <a:latin typeface="Times New Roman" charset="0"/>
                <a:ea typeface="Times New Roman" charset="0"/>
                <a:cs typeface="Times New Roman" charset="0"/>
              </a:rPr>
              <a:t>et al</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0103141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86268" y="0"/>
            <a:ext cx="17288932" cy="1060530"/>
          </a:xfrm>
        </p:spPr>
        <p:txBody>
          <a:bodyPr>
            <a:normAutofit/>
          </a:bodyPr>
          <a:lstStyle/>
          <a:p>
            <a:pPr algn="ctr"/>
            <a:r>
              <a:rPr lang="en-US" sz="3200" b="1" dirty="0">
                <a:latin typeface="Times New Roman" charset="0"/>
                <a:ea typeface="Times New Roman" charset="0"/>
                <a:cs typeface="Times New Roman" charset="0"/>
              </a:rPr>
              <a:t>O </a:t>
            </a:r>
            <a:r>
              <a:rPr lang="en-US" sz="3200" b="1">
                <a:latin typeface="Times New Roman" charset="0"/>
                <a:ea typeface="Times New Roman" charset="0"/>
                <a:cs typeface="Times New Roman" charset="0"/>
              </a:rPr>
              <a:t>(079) PREOPERATIVE </a:t>
            </a:r>
            <a:r>
              <a:rPr lang="en-US" sz="3200" b="1" dirty="0">
                <a:latin typeface="Times New Roman" charset="0"/>
                <a:ea typeface="Times New Roman" charset="0"/>
                <a:cs typeface="Times New Roman" charset="0"/>
              </a:rPr>
              <a:t>PREDICTORS OF EARLY RELAPSE OF TYPE 2 DIABETES AFTER META- BOLIC SURGERY IN CHINESE </a:t>
            </a:r>
            <a:r>
              <a:rPr lang="en-US" sz="3200" b="1">
                <a:latin typeface="Times New Roman" charset="0"/>
                <a:ea typeface="Times New Roman" charset="0"/>
                <a:cs typeface="Times New Roman" charset="0"/>
              </a:rPr>
              <a:t>PATIENTS </a:t>
            </a:r>
            <a:r>
              <a:rPr lang="en-US" sz="3200" b="1" dirty="0">
                <a:latin typeface="Times New Roman" charset="0"/>
                <a:ea typeface="Times New Roman" charset="0"/>
                <a:cs typeface="Times New Roman" charset="0"/>
              </a:rPr>
              <a:t> </a:t>
            </a:r>
            <a:r>
              <a:rPr lang="en-US" sz="3200" b="1">
                <a:latin typeface="Times New Roman" charset="0"/>
                <a:ea typeface="Times New Roman" charset="0"/>
                <a:cs typeface="Times New Roman" charset="0"/>
              </a:rPr>
              <a:t>Liang </a:t>
            </a:r>
            <a:r>
              <a:rPr lang="en-US" sz="3200" b="1" dirty="0">
                <a:latin typeface="Times New Roman" charset="0"/>
                <a:ea typeface="Times New Roman" charset="0"/>
                <a:cs typeface="Times New Roman" charset="0"/>
              </a:rPr>
              <a:t>et al </a:t>
            </a:r>
          </a:p>
        </p:txBody>
      </p:sp>
      <p:sp>
        <p:nvSpPr>
          <p:cNvPr id="3" name="Content Placeholder 2"/>
          <p:cNvSpPr>
            <a:spLocks noGrp="1"/>
          </p:cNvSpPr>
          <p:nvPr>
            <p:ph idx="1"/>
          </p:nvPr>
        </p:nvSpPr>
        <p:spPr>
          <a:xfrm>
            <a:off x="186268" y="1517730"/>
            <a:ext cx="17017998" cy="8066537"/>
          </a:xfrm>
        </p:spPr>
        <p:txBody>
          <a:bodyPr>
            <a:noAutofit/>
          </a:bodyPr>
          <a:lstStyle/>
          <a:p>
            <a:r>
              <a:rPr lang="en-US" sz="4000" b="1" dirty="0">
                <a:latin typeface="Times New Roman" charset="0"/>
                <a:ea typeface="Times New Roman" charset="0"/>
                <a:cs typeface="Times New Roman" charset="0"/>
              </a:rPr>
              <a:t>Methods: </a:t>
            </a:r>
            <a:r>
              <a:rPr lang="en-US" sz="4000" dirty="0">
                <a:latin typeface="Times New Roman" charset="0"/>
                <a:ea typeface="Times New Roman" charset="0"/>
                <a:cs typeface="Times New Roman" charset="0"/>
              </a:rPr>
              <a:t>Retrospective review of 101 patients who underwent RYGB or loop DJB with Sleeve (LDJB-SG).							       Reason for investigation: </a:t>
            </a:r>
          </a:p>
          <a:p>
            <a:r>
              <a:rPr lang="en-US" sz="4000" dirty="0">
                <a:latin typeface="Times New Roman" charset="0"/>
                <a:ea typeface="Times New Roman" charset="0"/>
                <a:cs typeface="Times New Roman" charset="0"/>
              </a:rPr>
              <a:t>Why some relapse early? </a:t>
            </a:r>
            <a:r>
              <a:rPr lang="en-US" sz="4000" dirty="0" err="1">
                <a:latin typeface="Times New Roman" charset="0"/>
                <a:ea typeface="Times New Roman" charset="0"/>
                <a:cs typeface="Times New Roman" charset="0"/>
              </a:rPr>
              <a:t>Mulitvariate</a:t>
            </a:r>
            <a:r>
              <a:rPr lang="en-US" sz="4000" dirty="0">
                <a:latin typeface="Times New Roman" charset="0"/>
                <a:ea typeface="Times New Roman" charset="0"/>
                <a:cs typeface="Times New Roman" charset="0"/>
              </a:rPr>
              <a:t> with </a:t>
            </a:r>
            <a:r>
              <a:rPr lang="en-US" sz="4000" dirty="0" err="1">
                <a:latin typeface="Times New Roman" charset="0"/>
                <a:ea typeface="Times New Roman" charset="0"/>
                <a:cs typeface="Times New Roman" charset="0"/>
              </a:rPr>
              <a:t>logisitic</a:t>
            </a:r>
            <a:r>
              <a:rPr lang="en-US" sz="4000" dirty="0">
                <a:latin typeface="Times New Roman" charset="0"/>
                <a:ea typeface="Times New Roman" charset="0"/>
                <a:cs typeface="Times New Roman" charset="0"/>
              </a:rPr>
              <a:t> regression.</a:t>
            </a:r>
          </a:p>
          <a:p>
            <a:r>
              <a:rPr lang="en-US" sz="4000" b="1" dirty="0">
                <a:latin typeface="Times New Roman" charset="0"/>
                <a:ea typeface="Times New Roman" charset="0"/>
                <a:cs typeface="Times New Roman" charset="0"/>
              </a:rPr>
              <a:t>Results</a:t>
            </a:r>
            <a:r>
              <a:rPr lang="en-US" sz="4000" dirty="0">
                <a:latin typeface="Times New Roman" charset="0"/>
                <a:ea typeface="Times New Roman" charset="0"/>
                <a:cs typeface="Times New Roman" charset="0"/>
              </a:rPr>
              <a:t>: 19 patients had early relapse. </a:t>
            </a:r>
          </a:p>
          <a:p>
            <a:r>
              <a:rPr lang="en-US" sz="4000" dirty="0">
                <a:latin typeface="Times New Roman" charset="0"/>
                <a:ea typeface="Times New Roman" charset="0"/>
                <a:cs typeface="Times New Roman" charset="0"/>
              </a:rPr>
              <a:t>Mean weight &amp; hip circumference were less in </a:t>
            </a:r>
            <a:r>
              <a:rPr lang="en-US" sz="4000" dirty="0" err="1">
                <a:latin typeface="Times New Roman" charset="0"/>
                <a:ea typeface="Times New Roman" charset="0"/>
                <a:cs typeface="Times New Roman" charset="0"/>
              </a:rPr>
              <a:t>relapsers</a:t>
            </a:r>
            <a:r>
              <a:rPr lang="en-US" sz="4000" dirty="0">
                <a:latin typeface="Times New Roman" charset="0"/>
                <a:ea typeface="Times New Roman" charset="0"/>
                <a:cs typeface="Times New Roman" charset="0"/>
              </a:rPr>
              <a:t> (82.81 kg vs 96.66 kg) &amp; (105.2cm vs 112.5 cm)  </a:t>
            </a:r>
          </a:p>
          <a:p>
            <a:r>
              <a:rPr lang="en-US" sz="4000" b="1" dirty="0">
                <a:solidFill>
                  <a:srgbClr val="C00000"/>
                </a:solidFill>
                <a:latin typeface="Times New Roman" charset="0"/>
                <a:ea typeface="Times New Roman" charset="0"/>
                <a:cs typeface="Times New Roman" charset="0"/>
              </a:rPr>
              <a:t>DM &gt; 2yrs duration was independently associated with higher relapse</a:t>
            </a:r>
            <a:endParaRPr lang="en-US" sz="4000" b="1" baseline="30000" dirty="0">
              <a:solidFill>
                <a:srgbClr val="C00000"/>
              </a:solidFill>
              <a:latin typeface="Times New Roman" charset="0"/>
              <a:ea typeface="Times New Roman" charset="0"/>
              <a:cs typeface="Times New Roman" charset="0"/>
            </a:endParaRPr>
          </a:p>
          <a:p>
            <a:r>
              <a:rPr lang="en-US" sz="4000" b="1" dirty="0">
                <a:latin typeface="Times New Roman" charset="0"/>
                <a:ea typeface="Times New Roman" charset="0"/>
                <a:cs typeface="Times New Roman" charset="0"/>
              </a:rPr>
              <a:t>Conclusion: </a:t>
            </a:r>
            <a:r>
              <a:rPr lang="en-US" sz="4000" dirty="0">
                <a:latin typeface="Times New Roman" charset="0"/>
                <a:ea typeface="Times New Roman" charset="0"/>
                <a:cs typeface="Times New Roman" charset="0"/>
              </a:rPr>
              <a:t>DM &gt; 2 </a:t>
            </a:r>
            <a:r>
              <a:rPr lang="en-US" sz="4000" dirty="0" err="1">
                <a:latin typeface="Times New Roman" charset="0"/>
                <a:ea typeface="Times New Roman" charset="0"/>
                <a:cs typeface="Times New Roman" charset="0"/>
              </a:rPr>
              <a:t>yrs</a:t>
            </a:r>
            <a:r>
              <a:rPr lang="en-US" sz="4000" dirty="0">
                <a:latin typeface="Times New Roman" charset="0"/>
                <a:ea typeface="Times New Roman" charset="0"/>
                <a:cs typeface="Times New Roman" charset="0"/>
              </a:rPr>
              <a:t> the most independent preoperative predictor of early relapse.</a:t>
            </a:r>
          </a:p>
        </p:txBody>
      </p:sp>
      <p:pic>
        <p:nvPicPr>
          <p:cNvPr id="4" name="Immagine 3"/>
          <p:cNvPicPr>
            <a:picLocks noChangeAspect="1"/>
          </p:cNvPicPr>
          <p:nvPr/>
        </p:nvPicPr>
        <p:blipFill>
          <a:blip r:embed="rId2"/>
          <a:stretch>
            <a:fillRect/>
          </a:stretch>
        </p:blipFill>
        <p:spPr>
          <a:xfrm>
            <a:off x="15225996" y="8978537"/>
            <a:ext cx="2384142" cy="927463"/>
          </a:xfrm>
          <a:prstGeom prst="rect">
            <a:avLst/>
          </a:prstGeom>
        </p:spPr>
      </p:pic>
    </p:spTree>
    <p:extLst>
      <p:ext uri="{BB962C8B-B14F-4D97-AF65-F5344CB8AC3E}">
        <p14:creationId xmlns:p14="http://schemas.microsoft.com/office/powerpoint/2010/main" val="20819601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4276777" y="8551334"/>
            <a:ext cx="3333361" cy="1296722"/>
          </a:xfrm>
          <a:prstGeom prst="rect">
            <a:avLst/>
          </a:prstGeom>
        </p:spPr>
      </p:pic>
      <p:sp>
        <p:nvSpPr>
          <p:cNvPr id="2" name="Title 1"/>
          <p:cNvSpPr>
            <a:spLocks noGrp="1"/>
          </p:cNvSpPr>
          <p:nvPr>
            <p:ph type="title"/>
          </p:nvPr>
        </p:nvSpPr>
        <p:spPr>
          <a:xfrm>
            <a:off x="203200" y="0"/>
            <a:ext cx="17272000" cy="1557867"/>
          </a:xfrm>
        </p:spPr>
        <p:txBody>
          <a:bodyPr>
            <a:noAutofit/>
          </a:bodyPr>
          <a:lstStyle/>
          <a:p>
            <a:pPr algn="ctr">
              <a:lnSpc>
                <a:spcPct val="100000"/>
              </a:lnSpc>
            </a:pPr>
            <a:r>
              <a:rPr lang="en-US" sz="3200" dirty="0">
                <a:latin typeface="Times New Roman" charset="0"/>
                <a:ea typeface="Times New Roman" charset="0"/>
                <a:cs typeface="Times New Roman" charset="0"/>
              </a:rPr>
              <a:t>15.</a:t>
            </a:r>
            <a:r>
              <a:rPr lang="en-US" sz="3200" b="1" dirty="0">
                <a:latin typeface="Times New Roman" charset="0"/>
                <a:ea typeface="Times New Roman" charset="0"/>
                <a:cs typeface="Times New Roman" charset="0"/>
              </a:rPr>
              <a:t> RYGB, LSG &amp; OAGB AS RESCUE THERAPY AFTER FAILED LAGB: A MULTI- </a:t>
            </a:r>
            <a:r>
              <a:rPr lang="en-US" sz="3200" dirty="0">
                <a:latin typeface="Times New Roman" charset="0"/>
                <a:ea typeface="Times New Roman" charset="0"/>
                <a:cs typeface="Times New Roman" charset="0"/>
              </a:rPr>
              <a:t> </a:t>
            </a:r>
            <a:r>
              <a:rPr lang="en-US" sz="3200" b="1" dirty="0">
                <a:latin typeface="Times New Roman" charset="0"/>
                <a:ea typeface="Times New Roman" charset="0"/>
                <a:cs typeface="Times New Roman" charset="0"/>
              </a:rPr>
              <a:t>CENTER STUDY WITH 1219 PATIENTS </a:t>
            </a:r>
            <a:r>
              <a:rPr lang="en-US" sz="3200" b="1" dirty="0" err="1">
                <a:latin typeface="Times New Roman" charset="0"/>
                <a:ea typeface="Times New Roman" charset="0"/>
                <a:cs typeface="Times New Roman" charset="0"/>
              </a:rPr>
              <a:t>Rafols</a:t>
            </a:r>
            <a:r>
              <a:rPr lang="en-US" sz="3200" b="1" dirty="0">
                <a:latin typeface="Times New Roman" charset="0"/>
                <a:ea typeface="Times New Roman" charset="0"/>
                <a:cs typeface="Times New Roman" charset="0"/>
              </a:rPr>
              <a:t> et al Seven (7) Bariatric centers</a:t>
            </a:r>
            <a:endParaRPr lang="en-US" sz="3200" dirty="0">
              <a:latin typeface="Times New Roman" charset="0"/>
              <a:ea typeface="Times New Roman" charset="0"/>
              <a:cs typeface="Times New Roman" charset="0"/>
            </a:endParaRPr>
          </a:p>
        </p:txBody>
      </p:sp>
      <p:sp>
        <p:nvSpPr>
          <p:cNvPr id="3" name="Content Placeholder 2"/>
          <p:cNvSpPr>
            <a:spLocks noGrp="1"/>
          </p:cNvSpPr>
          <p:nvPr>
            <p:ph idx="1"/>
          </p:nvPr>
        </p:nvSpPr>
        <p:spPr>
          <a:xfrm>
            <a:off x="203200" y="5689600"/>
            <a:ext cx="17272000" cy="3217334"/>
          </a:xfrm>
        </p:spPr>
        <p:txBody>
          <a:bodyPr>
            <a:noAutofit/>
          </a:bodyPr>
          <a:lstStyle/>
          <a:p>
            <a:r>
              <a:rPr lang="en-US" sz="4000" dirty="0">
                <a:latin typeface="Times New Roman" charset="0"/>
                <a:ea typeface="Times New Roman" charset="0"/>
                <a:cs typeface="Times New Roman" charset="0"/>
              </a:rPr>
              <a:t>Mean Age 38.2 </a:t>
            </a:r>
            <a:r>
              <a:rPr lang="en-US" sz="4000" dirty="0" err="1">
                <a:latin typeface="Times New Roman" charset="0"/>
                <a:ea typeface="Times New Roman" charset="0"/>
                <a:cs typeface="Times New Roman" charset="0"/>
              </a:rPr>
              <a:t>yrs</a:t>
            </a:r>
            <a:r>
              <a:rPr lang="en-US" sz="4000" dirty="0">
                <a:latin typeface="Times New Roman" charset="0"/>
                <a:ea typeface="Times New Roman" charset="0"/>
                <a:cs typeface="Times New Roman" charset="0"/>
              </a:rPr>
              <a:t> (+- 10.5) Females 82.5%</a:t>
            </a:r>
          </a:p>
          <a:p>
            <a:r>
              <a:rPr lang="en-US" sz="4000" dirty="0">
                <a:latin typeface="Times New Roman" charset="0"/>
                <a:ea typeface="Times New Roman" charset="0"/>
                <a:cs typeface="Times New Roman" charset="0"/>
              </a:rPr>
              <a:t>Complications 11.8 %: </a:t>
            </a:r>
            <a:r>
              <a:rPr lang="en-US" sz="4000" dirty="0">
                <a:solidFill>
                  <a:srgbClr val="C00000"/>
                </a:solidFill>
                <a:latin typeface="Times New Roman" charset="0"/>
                <a:ea typeface="Times New Roman" charset="0"/>
                <a:cs typeface="Times New Roman" charset="0"/>
              </a:rPr>
              <a:t>Leak 4.1% </a:t>
            </a:r>
            <a:r>
              <a:rPr lang="en-US" sz="4000" dirty="0">
                <a:latin typeface="Times New Roman" charset="0"/>
                <a:ea typeface="Times New Roman" charset="0"/>
                <a:cs typeface="Times New Roman" charset="0"/>
              </a:rPr>
              <a:t>, Bleeding 3%</a:t>
            </a:r>
          </a:p>
          <a:p>
            <a:r>
              <a:rPr lang="en-US" sz="4000" dirty="0">
                <a:latin typeface="Times New Roman" charset="0"/>
                <a:ea typeface="Times New Roman" charset="0"/>
                <a:cs typeface="Times New Roman" charset="0"/>
              </a:rPr>
              <a:t>EWL &gt; 50% : 74.5% LRYGB, 88% OAGB, 76.3% LSG</a:t>
            </a:r>
          </a:p>
          <a:p>
            <a:pPr marL="0" indent="0">
              <a:buNone/>
            </a:pPr>
            <a:r>
              <a:rPr lang="en-US" sz="4000" b="1" dirty="0">
                <a:latin typeface="Times New Roman" charset="0"/>
                <a:ea typeface="Times New Roman" charset="0"/>
                <a:cs typeface="Times New Roman" charset="0"/>
              </a:rPr>
              <a:t>Conclusion:</a:t>
            </a:r>
            <a:r>
              <a:rPr lang="en-US" sz="4000" dirty="0">
                <a:latin typeface="Times New Roman" charset="0"/>
                <a:ea typeface="Times New Roman" charset="0"/>
                <a:cs typeface="Times New Roman" charset="0"/>
              </a:rPr>
              <a:t> All procedures achieve significant weight loss.</a:t>
            </a:r>
          </a:p>
        </p:txBody>
      </p:sp>
      <p:graphicFrame>
        <p:nvGraphicFramePr>
          <p:cNvPr id="5" name="Content Placeholder 5"/>
          <p:cNvGraphicFramePr>
            <a:graphicFrameLocks/>
          </p:cNvGraphicFramePr>
          <p:nvPr>
            <p:extLst>
              <p:ext uri="{D42A27DB-BD31-4B8C-83A1-F6EECF244321}">
                <p14:modId xmlns:p14="http://schemas.microsoft.com/office/powerpoint/2010/main" val="636210594"/>
              </p:ext>
            </p:extLst>
          </p:nvPr>
        </p:nvGraphicFramePr>
        <p:xfrm>
          <a:off x="598222" y="1557867"/>
          <a:ext cx="16589111" cy="31157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0718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400" y="1"/>
            <a:ext cx="17457737" cy="1335024"/>
          </a:xfrm>
        </p:spPr>
        <p:txBody>
          <a:bodyPr>
            <a:normAutofit/>
          </a:bodyPr>
          <a:lstStyle/>
          <a:p>
            <a:r>
              <a:rPr lang="en-US" sz="3000" b="1" dirty="0">
                <a:latin typeface="Times New Roman" charset="0"/>
                <a:ea typeface="Times New Roman" charset="0"/>
                <a:cs typeface="Times New Roman" charset="0"/>
              </a:rPr>
              <a:t>1. WEIGHT LOSS RESULTS AT ONE YEAR FOLLOW UP IN THE DUTCH COMMON CHANNEL TRIAL (DUCATI). DOES SMALL BOWEL LENGTH INFLUENCE RESULTS? R. </a:t>
            </a:r>
            <a:r>
              <a:rPr lang="en-US" sz="3000" b="1" dirty="0" err="1">
                <a:latin typeface="Times New Roman" charset="0"/>
                <a:ea typeface="Times New Roman" charset="0"/>
                <a:cs typeface="Times New Roman" charset="0"/>
              </a:rPr>
              <a:t>Gadiot</a:t>
            </a:r>
            <a:r>
              <a:rPr lang="en-US" sz="3000" b="1" dirty="0">
                <a:latin typeface="Times New Roman" charset="0"/>
                <a:ea typeface="Times New Roman" charset="0"/>
                <a:cs typeface="Times New Roman" charset="0"/>
              </a:rPr>
              <a:t> Netherlands</a:t>
            </a:r>
          </a:p>
        </p:txBody>
      </p:sp>
      <p:sp>
        <p:nvSpPr>
          <p:cNvPr id="3" name="Tijdelijke aanduiding voor inhoud 2"/>
          <p:cNvSpPr>
            <a:spLocks noGrp="1"/>
          </p:cNvSpPr>
          <p:nvPr>
            <p:ph idx="1"/>
          </p:nvPr>
        </p:nvSpPr>
        <p:spPr>
          <a:xfrm>
            <a:off x="257987" y="1499617"/>
            <a:ext cx="15341677" cy="8119871"/>
          </a:xfrm>
        </p:spPr>
        <p:txBody>
          <a:bodyPr>
            <a:noAutofit/>
          </a:bodyPr>
          <a:lstStyle/>
          <a:p>
            <a:pPr marL="0" indent="0">
              <a:buNone/>
            </a:pPr>
            <a:r>
              <a:rPr lang="nl-NL" sz="3600" b="1" u="sng" dirty="0" err="1">
                <a:latin typeface="Times New Roman" charset="0"/>
                <a:ea typeface="Times New Roman" charset="0"/>
                <a:cs typeface="Times New Roman" charset="0"/>
              </a:rPr>
              <a:t>Aim</a:t>
            </a:r>
            <a:r>
              <a:rPr lang="nl-NL" sz="3600" b="1" u="sng" dirty="0">
                <a:latin typeface="Times New Roman" charset="0"/>
                <a:ea typeface="Times New Roman" charset="0"/>
                <a:cs typeface="Times New Roman" charset="0"/>
              </a:rPr>
              <a:t>:</a:t>
            </a:r>
            <a:r>
              <a:rPr lang="nl-NL" sz="3600" dirty="0">
                <a:latin typeface="Times New Roman" charset="0"/>
                <a:ea typeface="Times New Roman" charset="0"/>
                <a:cs typeface="Times New Roman" charset="0"/>
              </a:rPr>
              <a:t> I</a:t>
            </a:r>
            <a:r>
              <a:rPr lang="en-US" sz="3600" dirty="0">
                <a:latin typeface="Times New Roman" charset="0"/>
                <a:ea typeface="Times New Roman" charset="0"/>
                <a:cs typeface="Times New Roman" charset="0"/>
              </a:rPr>
              <a:t>investigate the effect of common channel (CC) length in gastric bypass surgery; very long Roux limb (VLRL-RYGB) vs standard (LRYGB)</a:t>
            </a:r>
          </a:p>
          <a:p>
            <a:pPr marL="0" indent="0">
              <a:buNone/>
            </a:pPr>
            <a:r>
              <a:rPr lang="nl-NL" sz="3600" b="1" u="sng" dirty="0" err="1">
                <a:latin typeface="Times New Roman" charset="0"/>
                <a:ea typeface="Times New Roman" charset="0"/>
                <a:cs typeface="Times New Roman" charset="0"/>
              </a:rPr>
              <a:t>Methods</a:t>
            </a:r>
            <a:r>
              <a:rPr lang="nl-NL" sz="3600" b="1" u="sng" dirty="0">
                <a:latin typeface="Times New Roman" charset="0"/>
                <a:ea typeface="Times New Roman" charset="0"/>
                <a:cs typeface="Times New Roman" charset="0"/>
              </a:rPr>
              <a:t>:</a:t>
            </a:r>
            <a:r>
              <a:rPr lang="nl-NL" sz="3600" dirty="0">
                <a:latin typeface="Times New Roman" charset="0"/>
                <a:ea typeface="Times New Roman" charset="0"/>
                <a:cs typeface="Times New Roman" charset="0"/>
              </a:rPr>
              <a:t> </a:t>
            </a:r>
            <a:r>
              <a:rPr lang="en-US" sz="3600" dirty="0">
                <a:latin typeface="Times New Roman" charset="0"/>
                <a:ea typeface="Times New Roman" charset="0"/>
                <a:cs typeface="Times New Roman" charset="0"/>
              </a:rPr>
              <a:t>444 patients </a:t>
            </a:r>
            <a:r>
              <a:rPr lang="en-US" sz="3600" b="1" dirty="0">
                <a:latin typeface="Times New Roman" charset="0"/>
                <a:ea typeface="Times New Roman" charset="0"/>
                <a:cs typeface="Times New Roman" charset="0"/>
              </a:rPr>
              <a:t>VLRL-RYGB</a:t>
            </a:r>
            <a:r>
              <a:rPr lang="en-US" sz="3600" dirty="0">
                <a:latin typeface="Times New Roman" charset="0"/>
                <a:ea typeface="Times New Roman" charset="0"/>
                <a:cs typeface="Times New Roman" charset="0"/>
              </a:rPr>
              <a:t> with a ﬁxed CC length of 100cm, a 60cm (BPL), and variable alimentary limb length versus </a:t>
            </a:r>
            <a:r>
              <a:rPr lang="en-US" sz="3600" b="1" dirty="0">
                <a:latin typeface="Times New Roman" charset="0"/>
                <a:ea typeface="Times New Roman" charset="0"/>
                <a:cs typeface="Times New Roman" charset="0"/>
              </a:rPr>
              <a:t>standard LRYGB </a:t>
            </a:r>
            <a:r>
              <a:rPr lang="en-US" sz="3600" dirty="0">
                <a:latin typeface="Times New Roman" charset="0"/>
                <a:ea typeface="Times New Roman" charset="0"/>
                <a:cs typeface="Times New Roman" charset="0"/>
              </a:rPr>
              <a:t>with a standard roux limb of 150cm, a 60cm BPL, and a variable CC length.</a:t>
            </a:r>
          </a:p>
          <a:p>
            <a:pPr marL="0" indent="0">
              <a:buNone/>
            </a:pPr>
            <a:r>
              <a:rPr lang="nl-NL" sz="3600" b="1" u="sng" dirty="0" err="1">
                <a:latin typeface="Times New Roman" charset="0"/>
                <a:ea typeface="Times New Roman" charset="0"/>
                <a:cs typeface="Times New Roman" charset="0"/>
              </a:rPr>
              <a:t>Results</a:t>
            </a:r>
            <a:r>
              <a:rPr lang="nl-NL" sz="3600" b="1" u="sng" dirty="0">
                <a:latin typeface="Times New Roman" charset="0"/>
                <a:ea typeface="Times New Roman" charset="0"/>
                <a:cs typeface="Times New Roman" charset="0"/>
              </a:rPr>
              <a:t>:</a:t>
            </a:r>
            <a:r>
              <a:rPr lang="nl-NL" sz="3600" u="sng" dirty="0">
                <a:latin typeface="Times New Roman" charset="0"/>
                <a:ea typeface="Times New Roman" charset="0"/>
                <a:cs typeface="Times New Roman" charset="0"/>
              </a:rPr>
              <a:t> </a:t>
            </a:r>
            <a:r>
              <a:rPr lang="en-US" sz="3600" b="1" dirty="0">
                <a:solidFill>
                  <a:srgbClr val="C00000"/>
                </a:solidFill>
                <a:latin typeface="Times New Roman" charset="0"/>
                <a:ea typeface="Times New Roman" charset="0"/>
                <a:cs typeface="Times New Roman" charset="0"/>
              </a:rPr>
              <a:t>1 year FU mean percentage excess BMI loss (%EBMIL) was not different  84% in the VLRL-RYGB group and 85% in the LRYGB group. </a:t>
            </a:r>
          </a:p>
          <a:p>
            <a:pPr marL="0" indent="0">
              <a:buNone/>
            </a:pPr>
            <a:r>
              <a:rPr lang="en-US" sz="3600" b="1" dirty="0">
                <a:solidFill>
                  <a:srgbClr val="C00000"/>
                </a:solidFill>
                <a:latin typeface="Times New Roman" charset="0"/>
                <a:ea typeface="Times New Roman" charset="0"/>
                <a:cs typeface="Times New Roman" charset="0"/>
              </a:rPr>
              <a:t>Mean percentage total weight loss (%TWL) is 34% in both groups.</a:t>
            </a:r>
            <a:r>
              <a:rPr lang="en-US" sz="3600" dirty="0">
                <a:latin typeface="Times New Roman" charset="0"/>
                <a:ea typeface="Times New Roman" charset="0"/>
                <a:cs typeface="Times New Roman" charset="0"/>
              </a:rPr>
              <a:t> </a:t>
            </a:r>
          </a:p>
          <a:p>
            <a:pPr marL="0" indent="0">
              <a:buNone/>
            </a:pPr>
            <a:r>
              <a:rPr lang="en-US" sz="3600" b="1" dirty="0">
                <a:latin typeface="Times New Roman" charset="0"/>
                <a:ea typeface="Times New Roman" charset="0"/>
                <a:cs typeface="Times New Roman" charset="0"/>
              </a:rPr>
              <a:t>2 </a:t>
            </a:r>
            <a:r>
              <a:rPr lang="en-US" sz="3600" b="1" dirty="0" err="1">
                <a:latin typeface="Times New Roman" charset="0"/>
                <a:ea typeface="Times New Roman" charset="0"/>
                <a:cs typeface="Times New Roman" charset="0"/>
              </a:rPr>
              <a:t>yr</a:t>
            </a:r>
            <a:r>
              <a:rPr lang="en-US" sz="3600" dirty="0">
                <a:latin typeface="Times New Roman" charset="0"/>
                <a:ea typeface="Times New Roman" charset="0"/>
                <a:cs typeface="Times New Roman" charset="0"/>
              </a:rPr>
              <a:t> preliminary results: VLRL-RYGB vs LRYGB </a:t>
            </a:r>
            <a:r>
              <a:rPr lang="en-US" sz="3600" b="1" dirty="0">
                <a:latin typeface="Times New Roman" charset="0"/>
                <a:ea typeface="Times New Roman" charset="0"/>
                <a:cs typeface="Times New Roman" charset="0"/>
              </a:rPr>
              <a:t>%EBMIL</a:t>
            </a:r>
            <a:r>
              <a:rPr lang="en-US" sz="3600" dirty="0">
                <a:latin typeface="Times New Roman" charset="0"/>
                <a:ea typeface="Times New Roman" charset="0"/>
                <a:cs typeface="Times New Roman" charset="0"/>
              </a:rPr>
              <a:t>= 86% vs 83% (ns), </a:t>
            </a:r>
          </a:p>
          <a:p>
            <a:pPr marL="0" indent="0">
              <a:buNone/>
            </a:pPr>
            <a:r>
              <a:rPr lang="en-US" sz="3600" b="1" dirty="0">
                <a:latin typeface="Times New Roman" charset="0"/>
                <a:ea typeface="Times New Roman" charset="0"/>
                <a:cs typeface="Times New Roman" charset="0"/>
              </a:rPr>
              <a:t>%TWL</a:t>
            </a:r>
            <a:r>
              <a:rPr lang="en-US" sz="3600" dirty="0">
                <a:latin typeface="Times New Roman" charset="0"/>
                <a:ea typeface="Times New Roman" charset="0"/>
                <a:cs typeface="Times New Roman" charset="0"/>
              </a:rPr>
              <a:t>; 35% vs 32% (sign) </a:t>
            </a:r>
            <a:r>
              <a:rPr lang="en-US" sz="3600" b="1" dirty="0">
                <a:latin typeface="Times New Roman" charset="0"/>
                <a:ea typeface="Times New Roman" charset="0"/>
                <a:cs typeface="Times New Roman" charset="0"/>
              </a:rPr>
              <a:t>30 day reoperation rate</a:t>
            </a:r>
            <a:r>
              <a:rPr lang="en-US" sz="3600" dirty="0">
                <a:latin typeface="Times New Roman" charset="0"/>
                <a:ea typeface="Times New Roman" charset="0"/>
                <a:cs typeface="Times New Roman" charset="0"/>
              </a:rPr>
              <a:t> for complications is in VLRL-RYGB group 5% versus LRYGB group 3%</a:t>
            </a:r>
            <a:endParaRPr lang="nl-NL" sz="3600" dirty="0">
              <a:latin typeface="Times New Roman" charset="0"/>
              <a:ea typeface="Times New Roman" charset="0"/>
              <a:cs typeface="Times New Roman" charset="0"/>
            </a:endParaRPr>
          </a:p>
          <a:p>
            <a:pPr marL="0" indent="0" algn="ctr">
              <a:buNone/>
            </a:pPr>
            <a:r>
              <a:rPr lang="nl-NL" sz="3600" b="1" dirty="0" err="1">
                <a:solidFill>
                  <a:srgbClr val="C00000"/>
                </a:solidFill>
                <a:latin typeface="Times New Roman" charset="0"/>
                <a:ea typeface="Times New Roman" charset="0"/>
                <a:cs typeface="Times New Roman" charset="0"/>
              </a:rPr>
              <a:t>Conclusions</a:t>
            </a:r>
            <a:r>
              <a:rPr lang="nl-NL" sz="3600" b="1" dirty="0">
                <a:solidFill>
                  <a:srgbClr val="C00000"/>
                </a:solidFill>
                <a:latin typeface="Times New Roman" charset="0"/>
                <a:ea typeface="Times New Roman" charset="0"/>
                <a:cs typeface="Times New Roman" charset="0"/>
              </a:rPr>
              <a:t>: </a:t>
            </a:r>
            <a:r>
              <a:rPr lang="en-US" sz="3600" b="1" dirty="0">
                <a:solidFill>
                  <a:srgbClr val="C00000"/>
                </a:solidFill>
                <a:latin typeface="Times New Roman" charset="0"/>
                <a:ea typeface="Times New Roman" charset="0"/>
                <a:cs typeface="Times New Roman" charset="0"/>
              </a:rPr>
              <a:t>At 1yr follow up no signiﬁcant difference in weight loss was found between both groups. </a:t>
            </a:r>
            <a:r>
              <a:rPr lang="nl-NL" sz="3600" b="1" dirty="0" err="1">
                <a:solidFill>
                  <a:srgbClr val="C00000"/>
                </a:solidFill>
                <a:latin typeface="Times New Roman" charset="0"/>
                <a:ea typeface="Times New Roman" charset="0"/>
                <a:cs typeface="Times New Roman" charset="0"/>
              </a:rPr>
              <a:t>Prelininary</a:t>
            </a:r>
            <a:r>
              <a:rPr lang="nl-NL" sz="3600" b="1" dirty="0">
                <a:solidFill>
                  <a:srgbClr val="C00000"/>
                </a:solidFill>
                <a:latin typeface="Times New Roman" charset="0"/>
                <a:ea typeface="Times New Roman" charset="0"/>
                <a:cs typeface="Times New Roman" charset="0"/>
              </a:rPr>
              <a:t> </a:t>
            </a:r>
            <a:r>
              <a:rPr lang="nl-NL" sz="3600" b="1" dirty="0" err="1">
                <a:solidFill>
                  <a:srgbClr val="C00000"/>
                </a:solidFill>
                <a:latin typeface="Times New Roman" charset="0"/>
                <a:ea typeface="Times New Roman" charset="0"/>
                <a:cs typeface="Times New Roman" charset="0"/>
              </a:rPr>
              <a:t>results</a:t>
            </a:r>
            <a:r>
              <a:rPr lang="nl-NL" sz="3600" b="1" dirty="0">
                <a:solidFill>
                  <a:srgbClr val="C00000"/>
                </a:solidFill>
                <a:latin typeface="Times New Roman" charset="0"/>
                <a:ea typeface="Times New Roman" charset="0"/>
                <a:cs typeface="Times New Roman" charset="0"/>
              </a:rPr>
              <a:t> </a:t>
            </a:r>
            <a:r>
              <a:rPr lang="nl-NL" sz="3600" b="1" dirty="0" err="1">
                <a:solidFill>
                  <a:srgbClr val="C00000"/>
                </a:solidFill>
                <a:latin typeface="Times New Roman" charset="0"/>
                <a:ea typeface="Times New Roman" charset="0"/>
                <a:cs typeface="Times New Roman" charset="0"/>
              </a:rPr>
              <a:t>after</a:t>
            </a:r>
            <a:r>
              <a:rPr lang="nl-NL" sz="3600" b="1" dirty="0">
                <a:solidFill>
                  <a:srgbClr val="C00000"/>
                </a:solidFill>
                <a:latin typeface="Times New Roman" charset="0"/>
                <a:ea typeface="Times New Roman" charset="0"/>
                <a:cs typeface="Times New Roman" charset="0"/>
              </a:rPr>
              <a:t> 2 </a:t>
            </a:r>
            <a:r>
              <a:rPr lang="nl-NL" sz="3600" b="1" dirty="0" err="1">
                <a:solidFill>
                  <a:srgbClr val="C00000"/>
                </a:solidFill>
                <a:latin typeface="Times New Roman" charset="0"/>
                <a:ea typeface="Times New Roman" charset="0"/>
                <a:cs typeface="Times New Roman" charset="0"/>
              </a:rPr>
              <a:t>yr</a:t>
            </a:r>
            <a:r>
              <a:rPr lang="nl-NL" sz="3600" b="1" dirty="0">
                <a:solidFill>
                  <a:srgbClr val="C00000"/>
                </a:solidFill>
                <a:latin typeface="Times New Roman" charset="0"/>
                <a:ea typeface="Times New Roman" charset="0"/>
                <a:cs typeface="Times New Roman" charset="0"/>
              </a:rPr>
              <a:t> </a:t>
            </a:r>
            <a:r>
              <a:rPr lang="nl-NL" sz="3600" b="1" dirty="0" err="1">
                <a:solidFill>
                  <a:srgbClr val="C00000"/>
                </a:solidFill>
                <a:latin typeface="Times New Roman" charset="0"/>
                <a:ea typeface="Times New Roman" charset="0"/>
                <a:cs typeface="Times New Roman" charset="0"/>
              </a:rPr>
              <a:t>slightly</a:t>
            </a:r>
            <a:r>
              <a:rPr lang="nl-NL" sz="3600" b="1" dirty="0">
                <a:solidFill>
                  <a:srgbClr val="C00000"/>
                </a:solidFill>
                <a:latin typeface="Times New Roman" charset="0"/>
                <a:ea typeface="Times New Roman" charset="0"/>
                <a:cs typeface="Times New Roman" charset="0"/>
              </a:rPr>
              <a:t> </a:t>
            </a:r>
            <a:r>
              <a:rPr lang="nl-NL" sz="3600" b="1" dirty="0" err="1">
                <a:solidFill>
                  <a:srgbClr val="C00000"/>
                </a:solidFill>
                <a:latin typeface="Times New Roman" charset="0"/>
                <a:ea typeface="Times New Roman" charset="0"/>
                <a:cs typeface="Times New Roman" charset="0"/>
              </a:rPr>
              <a:t>better</a:t>
            </a:r>
            <a:r>
              <a:rPr lang="nl-NL" sz="3600" b="1" dirty="0">
                <a:solidFill>
                  <a:srgbClr val="C00000"/>
                </a:solidFill>
                <a:latin typeface="Times New Roman" charset="0"/>
                <a:ea typeface="Times New Roman" charset="0"/>
                <a:cs typeface="Times New Roman" charset="0"/>
              </a:rPr>
              <a:t> </a:t>
            </a:r>
            <a:r>
              <a:rPr lang="nl-NL" sz="3600" b="1" dirty="0" err="1">
                <a:solidFill>
                  <a:srgbClr val="C00000"/>
                </a:solidFill>
                <a:latin typeface="Times New Roman" charset="0"/>
                <a:ea typeface="Times New Roman" charset="0"/>
                <a:cs typeface="Times New Roman" charset="0"/>
              </a:rPr>
              <a:t>for</a:t>
            </a:r>
            <a:r>
              <a:rPr lang="nl-NL" sz="3600" b="1" dirty="0">
                <a:solidFill>
                  <a:srgbClr val="C00000"/>
                </a:solidFill>
                <a:latin typeface="Times New Roman" charset="0"/>
                <a:ea typeface="Times New Roman" charset="0"/>
                <a:cs typeface="Times New Roman" charset="0"/>
              </a:rPr>
              <a:t> </a:t>
            </a:r>
            <a:r>
              <a:rPr lang="en-US" sz="3600" b="1" dirty="0">
                <a:solidFill>
                  <a:srgbClr val="C00000"/>
                </a:solidFill>
                <a:latin typeface="Times New Roman" charset="0"/>
                <a:ea typeface="Times New Roman" charset="0"/>
                <a:cs typeface="Times New Roman" charset="0"/>
              </a:rPr>
              <a:t>VLRL-RYGB </a:t>
            </a:r>
            <a:r>
              <a:rPr lang="nl-NL" sz="3600" b="1" dirty="0">
                <a:solidFill>
                  <a:srgbClr val="C00000"/>
                </a:solidFill>
                <a:latin typeface="Times New Roman" charset="0"/>
                <a:ea typeface="Times New Roman" charset="0"/>
                <a:cs typeface="Times New Roman" charset="0"/>
              </a:rPr>
              <a:t>No </a:t>
            </a:r>
            <a:r>
              <a:rPr lang="nl-NL" sz="3600" b="1" dirty="0" err="1">
                <a:solidFill>
                  <a:srgbClr val="C00000"/>
                </a:solidFill>
                <a:latin typeface="Times New Roman" charset="0"/>
                <a:ea typeface="Times New Roman" charset="0"/>
                <a:cs typeface="Times New Roman" charset="0"/>
              </a:rPr>
              <a:t>results</a:t>
            </a:r>
            <a:r>
              <a:rPr lang="nl-NL" sz="3600" b="1" dirty="0">
                <a:solidFill>
                  <a:srgbClr val="C00000"/>
                </a:solidFill>
                <a:latin typeface="Times New Roman" charset="0"/>
                <a:ea typeface="Times New Roman" charset="0"/>
                <a:cs typeface="Times New Roman" charset="0"/>
              </a:rPr>
              <a:t> </a:t>
            </a:r>
            <a:r>
              <a:rPr lang="nl-NL" sz="3600" b="1" dirty="0" err="1">
                <a:solidFill>
                  <a:srgbClr val="C00000"/>
                </a:solidFill>
                <a:latin typeface="Times New Roman" charset="0"/>
                <a:ea typeface="Times New Roman" charset="0"/>
                <a:cs typeface="Times New Roman" charset="0"/>
              </a:rPr>
              <a:t>regarding</a:t>
            </a:r>
            <a:r>
              <a:rPr lang="nl-NL" sz="3600" b="1" dirty="0">
                <a:solidFill>
                  <a:srgbClr val="C00000"/>
                </a:solidFill>
                <a:latin typeface="Times New Roman" charset="0"/>
                <a:ea typeface="Times New Roman" charset="0"/>
                <a:cs typeface="Times New Roman" charset="0"/>
              </a:rPr>
              <a:t> </a:t>
            </a:r>
            <a:r>
              <a:rPr lang="nl-NL" sz="3600" b="1" dirty="0" err="1">
                <a:solidFill>
                  <a:srgbClr val="C00000"/>
                </a:solidFill>
                <a:latin typeface="Times New Roman" charset="0"/>
                <a:ea typeface="Times New Roman" charset="0"/>
                <a:cs typeface="Times New Roman" charset="0"/>
              </a:rPr>
              <a:t>deficiencies</a:t>
            </a:r>
            <a:r>
              <a:rPr lang="nl-NL" sz="3600" b="1" dirty="0">
                <a:solidFill>
                  <a:srgbClr val="C00000"/>
                </a:solidFill>
                <a:latin typeface="Times New Roman" charset="0"/>
                <a:ea typeface="Times New Roman" charset="0"/>
                <a:cs typeface="Times New Roman" charset="0"/>
              </a:rPr>
              <a:t>.</a:t>
            </a:r>
            <a:endParaRPr lang="en-US" sz="3600" b="1" dirty="0">
              <a:solidFill>
                <a:srgbClr val="C00000"/>
              </a:solidFill>
              <a:latin typeface="Times New Roman" charset="0"/>
              <a:ea typeface="Times New Roman" charset="0"/>
              <a:cs typeface="Times New Roman" charset="0"/>
            </a:endParaRPr>
          </a:p>
        </p:txBody>
      </p:sp>
      <p:pic>
        <p:nvPicPr>
          <p:cNvPr id="5" name="Picture 4"/>
          <p:cNvPicPr>
            <a:picLocks noChangeAspect="1"/>
          </p:cNvPicPr>
          <p:nvPr/>
        </p:nvPicPr>
        <p:blipFill>
          <a:blip r:embed="rId2"/>
          <a:stretch>
            <a:fillRect/>
          </a:stretch>
        </p:blipFill>
        <p:spPr>
          <a:xfrm>
            <a:off x="15337440" y="1499616"/>
            <a:ext cx="1926431" cy="1980953"/>
          </a:xfrm>
          <a:prstGeom prst="rect">
            <a:avLst/>
          </a:prstGeom>
        </p:spPr>
      </p:pic>
    </p:spTree>
    <p:extLst>
      <p:ext uri="{BB962C8B-B14F-4D97-AF65-F5344CB8AC3E}">
        <p14:creationId xmlns:p14="http://schemas.microsoft.com/office/powerpoint/2010/main" val="3680057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33E9C-2348-4622-A2C7-AFEBC91245D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B66E99C-79A9-4838-8FDA-B8C8BA59775A}"/>
              </a:ext>
            </a:extLst>
          </p:cNvPr>
          <p:cNvSpPr>
            <a:spLocks noGrp="1"/>
          </p:cNvSpPr>
          <p:nvPr>
            <p:ph idx="1"/>
          </p:nvPr>
        </p:nvSpPr>
        <p:spPr>
          <a:xfrm>
            <a:off x="135020" y="3350517"/>
            <a:ext cx="17301440" cy="6328985"/>
          </a:xfrm>
        </p:spPr>
        <p:txBody>
          <a:bodyPr>
            <a:normAutofit/>
          </a:bodyPr>
          <a:lstStyle/>
          <a:p>
            <a:pPr marL="392019" indent="-392019" defTabSz="464312">
              <a:lnSpc>
                <a:spcPct val="120000"/>
              </a:lnSpc>
              <a:buSzPct val="100000"/>
              <a:defRPr sz="3850" b="1">
                <a:solidFill>
                  <a:srgbClr val="FFFFFF"/>
                </a:solidFill>
                <a:latin typeface="Times New Roman"/>
                <a:ea typeface="Times New Roman"/>
                <a:cs typeface="Times New Roman"/>
                <a:sym typeface="Times New Roman"/>
              </a:defRPr>
            </a:pPr>
            <a:r>
              <a:rPr lang="en-US" dirty="0">
                <a:solidFill>
                  <a:schemeClr val="tx1"/>
                </a:solidFill>
              </a:rPr>
              <a:t>Standard RYGB (Roux limb, 150 cm) and distal RYGB (common channel, 150 cm), both with a BPL of 50 cm and a gastric pouch of about 25 </a:t>
            </a:r>
            <a:r>
              <a:rPr lang="en-US" dirty="0" err="1">
                <a:solidFill>
                  <a:schemeClr val="tx1"/>
                </a:solidFill>
              </a:rPr>
              <a:t>mL.</a:t>
            </a:r>
            <a:endParaRPr lang="en-US" dirty="0">
              <a:solidFill>
                <a:schemeClr val="tx1"/>
              </a:solidFill>
            </a:endParaRPr>
          </a:p>
          <a:p>
            <a:pPr marL="392019" indent="-392019" defTabSz="464312">
              <a:lnSpc>
                <a:spcPct val="120000"/>
              </a:lnSpc>
              <a:buSzPct val="100000"/>
              <a:defRPr sz="3850" b="1">
                <a:solidFill>
                  <a:srgbClr val="FFFFFF"/>
                </a:solidFill>
                <a:latin typeface="Times New Roman"/>
                <a:ea typeface="Times New Roman"/>
                <a:cs typeface="Times New Roman"/>
                <a:sym typeface="Times New Roman"/>
              </a:defRPr>
            </a:pPr>
            <a:r>
              <a:rPr lang="en-US" dirty="0">
                <a:solidFill>
                  <a:schemeClr val="tx1"/>
                </a:solidFill>
              </a:rPr>
              <a:t>The number of adverse events and changes in health-related quality of life did not differ between the groups.</a:t>
            </a:r>
          </a:p>
        </p:txBody>
      </p:sp>
      <p:pic>
        <p:nvPicPr>
          <p:cNvPr id="4" name="pasted-image.png">
            <a:extLst>
              <a:ext uri="{FF2B5EF4-FFF2-40B4-BE49-F238E27FC236}">
                <a16:creationId xmlns:a16="http://schemas.microsoft.com/office/drawing/2014/main" id="{9D562A7A-A83A-479F-9880-CFACD68CB299}"/>
              </a:ext>
            </a:extLst>
          </p:cNvPr>
          <p:cNvPicPr>
            <a:picLocks noChangeAspect="1"/>
          </p:cNvPicPr>
          <p:nvPr/>
        </p:nvPicPr>
        <p:blipFill>
          <a:blip r:embed="rId2">
            <a:extLst/>
          </a:blip>
          <a:stretch>
            <a:fillRect/>
          </a:stretch>
        </p:blipFill>
        <p:spPr>
          <a:xfrm>
            <a:off x="2623103" y="67593"/>
            <a:ext cx="12132277" cy="2294554"/>
          </a:xfrm>
          <a:prstGeom prst="rect">
            <a:avLst/>
          </a:prstGeom>
          <a:ln w="12700">
            <a:miter lim="400000"/>
          </a:ln>
        </p:spPr>
      </p:pic>
      <p:pic>
        <p:nvPicPr>
          <p:cNvPr id="5" name="pasted-image.png">
            <a:extLst>
              <a:ext uri="{FF2B5EF4-FFF2-40B4-BE49-F238E27FC236}">
                <a16:creationId xmlns:a16="http://schemas.microsoft.com/office/drawing/2014/main" id="{1D03E53B-A3BD-489D-AC93-AA8173B2CA38}"/>
              </a:ext>
            </a:extLst>
          </p:cNvPr>
          <p:cNvPicPr>
            <a:picLocks noChangeAspect="1"/>
          </p:cNvPicPr>
          <p:nvPr/>
        </p:nvPicPr>
        <p:blipFill>
          <a:blip r:embed="rId3">
            <a:extLst/>
          </a:blip>
          <a:stretch>
            <a:fillRect/>
          </a:stretch>
        </p:blipFill>
        <p:spPr>
          <a:xfrm>
            <a:off x="10744084" y="1214869"/>
            <a:ext cx="4011295" cy="503026"/>
          </a:xfrm>
          <a:prstGeom prst="rect">
            <a:avLst/>
          </a:prstGeom>
          <a:ln w="12700">
            <a:miter lim="400000"/>
          </a:ln>
        </p:spPr>
      </p:pic>
      <p:sp>
        <p:nvSpPr>
          <p:cNvPr id="6" name="Shape 640">
            <a:extLst>
              <a:ext uri="{FF2B5EF4-FFF2-40B4-BE49-F238E27FC236}">
                <a16:creationId xmlns:a16="http://schemas.microsoft.com/office/drawing/2014/main" id="{0332115C-764F-4033-AEEC-7F8E7340DE14}"/>
              </a:ext>
            </a:extLst>
          </p:cNvPr>
          <p:cNvSpPr/>
          <p:nvPr/>
        </p:nvSpPr>
        <p:spPr>
          <a:xfrm>
            <a:off x="2468509" y="2362177"/>
            <a:ext cx="12743968" cy="698074"/>
          </a:xfrm>
          <a:prstGeom prst="rect">
            <a:avLst/>
          </a:prstGeom>
          <a:ln w="12700">
            <a:miter lim="400000"/>
          </a:ln>
          <a:extLst>
            <a:ext uri="{C572A759-6A51-4108-AA02-DFA0A04FC94B}">
              <ma14:wrappingTextBoxFlag xmlns:ma14="http://schemas.microsoft.com/office/mac/drawingml/2011/main" xmlns="" val="1"/>
            </a:ext>
          </a:extLst>
        </p:spPr>
        <p:txBody>
          <a:bodyPr lIns="51593" tIns="51593" rIns="51593" bIns="51593" anchor="ctr">
            <a:spAutoFit/>
          </a:bodyPr>
          <a:lstStyle>
            <a:lvl1pPr>
              <a:defRPr sz="3800" b="1">
                <a:solidFill>
                  <a:srgbClr val="FFFB00"/>
                </a:solidFill>
                <a:latin typeface="Times New Roman"/>
                <a:ea typeface="Times New Roman"/>
                <a:cs typeface="Times New Roman"/>
                <a:sym typeface="Times New Roman"/>
              </a:defRPr>
            </a:lvl1pPr>
          </a:lstStyle>
          <a:p>
            <a:r>
              <a:rPr sz="3859" dirty="0">
                <a:solidFill>
                  <a:srgbClr val="006C74"/>
                </a:solidFill>
              </a:rPr>
              <a:t>Make the Roux limb longer while keeping BPL constant</a:t>
            </a:r>
          </a:p>
        </p:txBody>
      </p:sp>
    </p:spTree>
    <p:extLst>
      <p:ext uri="{BB962C8B-B14F-4D97-AF65-F5344CB8AC3E}">
        <p14:creationId xmlns:p14="http://schemas.microsoft.com/office/powerpoint/2010/main" val="630614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33E9C-2348-4622-A2C7-AFEBC91245DA}"/>
              </a:ext>
            </a:extLst>
          </p:cNvPr>
          <p:cNvSpPr>
            <a:spLocks noGrp="1"/>
          </p:cNvSpPr>
          <p:nvPr>
            <p:ph type="title"/>
          </p:nvPr>
        </p:nvSpPr>
        <p:spPr/>
        <p:txBody>
          <a:bodyPr/>
          <a:lstStyle/>
          <a:p>
            <a:endParaRPr lang="en-US"/>
          </a:p>
        </p:txBody>
      </p:sp>
      <p:pic>
        <p:nvPicPr>
          <p:cNvPr id="4" name="pasted-image.png">
            <a:extLst>
              <a:ext uri="{FF2B5EF4-FFF2-40B4-BE49-F238E27FC236}">
                <a16:creationId xmlns:a16="http://schemas.microsoft.com/office/drawing/2014/main" id="{9D562A7A-A83A-479F-9880-CFACD68CB299}"/>
              </a:ext>
            </a:extLst>
          </p:cNvPr>
          <p:cNvPicPr>
            <a:picLocks noChangeAspect="1"/>
          </p:cNvPicPr>
          <p:nvPr/>
        </p:nvPicPr>
        <p:blipFill>
          <a:blip r:embed="rId2">
            <a:extLst/>
          </a:blip>
          <a:stretch>
            <a:fillRect/>
          </a:stretch>
        </p:blipFill>
        <p:spPr>
          <a:xfrm>
            <a:off x="2623103" y="67593"/>
            <a:ext cx="12132277" cy="2294554"/>
          </a:xfrm>
          <a:prstGeom prst="rect">
            <a:avLst/>
          </a:prstGeom>
          <a:ln w="12700">
            <a:miter lim="400000"/>
          </a:ln>
        </p:spPr>
      </p:pic>
      <p:pic>
        <p:nvPicPr>
          <p:cNvPr id="5" name="pasted-image.png">
            <a:extLst>
              <a:ext uri="{FF2B5EF4-FFF2-40B4-BE49-F238E27FC236}">
                <a16:creationId xmlns:a16="http://schemas.microsoft.com/office/drawing/2014/main" id="{1D03E53B-A3BD-489D-AC93-AA8173B2CA38}"/>
              </a:ext>
            </a:extLst>
          </p:cNvPr>
          <p:cNvPicPr>
            <a:picLocks noChangeAspect="1"/>
          </p:cNvPicPr>
          <p:nvPr/>
        </p:nvPicPr>
        <p:blipFill>
          <a:blip r:embed="rId3">
            <a:extLst/>
          </a:blip>
          <a:stretch>
            <a:fillRect/>
          </a:stretch>
        </p:blipFill>
        <p:spPr>
          <a:xfrm>
            <a:off x="10744084" y="1214869"/>
            <a:ext cx="4011295" cy="503026"/>
          </a:xfrm>
          <a:prstGeom prst="rect">
            <a:avLst/>
          </a:prstGeom>
          <a:ln w="12700">
            <a:miter lim="400000"/>
          </a:ln>
        </p:spPr>
      </p:pic>
      <p:pic>
        <p:nvPicPr>
          <p:cNvPr id="9" name="pasted-image.png">
            <a:extLst>
              <a:ext uri="{FF2B5EF4-FFF2-40B4-BE49-F238E27FC236}">
                <a16:creationId xmlns:a16="http://schemas.microsoft.com/office/drawing/2014/main" id="{FA10E457-28CB-4098-9D36-B5DB0E5CBF3A}"/>
              </a:ext>
            </a:extLst>
          </p:cNvPr>
          <p:cNvPicPr>
            <a:picLocks noChangeAspect="1"/>
          </p:cNvPicPr>
          <p:nvPr/>
        </p:nvPicPr>
        <p:blipFill>
          <a:blip r:embed="rId4">
            <a:extLst/>
          </a:blip>
          <a:stretch>
            <a:fillRect/>
          </a:stretch>
        </p:blipFill>
        <p:spPr>
          <a:xfrm>
            <a:off x="2468509" y="2907016"/>
            <a:ext cx="10978609" cy="7014113"/>
          </a:xfrm>
          <a:prstGeom prst="rect">
            <a:avLst/>
          </a:prstGeom>
          <a:ln w="12700">
            <a:miter lim="400000"/>
          </a:ln>
        </p:spPr>
      </p:pic>
      <p:sp>
        <p:nvSpPr>
          <p:cNvPr id="6" name="Shape 640">
            <a:extLst>
              <a:ext uri="{FF2B5EF4-FFF2-40B4-BE49-F238E27FC236}">
                <a16:creationId xmlns:a16="http://schemas.microsoft.com/office/drawing/2014/main" id="{0332115C-764F-4033-AEEC-7F8E7340DE14}"/>
              </a:ext>
            </a:extLst>
          </p:cNvPr>
          <p:cNvSpPr/>
          <p:nvPr/>
        </p:nvSpPr>
        <p:spPr>
          <a:xfrm>
            <a:off x="2468509" y="2362177"/>
            <a:ext cx="12743968" cy="698074"/>
          </a:xfrm>
          <a:prstGeom prst="rect">
            <a:avLst/>
          </a:prstGeom>
          <a:ln w="12700">
            <a:miter lim="400000"/>
          </a:ln>
          <a:extLst>
            <a:ext uri="{C572A759-6A51-4108-AA02-DFA0A04FC94B}">
              <ma14:wrappingTextBoxFlag xmlns:ma14="http://schemas.microsoft.com/office/mac/drawingml/2011/main" xmlns="" val="1"/>
            </a:ext>
          </a:extLst>
        </p:spPr>
        <p:txBody>
          <a:bodyPr lIns="51593" tIns="51593" rIns="51593" bIns="51593" anchor="ctr">
            <a:spAutoFit/>
          </a:bodyPr>
          <a:lstStyle>
            <a:lvl1pPr>
              <a:defRPr sz="3800" b="1">
                <a:solidFill>
                  <a:srgbClr val="FFFB00"/>
                </a:solidFill>
                <a:latin typeface="Times New Roman"/>
                <a:ea typeface="Times New Roman"/>
                <a:cs typeface="Times New Roman"/>
                <a:sym typeface="Times New Roman"/>
              </a:defRPr>
            </a:lvl1pPr>
          </a:lstStyle>
          <a:p>
            <a:r>
              <a:rPr sz="3859" dirty="0">
                <a:solidFill>
                  <a:srgbClr val="006C74"/>
                </a:solidFill>
              </a:rPr>
              <a:t>Make the Roux limb longer while keeping BPL constant</a:t>
            </a:r>
          </a:p>
        </p:txBody>
      </p:sp>
    </p:spTree>
    <p:extLst>
      <p:ext uri="{BB962C8B-B14F-4D97-AF65-F5344CB8AC3E}">
        <p14:creationId xmlns:p14="http://schemas.microsoft.com/office/powerpoint/2010/main" val="910187656"/>
      </p:ext>
    </p:extLst>
  </p:cSld>
  <p:clrMapOvr>
    <a:masterClrMapping/>
  </p:clrMapOvr>
</p:sld>
</file>

<file path=ppt/theme/theme1.xml><?xml version="1.0" encoding="utf-8"?>
<a:theme xmlns:a="http://schemas.openxmlformats.org/drawingml/2006/main" name="Tema di 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15949</TotalTime>
  <Words>9442</Words>
  <Application>Microsoft Office PowerPoint</Application>
  <PresentationFormat>Personalizzato</PresentationFormat>
  <Paragraphs>465</Paragraphs>
  <Slides>63</Slides>
  <Notes>0</Notes>
  <HiddenSlides>15</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63</vt:i4>
      </vt:variant>
    </vt:vector>
  </HeadingPairs>
  <TitlesOfParts>
    <vt:vector size="70" baseType="lpstr">
      <vt:lpstr>Arial</vt:lpstr>
      <vt:lpstr>Calibri</vt:lpstr>
      <vt:lpstr>Calibri Light</vt:lpstr>
      <vt:lpstr>Helvetica</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9 Randomized Controlled Trials 10 Registry studies 3 Matched case control studies 4 Non matched controlled studies 3 others (retrospective &amp; survey based)  30 best oral abstracts out of 370</vt:lpstr>
      <vt:lpstr>9 Randomized Controlled Trials</vt:lpstr>
      <vt:lpstr>1. WEIGHT LOSS RESULTS AT ONE YEAR FOLLOW UP IN THE DUTCH COMMON CHANNEL TRIAL (DUCATI). DOES SMALL BOWEL LENGTH INFLUENCE RESULTS? R. Gadiot Netherlands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vt:lpstr>
      <vt:lpstr>Presentazione standard di PowerPoint</vt:lpstr>
      <vt:lpstr>6. BAND AND EXTEND? RESULTS OF 2 RANDOMIZED CONTROLLED TRIALS ON RYGB IMPROVEMENT A. Boerboom et al Netherlands</vt:lpstr>
      <vt:lpstr>7. BANDED SLEEVE GASTRECTOMY – 2 YEAR RESULTS OF THE MISO (MINIMIZER FOR SLEEVE OPTIMIZATION) TRIAL J. Fink et al Germany</vt:lpstr>
      <vt:lpstr>8. THE USE OF INTRAPERITONEAL BUPIVACAINE IN LAPAROSCOPIC ROUX-AND-Y GASTRIC BYPASS: A DOUBLE BLIND, RANDOMIZED CONTROLLED TRIAL Schipper et al Netherlands</vt:lpstr>
      <vt:lpstr>9. STAPLE LINE REINFORCEMENT USING SEAMGUARD VERSUS OVERSEWING SUTURE DURING LAPAROSCOPIC SLEEVE GASTRECTOMY RCT H Elghadban et al Egypt</vt:lpstr>
      <vt:lpstr>10 Registry studies</vt:lpstr>
      <vt:lpstr> 10. Long term results of RYGB vs LSG a prospective score matching analysis  C Stroh Magdeburg Germany</vt:lpstr>
      <vt:lpstr>11. LEAK AT GASTROJEJUNOSTOMY AFTER RYGB 40,844 PATIENTS FROM THE SCANDINAVIAN OBESITY SURGERY REGISTRY (SOREG) B. Vidarsson et al Sweden</vt:lpstr>
      <vt:lpstr> 12.  READMISSION RATE IN BARIATRIC SURGERY: A NATIONWIDE STUDY ON 320.000 PATIENTS A. Lazzati et al. Paris, France </vt:lpstr>
      <vt:lpstr>Presentazione standard di PowerPoint</vt:lpstr>
      <vt:lpstr>Presentazione standard di PowerPoint</vt:lpstr>
      <vt:lpstr>Presentazione standard di PowerPoint</vt:lpstr>
      <vt:lpstr>Presentazione standard di PowerPoint</vt:lpstr>
      <vt:lpstr>17. BARIATRIC SURGERY DID NOT INCREASE THE RISK OF GALLBLADDER DISEASE IN OBESE PATIENTS: A COMPREHENSIVE COHORT STUDY Jinan-Han Chen et al Taiwan </vt:lpstr>
      <vt:lpstr>18. Relationship between individual physician volume, hospital volume and short term outcomes after primary bariatric surgery Y. Poelemejer et al Netherlands. </vt:lpstr>
      <vt:lpstr>19. BARIATRIC SURGERY DECREASES THE RISK OF HEPATOCELLULAR CARCINOMA IN THE OBESE PATIENT: A COMPREHENSIVE NATIONAL COHORT STUDY Jinan-han Chen et al  Taiwan </vt:lpstr>
      <vt:lpstr>3 Matched controlled studies</vt:lpstr>
      <vt:lpstr>20. BANDED SLEEVE GASTRECTOMY SHOWS IMPROVED WEIGHT LOSS 5 YEARS AFTER SURGERY  Fink et al </vt:lpstr>
      <vt:lpstr> 21. BANDED VERSUS NON-BANDED LSG: 5-YEAR OUT- COMES   M. Bhandari Mohak India</vt:lpstr>
      <vt:lpstr>22. LAPAROSCOPIC SLEEVE GASTRECTOMY VERSUS ENDOSCOPIC SLEEVE GASTROPLASTY: A CASE MATCHED STUDY L Fayad et al USA</vt:lpstr>
      <vt:lpstr>4 Non matched controlled studies</vt:lpstr>
      <vt:lpstr>23. EFFECT OF HIATAL HERNIA REPAIR ON GASTROESOPHAGEAL REFLUX SYMPTOMS AFTER SG : A PROSPECTIVE OBSERVATIONAL STUDY M. Minhem AUB Lebanon</vt:lpstr>
      <vt:lpstr>Presentazione standard di PowerPoint</vt:lpstr>
      <vt:lpstr>Presentazione standard di PowerPoint</vt:lpstr>
      <vt:lpstr>26. IS FAST TRACK SURGERY (FTS) – AS SAFE IN REVISIONAL SURGERY AS IN PRIMARY CAS- ES? ENHANCED RECOVERY IN BARIATRIC SURGERY A. Mohammed et al. Maastricht, Netherland </vt:lpstr>
      <vt:lpstr>27. SG OUTCOMES IN 65+ YEAR OLD PATIENTS VS. DIFFERENT AGE GROUPS: COMPLICATIONS, WEIGHT LOSS AND COMORBIDITIES RESOLUTION R. Villaet al, Italy</vt:lpstr>
      <vt:lpstr>Prospective &amp; Retrospective cohort studies</vt:lpstr>
      <vt:lpstr>28. WEIGHT LOSS AT THREE MONTHS AFTER PRIMARY BARIATRIC SURGERY PREDICTS OUTCOMES UP TO 60 MONTHS POSTOPERATIVE</vt:lpstr>
      <vt:lpstr>29. CT SCAN MEASUREMENT OF GASTRIC VOLUMES PRE AND POST LSG.  DOES THE RESECTED VOLUME CORRELATES TO WEIGHT LOSS RESULTS? C.R.O. Luppi et al Spain</vt:lpstr>
      <vt:lpstr>30. ONE ANASTOMOSIS GASTRIC BYPASS IN THE MIDDLE EAST &amp; NORTH AFRICA REGION A. Hadad et al MENAC</vt:lpstr>
      <vt:lpstr>28. 12 YEARS AFTER ROUX-EN-Y GASTRIC BYPASS AS A CONVERSIONAL PROCEDURE FOR VERTICAL BANDED GASTROPLASTY, ARE WE ON THE RIGHT TRACK? T. Khewater Belgium</vt:lpstr>
      <vt:lpstr>29. ENDOSCOPIC SLEEVE GASTROPLASTY: THE LARGEST SINGLE-CENTER EXPERIENCE WITH 1,000 PATIENTS Alqahtani et al </vt:lpstr>
      <vt:lpstr>30. ONE ANASTOMOSIS GASTRIC BYPASS IN THE MIDDLE EAST &amp; NORTH AFRICA REGION A. Hadad et al MENAC</vt:lpstr>
      <vt:lpstr>29. PREOPERATIVE EVALUATION OF LIVER FUNCTION CAPACITY IN MORBIDLY OBESE PA- TIENTS UNDERGOING BARIATRIC SURGERY  Schmitz et al</vt:lpstr>
      <vt:lpstr>31. THE PREVALENCE AND IMPACT OF TRACE MINERAL DEFICIENCIES FOLLOWING BARIAT- RIC SURGERY: AN OBSERVATIONAL COHORT STUDYS. Abott Birmingham NHS UK  </vt:lpstr>
      <vt:lpstr>Presentazione standard di PowerPoint</vt:lpstr>
      <vt:lpstr>Presentazione standard di PowerPoint</vt:lpstr>
      <vt:lpstr>26. GASTRIC POUCH RESIZING FOR WEIGHT LOSS FAILURE AFTER ONE ANASTOMOSIS GASTRIC BYPASS Poghosyan, Chevallier et al </vt:lpstr>
      <vt:lpstr>O (248)  LAPAROSCOPIC PARESOPHAGEAL HERNIA REPAIR IN PATIENTS WITH OBESITY: SINGLE INSTITUTION EXPERIENCE WITH CONCOMITANT REPAIR AND ROUX-EN-Y GASTRIC BY- PASS    </vt:lpstr>
      <vt:lpstr>O (251) QUALITY OF LIFE BEFORE AND AFTER LAPAROSCOPIC SLEEVE GASTRECTOMY. A PRO-SPECTIVE COHORT STUDY WITH FIVE YEARS FOLLOW UP.   </vt:lpstr>
      <vt:lpstr>O (267) OUTCOMES OF BARIATRIC SURGERY IN GERIATRIC PATIENTS: A SINGLE INSTITUTION STUDY   </vt:lpstr>
      <vt:lpstr> O (021) First things first: pregnancy or bariatric surgery? The effect of bariatric surgery on pregnancy and neonatal outcome </vt:lpstr>
      <vt:lpstr> O (025) Utility of Immediate Post operative UGI contrast studies in Bariatric Surgery</vt:lpstr>
      <vt:lpstr>O (195) CAUSES AND MANAGEMENT OF REVISIONAL SURGERY AFTER MGB/OAGB UK MGB/OAGB COLLABORATIVE GROUP  Hussain et al</vt:lpstr>
      <vt:lpstr>O (079) PREOPERATIVE PREDICTORS OF EARLY RELAPSE OF TYPE 2 DIABETES AFTER META- BOLIC SURGERY IN CHINESE PATIENTS  Liang et al </vt:lpstr>
      <vt:lpstr>15. RYGB, LSG &amp; OAGB AS RESCUE THERAPY AFTER FAILED LAGB: A MULTI-  CENTER STUDY WITH 1219 PATIENTS Rafols et al Seven (7) Bariatric centers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Stefanie D'Arco</dc:creator>
  <cp:lastModifiedBy>M.mazzarella</cp:lastModifiedBy>
  <cp:revision>46</cp:revision>
  <dcterms:created xsi:type="dcterms:W3CDTF">2018-10-04T08:57:23Z</dcterms:created>
  <dcterms:modified xsi:type="dcterms:W3CDTF">2018-11-26T09:27:45Z</dcterms:modified>
</cp:coreProperties>
</file>