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9"/>
  </p:notesMasterIdLst>
  <p:sldIdLst>
    <p:sldId id="256" r:id="rId2"/>
    <p:sldId id="416" r:id="rId3"/>
    <p:sldId id="328" r:id="rId4"/>
    <p:sldId id="426" r:id="rId5"/>
    <p:sldId id="430" r:id="rId6"/>
    <p:sldId id="472" r:id="rId7"/>
    <p:sldId id="440" r:id="rId8"/>
    <p:sldId id="420" r:id="rId9"/>
    <p:sldId id="427" r:id="rId10"/>
    <p:sldId id="443" r:id="rId11"/>
    <p:sldId id="445" r:id="rId12"/>
    <p:sldId id="447" r:id="rId13"/>
    <p:sldId id="448" r:id="rId14"/>
    <p:sldId id="432" r:id="rId15"/>
    <p:sldId id="431" r:id="rId16"/>
    <p:sldId id="473" r:id="rId17"/>
    <p:sldId id="421" r:id="rId18"/>
    <p:sldId id="422" r:id="rId19"/>
    <p:sldId id="423" r:id="rId20"/>
    <p:sldId id="424" r:id="rId21"/>
    <p:sldId id="425" r:id="rId22"/>
    <p:sldId id="417" r:id="rId23"/>
    <p:sldId id="441" r:id="rId24"/>
    <p:sldId id="449" r:id="rId25"/>
    <p:sldId id="450" r:id="rId26"/>
    <p:sldId id="451" r:id="rId27"/>
    <p:sldId id="364" r:id="rId28"/>
    <p:sldId id="468" r:id="rId29"/>
    <p:sldId id="442" r:id="rId30"/>
    <p:sldId id="435" r:id="rId31"/>
    <p:sldId id="469" r:id="rId32"/>
    <p:sldId id="429" r:id="rId33"/>
    <p:sldId id="452" r:id="rId34"/>
    <p:sldId id="455" r:id="rId35"/>
    <p:sldId id="470" r:id="rId36"/>
    <p:sldId id="456" r:id="rId37"/>
    <p:sldId id="457" r:id="rId38"/>
    <p:sldId id="458" r:id="rId39"/>
    <p:sldId id="460" r:id="rId40"/>
    <p:sldId id="461" r:id="rId41"/>
    <p:sldId id="462" r:id="rId42"/>
    <p:sldId id="463" r:id="rId43"/>
    <p:sldId id="464" r:id="rId44"/>
    <p:sldId id="465" r:id="rId45"/>
    <p:sldId id="466" r:id="rId46"/>
    <p:sldId id="467" r:id="rId47"/>
    <p:sldId id="361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8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15620"/>
    <p:restoredTop sz="97833" autoAdjust="0"/>
  </p:normalViewPr>
  <p:slideViewPr>
    <p:cSldViewPr snapToObjects="1">
      <p:cViewPr>
        <p:scale>
          <a:sx n="81" d="100"/>
          <a:sy n="81" d="100"/>
        </p:scale>
        <p:origin x="-1432" y="-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18544-B2C2-264C-8062-55CB529D2CAF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787BD-D4E1-AD40-8931-08720324B31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58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F0A2-1FC0-A34D-A82A-DD2B629A23A4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556D-4879-7840-BD65-5AA66F40CA29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556D-4879-7840-BD65-5AA66F40CA29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F0A2-1FC0-A34D-A82A-DD2B629A23A4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556D-4879-7840-BD65-5AA66F40CA29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F0A2-1FC0-A34D-A82A-DD2B629A23A4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A4B6556D-4879-7840-BD65-5AA66F40CA29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F0A2-1FC0-A34D-A82A-DD2B629A23A4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A4B6556D-4879-7840-BD65-5AA66F40CA29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F0A2-1FC0-A34D-A82A-DD2B629A23A4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A4B6556D-4879-7840-BD65-5AA66F40CA29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F0A2-1FC0-A34D-A82A-DD2B629A23A4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556D-4879-7840-BD65-5AA66F40CA29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F0A2-1FC0-A34D-A82A-DD2B629A23A4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556D-4879-7840-BD65-5AA66F40CA29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F0A2-1FC0-A34D-A82A-DD2B629A23A4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556D-4879-7840-BD65-5AA66F40CA29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F0A2-1FC0-A34D-A82A-DD2B629A23A4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556D-4879-7840-BD65-5AA66F40CA29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F0A2-1FC0-A34D-A82A-DD2B629A23A4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556D-4879-7840-BD65-5AA66F40CA29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F0A2-1FC0-A34D-A82A-DD2B629A23A4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556D-4879-7840-BD65-5AA66F40CA29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F0A2-1FC0-A34D-A82A-DD2B629A23A4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556D-4879-7840-BD65-5AA66F40CA29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F0A2-1FC0-A34D-A82A-DD2B629A23A4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556D-4879-7840-BD65-5AA66F40CA29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F0A2-1FC0-A34D-A82A-DD2B629A23A4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556D-4879-7840-BD65-5AA66F40CA29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F0A2-1FC0-A34D-A82A-DD2B629A23A4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556D-4879-7840-BD65-5AA66F40CA29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F0A2-1FC0-A34D-A82A-DD2B629A23A4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Who Am I?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4B6556D-4879-7840-BD65-5AA66F40CA29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EAEF0A2-1FC0-A34D-A82A-DD2B629A23A4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6600" kern="1200" baseline="0">
          <a:ln>
            <a:noFill/>
          </a:ln>
          <a:solidFill>
            <a:srgbClr val="00009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"/>
          <a:ea typeface="+mj-ea"/>
          <a:cs typeface="Time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Tx/>
        <a:buNone/>
        <a:defRPr sz="36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"/>
          <a:ea typeface="+mn-ea"/>
          <a:cs typeface="Time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1"/>
        </a:buClr>
        <a:buFont typeface="Wingdings 2" pitchFamily="18" charset="2"/>
        <a:buChar char=""/>
        <a:defRPr sz="2000" kern="1200">
          <a:solidFill>
            <a:srgbClr val="00009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"/>
          <a:ea typeface="+mn-ea"/>
          <a:cs typeface="Times"/>
        </a:defRPr>
      </a:lvl2pPr>
      <a:lvl3pPr marL="860425" indent="-282575" algn="l" defTabSz="914400" rtl="0" eaLnBrk="1" latinLnBrk="0" hangingPunct="1">
        <a:spcBef>
          <a:spcPts val="600"/>
        </a:spcBef>
        <a:buClr>
          <a:srgbClr val="FF0000"/>
        </a:buClr>
        <a:buFont typeface="Wingdings 2" pitchFamily="18" charset="2"/>
        <a:buChar char=""/>
        <a:defRPr sz="1800" kern="1200">
          <a:solidFill>
            <a:srgbClr val="00009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"/>
          <a:ea typeface="+mn-ea"/>
          <a:cs typeface="Time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rgbClr val="00009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"/>
          <a:ea typeface="+mn-ea"/>
          <a:cs typeface="Time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rgbClr val="00009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"/>
          <a:ea typeface="+mn-ea"/>
          <a:cs typeface="Time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/>
          </p:cNvPr>
          <p:cNvSpPr/>
          <p:nvPr/>
        </p:nvSpPr>
        <p:spPr>
          <a:xfrm>
            <a:off x="3789697" y="3925644"/>
            <a:ext cx="5354304" cy="1752280"/>
          </a:xfrm>
          <a:prstGeom prst="rect">
            <a:avLst/>
          </a:prstGeom>
          <a:solidFill>
            <a:srgbClr val="003DA6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Maglott_Shapiro.jpg">
            <a:extLst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9" r="557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Rectangle 16">
            <a:extLst/>
          </p:cNvPr>
          <p:cNvSpPr/>
          <p:nvPr/>
        </p:nvSpPr>
        <p:spPr>
          <a:xfrm>
            <a:off x="3789696" y="5791200"/>
            <a:ext cx="5354304" cy="685970"/>
          </a:xfrm>
          <a:prstGeom prst="rect">
            <a:avLst/>
          </a:prstGeom>
          <a:solidFill>
            <a:srgbClr val="003DA6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HMS_Affiliate_white_8.png">
            <a:extLst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981379"/>
            <a:ext cx="2419164" cy="419421"/>
          </a:xfrm>
          <a:prstGeom prst="rect">
            <a:avLst/>
          </a:prstGeom>
        </p:spPr>
      </p:pic>
      <p:pic>
        <p:nvPicPr>
          <p:cNvPr id="19" name="Picture 18" descr="BH_BWH.png">
            <a:extLst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774" y="5825951"/>
            <a:ext cx="2179044" cy="62676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20" name="Rectangle 19">
            <a:extLst/>
          </p:cNvPr>
          <p:cNvSpPr/>
          <p:nvPr/>
        </p:nvSpPr>
        <p:spPr>
          <a:xfrm>
            <a:off x="1404555" y="-44893"/>
            <a:ext cx="6334890" cy="654493"/>
          </a:xfrm>
          <a:prstGeom prst="rect">
            <a:avLst/>
          </a:prstGeom>
          <a:solidFill>
            <a:srgbClr val="F1E0C1">
              <a:alpha val="77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>
                  <a:solidFill>
                    <a:srgbClr val="000000"/>
                  </a:solidFill>
                </a:ln>
                <a:solidFill>
                  <a:srgbClr val="000090"/>
                </a:solidFill>
                <a:latin typeface="Times Roman"/>
                <a:cs typeface="Times Roman"/>
              </a:rPr>
              <a:t>IFSO Webinar </a:t>
            </a:r>
            <a:r>
              <a:rPr lang="mr-IN" sz="2400" dirty="0">
                <a:ln>
                  <a:solidFill>
                    <a:srgbClr val="000000"/>
                  </a:solidFill>
                </a:ln>
                <a:solidFill>
                  <a:srgbClr val="000090"/>
                </a:solidFill>
                <a:latin typeface="Times Roman"/>
                <a:cs typeface="Times Roman"/>
              </a:rPr>
              <a:t>–</a:t>
            </a:r>
            <a:r>
              <a:rPr lang="en-US" sz="2400" dirty="0">
                <a:ln>
                  <a:solidFill>
                    <a:srgbClr val="000000"/>
                  </a:solidFill>
                </a:ln>
                <a:solidFill>
                  <a:srgbClr val="000090"/>
                </a:solidFill>
                <a:latin typeface="Times Roman"/>
                <a:cs typeface="Times Roman"/>
              </a:rPr>
              <a:t> 7 February 2019</a:t>
            </a:r>
            <a:endParaRPr lang="en-US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Roman"/>
              <a:cs typeface="Times Roman"/>
            </a:endParaRPr>
          </a:p>
        </p:txBody>
      </p:sp>
      <p:sp>
        <p:nvSpPr>
          <p:cNvPr id="21" name="Rectangle 20">
            <a:extLst/>
          </p:cNvPr>
          <p:cNvSpPr/>
          <p:nvPr/>
        </p:nvSpPr>
        <p:spPr>
          <a:xfrm>
            <a:off x="3789696" y="3352800"/>
            <a:ext cx="5354304" cy="2438080"/>
          </a:xfrm>
          <a:prstGeom prst="rect">
            <a:avLst/>
          </a:prstGeom>
          <a:solidFill>
            <a:srgbClr val="003DA6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1">
            <a:extLst/>
          </p:cNvPr>
          <p:cNvSpPr txBox="1">
            <a:spLocks/>
          </p:cNvSpPr>
          <p:nvPr/>
        </p:nvSpPr>
        <p:spPr>
          <a:xfrm>
            <a:off x="3789698" y="3986741"/>
            <a:ext cx="5433256" cy="511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kern="1200" cap="none">
                <a:solidFill>
                  <a:srgbClr val="003DA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Roman"/>
                <a:cs typeface="Times Roman"/>
              </a:rPr>
              <a:t>Editor’s Advice for Improving Your Chances for Getting Published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Roman"/>
              <a:cs typeface="Times Roman"/>
            </a:endParaRPr>
          </a:p>
        </p:txBody>
      </p:sp>
      <p:sp>
        <p:nvSpPr>
          <p:cNvPr id="23" name="Subtitle 2">
            <a:extLst/>
          </p:cNvPr>
          <p:cNvSpPr txBox="1">
            <a:spLocks/>
          </p:cNvSpPr>
          <p:nvPr/>
        </p:nvSpPr>
        <p:spPr>
          <a:xfrm>
            <a:off x="4080364" y="4640117"/>
            <a:ext cx="5271625" cy="13796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Roman"/>
                <a:cs typeface="Times Roman"/>
              </a:rPr>
              <a:t>Scott A. Shikora, MD, FACS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Roman"/>
                <a:cs typeface="Times Roman"/>
              </a:rPr>
              <a:t>Director, Center for Metabolic and Bariatric Surgery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Roman"/>
                <a:cs typeface="Times Roman"/>
              </a:rPr>
              <a:t>Brigham and Women’s Hospital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Roman"/>
                <a:cs typeface="Times Roman"/>
              </a:rPr>
              <a:t>Professor of Surgery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Roman"/>
                <a:cs typeface="Times Roman"/>
              </a:rPr>
              <a:t>Harvard Medical School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4208930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tabLst>
                <a:tab pos="2806700" algn="l"/>
              </a:tabLst>
            </a:pPr>
            <a:r>
              <a:rPr lang="en-US" sz="4000" dirty="0">
                <a:solidFill>
                  <a:srgbClr val="000000"/>
                </a:solidFill>
                <a:effectLst/>
              </a:rPr>
              <a:t>Review Articles</a:t>
            </a:r>
          </a:p>
          <a:p>
            <a:pPr lvl="1" indent="-344488">
              <a:spcBef>
                <a:spcPts val="400"/>
              </a:spcBef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Solicited or self-submitted</a:t>
            </a:r>
          </a:p>
          <a:p>
            <a:pPr lvl="1" indent="-344488">
              <a:spcBef>
                <a:spcPts val="400"/>
              </a:spcBef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scholarly and current review written about a specific or current topic</a:t>
            </a:r>
          </a:p>
          <a:p>
            <a:pPr lvl="1" indent="-344488">
              <a:spcBef>
                <a:spcPts val="400"/>
              </a:spcBef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Needs to be well researched and well referenced</a:t>
            </a:r>
          </a:p>
          <a:p>
            <a:pPr lvl="1" indent="-344488">
              <a:spcBef>
                <a:spcPts val="400"/>
              </a:spcBef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 include personal opinions and experiences</a:t>
            </a:r>
          </a:p>
          <a:p>
            <a:pPr lvl="1" indent="-344488">
              <a:spcBef>
                <a:spcPts val="400"/>
              </a:spcBef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3000 words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79659" y="1828800"/>
            <a:ext cx="184666" cy="75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2882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12192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4000" dirty="0">
                <a:effectLst/>
              </a:rPr>
              <a:t>Editor’s Advice for Improving Your Chances for Getting Published</a:t>
            </a:r>
            <a:endParaRPr lang="en-US" sz="4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394002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4208930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tabLst>
                <a:tab pos="2806700" algn="l"/>
              </a:tabLst>
            </a:pPr>
            <a:r>
              <a:rPr lang="en-US" sz="4000" dirty="0">
                <a:solidFill>
                  <a:srgbClr val="000000"/>
                </a:solidFill>
                <a:effectLst/>
              </a:rPr>
              <a:t>New Concepts</a:t>
            </a:r>
          </a:p>
          <a:p>
            <a:pPr lvl="1" indent="-344488">
              <a:spcBef>
                <a:spcPts val="400"/>
              </a:spcBef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 innovative technologies, devices, procedures, or treatment protocols </a:t>
            </a:r>
          </a:p>
          <a:p>
            <a:pPr lvl="1" indent="-344488">
              <a:spcBef>
                <a:spcPts val="400"/>
              </a:spcBef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Solicited or self-submitted</a:t>
            </a:r>
          </a:p>
          <a:p>
            <a:pPr lvl="1" indent="-344488">
              <a:spcBef>
                <a:spcPts val="400"/>
              </a:spcBef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Should include a detailed description of the procedure, treatment and the results if any</a:t>
            </a:r>
          </a:p>
          <a:p>
            <a:pPr lvl="1" indent="-344488">
              <a:spcBef>
                <a:spcPts val="400"/>
              </a:spcBef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2400 words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9659" y="1828800"/>
            <a:ext cx="184666" cy="75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2882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12192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4000" dirty="0">
                <a:effectLst/>
              </a:rPr>
              <a:t>Editor’s Advice for Improving Your Chances for Getting Published</a:t>
            </a:r>
            <a:endParaRPr lang="en-US" sz="4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4188162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4208930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tabLst>
                <a:tab pos="2806700" algn="l"/>
              </a:tabLst>
            </a:pPr>
            <a:r>
              <a:rPr lang="en-US" sz="4000" dirty="0">
                <a:solidFill>
                  <a:srgbClr val="000000"/>
                </a:solidFill>
                <a:effectLst/>
              </a:rPr>
              <a:t>Brief Communications</a:t>
            </a:r>
          </a:p>
          <a:p>
            <a:pPr lvl="1" indent="-344488">
              <a:spcBef>
                <a:spcPts val="400"/>
              </a:spcBef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short report that can present research, an innovative concept, or procedure or a small case series with important, but very straight forward results</a:t>
            </a:r>
          </a:p>
          <a:p>
            <a:pPr lvl="1" indent="-344488">
              <a:spcBef>
                <a:spcPts val="400"/>
              </a:spcBef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avenue to report early or preliminary results</a:t>
            </a:r>
          </a:p>
          <a:p>
            <a:pPr lvl="1" indent="-344488">
              <a:spcBef>
                <a:spcPts val="400"/>
              </a:spcBef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“Mini-Original Contribution”</a:t>
            </a:r>
          </a:p>
          <a:p>
            <a:pPr lvl="1" indent="-344488">
              <a:spcBef>
                <a:spcPts val="400"/>
              </a:spcBef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1500 words</a:t>
            </a:r>
          </a:p>
          <a:p>
            <a:pPr lvl="1" indent="-344488">
              <a:spcBef>
                <a:spcPts val="400"/>
              </a:spcBef>
            </a:pP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79659" y="1828800"/>
            <a:ext cx="184666" cy="75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2882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12192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4000" dirty="0">
                <a:effectLst/>
              </a:rPr>
              <a:t>Editor’s Advice for Improving Your Chances for Getting Published</a:t>
            </a:r>
            <a:endParaRPr lang="en-US" sz="4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6284500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4208930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tabLst>
                <a:tab pos="2806700" algn="l"/>
              </a:tabLst>
            </a:pPr>
            <a:r>
              <a:rPr lang="en-US" sz="4000" dirty="0">
                <a:solidFill>
                  <a:srgbClr val="000000"/>
                </a:solidFill>
                <a:effectLst/>
              </a:rPr>
              <a:t>Components of a Manuscript</a:t>
            </a:r>
          </a:p>
          <a:p>
            <a:pPr lvl="1" indent="-344488"/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Abstract</a:t>
            </a:r>
          </a:p>
          <a:p>
            <a:pPr lvl="1" indent="-344488"/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</a:t>
            </a:r>
          </a:p>
          <a:p>
            <a:pPr lvl="1" indent="-344488"/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Materials and Methods</a:t>
            </a:r>
          </a:p>
          <a:p>
            <a:pPr lvl="1" indent="-344488"/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Results</a:t>
            </a:r>
          </a:p>
          <a:p>
            <a:pPr lvl="1" indent="-344488"/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Conclusions</a:t>
            </a:r>
          </a:p>
          <a:p>
            <a:pPr lvl="1" indent="-344488"/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References</a:t>
            </a:r>
          </a:p>
          <a:p>
            <a:pPr lvl="1" indent="-344488"/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Figures and tables</a:t>
            </a:r>
          </a:p>
          <a:p>
            <a:pPr lvl="1" indent="-344488">
              <a:spcBef>
                <a:spcPts val="400"/>
              </a:spcBef>
            </a:pP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79659" y="1828800"/>
            <a:ext cx="184666" cy="75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2882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3581400"/>
            <a:ext cx="3352800" cy="907941"/>
          </a:xfrm>
          <a:prstGeom prst="rect">
            <a:avLst/>
          </a:prstGeom>
          <a:solidFill>
            <a:srgbClr val="DDF53D"/>
          </a:solidFill>
          <a:ln>
            <a:solidFill>
              <a:srgbClr val="FF0000"/>
            </a:solidFill>
          </a:ln>
        </p:spPr>
        <p:txBody>
          <a:bodyPr wrap="square" rtlCol="0" anchor="ctr" anchorCtr="1">
            <a:spAutoFit/>
          </a:bodyPr>
          <a:lstStyle/>
          <a:p>
            <a:pPr lvl="1" indent="-344488">
              <a:spcBef>
                <a:spcPts val="400"/>
              </a:spcBef>
            </a:pP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"/>
                <a:cs typeface="Times"/>
              </a:rPr>
              <a:t>Format as instructed </a:t>
            </a:r>
          </a:p>
          <a:p>
            <a:pPr lvl="1" indent="-344488">
              <a:spcBef>
                <a:spcPts val="400"/>
              </a:spcBef>
            </a:pP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Times"/>
                <a:cs typeface="Times"/>
              </a:rPr>
              <a:t>Unique for each journal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12192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4000" dirty="0">
                <a:effectLst/>
              </a:rPr>
              <a:t>Editor’s Advice for Improving Your Chances for Getting Published</a:t>
            </a:r>
            <a:endParaRPr lang="en-US" sz="4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1591127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4208930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4000" dirty="0">
                <a:solidFill>
                  <a:srgbClr val="000000"/>
                </a:solidFill>
                <a:effectLst/>
              </a:rPr>
              <a:t>The Abstract</a:t>
            </a:r>
          </a:p>
          <a:p>
            <a:pPr lvl="1" indent="-344488"/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well written abstract maybe the difference between an immediate rejection and the paper being sent to the reviewers</a:t>
            </a:r>
          </a:p>
          <a:p>
            <a:pPr lvl="1" indent="-344488"/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should be succinct and organized</a:t>
            </a:r>
          </a:p>
          <a:p>
            <a:pPr lvl="1" indent="-344488"/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Questions</a:t>
            </a:r>
          </a:p>
          <a:p>
            <a:pPr lvl="2" indent="-344488"/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Does the abstract appear sound?</a:t>
            </a:r>
          </a:p>
          <a:p>
            <a:pPr lvl="2" indent="-344488"/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the topic appropriate for the journal and its readership?</a:t>
            </a:r>
          </a:p>
          <a:p>
            <a:pPr lvl="2" indent="-344488"/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Does the data support the conclusion?</a:t>
            </a:r>
          </a:p>
          <a:p>
            <a:pPr lvl="1">
              <a:lnSpc>
                <a:spcPct val="110000"/>
              </a:lnSpc>
            </a:pP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479659" y="1828800"/>
            <a:ext cx="184666" cy="75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2882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12192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4000" dirty="0">
                <a:effectLst/>
              </a:rPr>
              <a:t>Editor’s Advice for Improving Your Chances for Getting Published</a:t>
            </a:r>
            <a:endParaRPr lang="en-US" sz="4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8086658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4208930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4000" dirty="0">
                <a:solidFill>
                  <a:srgbClr val="000000"/>
                </a:solidFill>
                <a:effectLst/>
              </a:rPr>
              <a:t>Obesity Surgery Structured Abstract</a:t>
            </a:r>
          </a:p>
          <a:p>
            <a:pPr lvl="1" indent="-344488"/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Mandatory for Original Contributions, New Concepts, and How I Do It submissions</a:t>
            </a:r>
          </a:p>
          <a:p>
            <a:pPr lvl="1" indent="-344488"/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Should be 250 words or less</a:t>
            </a:r>
          </a:p>
          <a:p>
            <a:pPr lvl="1" indent="-344488"/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Sections</a:t>
            </a:r>
          </a:p>
          <a:p>
            <a:pPr lvl="2" indent="-344488"/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Background</a:t>
            </a:r>
          </a:p>
          <a:p>
            <a:pPr lvl="2" indent="-344488"/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Methods</a:t>
            </a:r>
          </a:p>
          <a:p>
            <a:pPr lvl="2" indent="-344488"/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Results</a:t>
            </a:r>
          </a:p>
          <a:p>
            <a:pPr lvl="2" indent="-344488"/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Conclusions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9659" y="1828800"/>
            <a:ext cx="184666" cy="75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2882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61608" y="4684693"/>
            <a:ext cx="1720192" cy="954107"/>
          </a:xfrm>
          <a:prstGeom prst="rect">
            <a:avLst/>
          </a:prstGeom>
          <a:solidFill>
            <a:srgbClr val="FFFF00"/>
          </a:solidFill>
          <a:ln w="9525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  <a:cs typeface="Times"/>
              </a:rPr>
              <a:t>Objectives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  <a:cs typeface="Times"/>
              </a:rPr>
              <a:t>Settings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12192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4000" dirty="0">
                <a:effectLst/>
              </a:rPr>
              <a:t>Editor’s Advice for Improving Your Chances for Getting Published</a:t>
            </a:r>
            <a:endParaRPr lang="en-US" sz="4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3054742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50" y="1828800"/>
            <a:ext cx="7505700" cy="4208930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4000" dirty="0">
                <a:solidFill>
                  <a:srgbClr val="000000"/>
                </a:solidFill>
                <a:effectLst/>
              </a:rPr>
              <a:t>OBSU Non-Structured Abstract</a:t>
            </a:r>
          </a:p>
          <a:p>
            <a:pPr lvl="1" indent="-344488"/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Mandatory for Review articles</a:t>
            </a:r>
          </a:p>
          <a:p>
            <a:pPr lvl="1" indent="-344488"/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Optional for Brief Communications</a:t>
            </a:r>
          </a:p>
          <a:p>
            <a:pPr lvl="1" indent="-344488"/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Should be 125 words or less</a:t>
            </a:r>
          </a:p>
          <a:p>
            <a:pPr lvl="1" indent="-344488"/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One paragraph</a:t>
            </a:r>
          </a:p>
          <a:p>
            <a:pPr lvl="1" indent="-344488"/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sections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9659" y="1828800"/>
            <a:ext cx="184666" cy="75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2882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12192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4000" dirty="0">
                <a:effectLst/>
              </a:rPr>
              <a:t>Editor’s Advice for Improving Your Chances for Getting Published</a:t>
            </a:r>
            <a:endParaRPr lang="en-US" sz="4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499303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4208930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4000" dirty="0">
                <a:solidFill>
                  <a:srgbClr val="000000"/>
                </a:solidFill>
                <a:effectLst/>
              </a:rPr>
              <a:t>The Introduction</a:t>
            </a:r>
          </a:p>
          <a:p>
            <a:pPr lvl="1" indent="-344488"/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Should set up the reader as to why the study was undertaken</a:t>
            </a:r>
          </a:p>
          <a:p>
            <a:pPr lvl="1" indent="-344488"/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Explain the study’s goals</a:t>
            </a:r>
          </a:p>
          <a:p>
            <a:pPr lvl="1" indent="-344488"/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Should include the results of previous investigations if any</a:t>
            </a:r>
          </a:p>
          <a:p>
            <a:pPr lvl="1" indent="-344488"/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Should be as brief as possible and not a lengthy review of the medical literature</a:t>
            </a:r>
          </a:p>
          <a:p>
            <a:pPr lvl="1" indent="-344488">
              <a:lnSpc>
                <a:spcPct val="110000"/>
              </a:lnSpc>
            </a:pP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479659" y="1828800"/>
            <a:ext cx="184666" cy="75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2882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12192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4000" dirty="0">
                <a:effectLst/>
              </a:rPr>
              <a:t>Editor’s Advice for Improving Your Chances for Getting Published</a:t>
            </a:r>
            <a:endParaRPr lang="en-US" sz="4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730728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4208930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4000" dirty="0">
                <a:solidFill>
                  <a:srgbClr val="000000"/>
                </a:solidFill>
                <a:effectLst/>
              </a:rPr>
              <a:t>The Methods</a:t>
            </a:r>
          </a:p>
          <a:p>
            <a:pPr lvl="1" indent="-344488"/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Should clearly describe how the study was performed (including statistics)</a:t>
            </a:r>
          </a:p>
          <a:p>
            <a:pPr lvl="1" indent="-344488"/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Should be sufficiently detailed so that another investigator can reproduce the study</a:t>
            </a:r>
          </a:p>
          <a:p>
            <a:pPr lvl="1" indent="-344488"/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methods must be able to adequately test the hypothesis</a:t>
            </a:r>
          </a:p>
          <a:p>
            <a:pPr lvl="1" indent="-344488"/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study population is adequately powered</a:t>
            </a:r>
          </a:p>
          <a:p>
            <a:pPr lvl="1" indent="-344488"/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patient follow up is sufficient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79659" y="1828800"/>
            <a:ext cx="184666" cy="75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2882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12192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4000" dirty="0">
                <a:effectLst/>
              </a:rPr>
              <a:t>Editor’s Advice for Improving Your Chances for Getting Published</a:t>
            </a:r>
            <a:endParaRPr lang="en-US" sz="4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5386026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4208930"/>
          </a:xfrm>
        </p:spPr>
        <p:txBody>
          <a:bodyPr>
            <a:noAutofit/>
          </a:bodyPr>
          <a:lstStyle/>
          <a:p>
            <a:pPr algn="ctr">
              <a:spcBef>
                <a:spcPts val="500"/>
              </a:spcBef>
            </a:pPr>
            <a:r>
              <a:rPr lang="en-US" sz="4000" dirty="0">
                <a:solidFill>
                  <a:srgbClr val="000000"/>
                </a:solidFill>
                <a:effectLst/>
              </a:rPr>
              <a:t>The Results</a:t>
            </a:r>
          </a:p>
          <a:p>
            <a:pPr lvl="1" indent="-344488">
              <a:spcBef>
                <a:spcPts val="500"/>
              </a:spcBef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Should clearly present the findings of the study</a:t>
            </a:r>
          </a:p>
          <a:p>
            <a:pPr lvl="1" indent="-344488">
              <a:spcBef>
                <a:spcPts val="500"/>
              </a:spcBef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the reviewer can’t understand the results, the paper is dead meat</a:t>
            </a:r>
          </a:p>
          <a:p>
            <a:pPr lvl="1" indent="-344488">
              <a:spcBef>
                <a:spcPts val="500"/>
              </a:spcBef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Tables, graphs, and figures should highlight or organize the data not duplicate it (penalty for too many)</a:t>
            </a:r>
          </a:p>
          <a:p>
            <a:pPr lvl="1" indent="-344488">
              <a:spcBef>
                <a:spcPts val="500"/>
              </a:spcBef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Should not include interpretation</a:t>
            </a:r>
          </a:p>
          <a:p>
            <a:pPr lvl="1" indent="-344488">
              <a:lnSpc>
                <a:spcPct val="110000"/>
              </a:lnSpc>
            </a:pP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479659" y="1828800"/>
            <a:ext cx="184666" cy="75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2882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12192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4000" dirty="0">
                <a:effectLst/>
              </a:rPr>
              <a:t>Editor’s Advice for Improving Your Chances for Getting Published</a:t>
            </a:r>
            <a:endParaRPr lang="en-US" sz="4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572887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12192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4000" dirty="0">
                <a:effectLst/>
              </a:rPr>
              <a:t>Editor’s Advice for Improving Your Chances for Getting Published</a:t>
            </a:r>
            <a:endParaRPr lang="en-US" sz="4000" i="1" dirty="0">
              <a:effectLst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58470"/>
            <a:ext cx="8229600" cy="4208930"/>
          </a:xfrm>
        </p:spPr>
        <p:txBody>
          <a:bodyPr>
            <a:no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ln>
                  <a:solidFill>
                    <a:srgbClr val="000000"/>
                  </a:solidFill>
                </a:ln>
                <a:solidFill>
                  <a:srgbClr val="000090"/>
                </a:solidFill>
                <a:effectLst/>
              </a:rPr>
              <a:t>As previously disclosed, these are the companies with which I have a financial or other relationship (s):</a:t>
            </a:r>
            <a:endParaRPr lang="en-US" sz="2400" dirty="0">
              <a:ln>
                <a:solidFill>
                  <a:srgbClr val="000000"/>
                </a:solidFill>
              </a:ln>
              <a:solidFill>
                <a:srgbClr val="000090"/>
              </a:solidFill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Company Name (s)		Nature of R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elationship (s)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Baxter Healthcare				Consulting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Medtronic					Consulting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Bariatric Fusion				Consulting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ReShape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Lifesciences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Consulting, CMO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2800" dirty="0">
                <a:solidFill>
                  <a:srgbClr val="8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Obesity Surgery Journal		Editor-in-Chief</a:t>
            </a:r>
            <a:endParaRPr lang="en-US" dirty="0">
              <a:solidFill>
                <a:srgbClr val="8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4400" dirty="0"/>
          </a:p>
        </p:txBody>
      </p:sp>
      <p:sp>
        <p:nvSpPr>
          <p:cNvPr id="12" name="Rectangle 11"/>
          <p:cNvSpPr/>
          <p:nvPr/>
        </p:nvSpPr>
        <p:spPr>
          <a:xfrm>
            <a:off x="469107" y="5830669"/>
            <a:ext cx="8205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I do not intend to discuss the use of any off-label use/unapproved use of drugs or devices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4208930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4000" dirty="0">
                <a:solidFill>
                  <a:srgbClr val="000000"/>
                </a:solidFill>
                <a:effectLst/>
              </a:rPr>
              <a:t>The Discussion</a:t>
            </a:r>
          </a:p>
          <a:p>
            <a:pPr lvl="1" indent="-344488"/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Should state whether or not the hypothesis was verified</a:t>
            </a:r>
          </a:p>
          <a:p>
            <a:pPr lvl="1" indent="-344488"/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Should put the results in the context of other similar studies</a:t>
            </a:r>
          </a:p>
          <a:p>
            <a:pPr lvl="1" indent="-344488"/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Should explain unexpected outcomes</a:t>
            </a:r>
          </a:p>
          <a:p>
            <a:pPr lvl="1" indent="-344488"/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Should comment on the limitations of the study</a:t>
            </a:r>
          </a:p>
          <a:p>
            <a:pPr lvl="1" indent="-344488"/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Should not include an extensive review of the literature or be overly long (short and sweet)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79659" y="1828800"/>
            <a:ext cx="184666" cy="75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2882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12192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4000" dirty="0">
                <a:effectLst/>
              </a:rPr>
              <a:t>Editor’s Advice for Improving Your Chances for Getting Published</a:t>
            </a:r>
            <a:endParaRPr lang="en-US" sz="4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381198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4208930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tabLst>
                <a:tab pos="2806700" algn="l"/>
              </a:tabLst>
            </a:pPr>
            <a:r>
              <a:rPr lang="en-US" sz="4000" dirty="0">
                <a:solidFill>
                  <a:srgbClr val="000000"/>
                </a:solidFill>
                <a:effectLst/>
              </a:rPr>
              <a:t>The References</a:t>
            </a:r>
          </a:p>
          <a:p>
            <a:pPr lvl="1" indent="-344488">
              <a:spcBef>
                <a:spcPts val="500"/>
              </a:spcBef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Statements of fact must be cited</a:t>
            </a:r>
          </a:p>
          <a:p>
            <a:pPr lvl="1" indent="-344488">
              <a:spcBef>
                <a:spcPts val="500"/>
              </a:spcBef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Must be current</a:t>
            </a:r>
          </a:p>
          <a:p>
            <a:pPr lvl="1" indent="-344488">
              <a:spcBef>
                <a:spcPts val="500"/>
              </a:spcBef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adequate but not overwhelming number of references should be listed</a:t>
            </a:r>
          </a:p>
          <a:p>
            <a:pPr lvl="1" indent="-344488">
              <a:spcBef>
                <a:spcPts val="500"/>
              </a:spcBef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papers cited should support the concepts being built by the authors</a:t>
            </a:r>
          </a:p>
          <a:p>
            <a:pPr lvl="1" indent="-344488">
              <a:spcBef>
                <a:spcPts val="500"/>
              </a:spcBef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Both supportive and contradictory citations should be included</a:t>
            </a:r>
          </a:p>
          <a:p>
            <a:pPr lvl="1" indent="-344488">
              <a:lnSpc>
                <a:spcPct val="110000"/>
              </a:lnSpc>
            </a:pP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79659" y="1828800"/>
            <a:ext cx="184666" cy="75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2882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12192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4000" dirty="0">
                <a:effectLst/>
              </a:rPr>
              <a:t>Editor’s Advice for Improving Your Chances for Getting Published</a:t>
            </a:r>
            <a:endParaRPr lang="en-US" sz="4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775804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4000" dirty="0">
                <a:solidFill>
                  <a:schemeClr val="tx1"/>
                </a:solidFill>
                <a:effectLst/>
              </a:rPr>
              <a:t>Determination Options</a:t>
            </a:r>
          </a:p>
          <a:p>
            <a:pPr lvl="1" indent="-342900"/>
            <a:r>
              <a:rPr lang="en-US" sz="32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Immediate Rejection</a:t>
            </a:r>
          </a:p>
          <a:p>
            <a:pPr lvl="1" indent="-342900"/>
            <a:r>
              <a:rPr lang="en-US" sz="32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Paper is worthy of review</a:t>
            </a:r>
          </a:p>
          <a:p>
            <a:pPr lvl="2" indent="-342900"/>
            <a:r>
              <a:rPr lang="en-US" sz="28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Accept as is</a:t>
            </a:r>
          </a:p>
          <a:p>
            <a:pPr lvl="2" indent="-342900"/>
            <a:r>
              <a:rPr lang="en-US" sz="28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Accept pending “minor” revision</a:t>
            </a:r>
          </a:p>
          <a:p>
            <a:pPr lvl="2" indent="-342900"/>
            <a:r>
              <a:rPr lang="en-US" sz="28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Reject but allow resubmission after “major” revision</a:t>
            </a:r>
          </a:p>
          <a:p>
            <a:pPr lvl="2" indent="-342900"/>
            <a:r>
              <a:rPr lang="en-US" sz="28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Reject (DOA)</a:t>
            </a:r>
          </a:p>
          <a:p>
            <a:pPr lvl="1" indent="-342900">
              <a:lnSpc>
                <a:spcPct val="110000"/>
              </a:lnSpc>
            </a:pPr>
            <a:endParaRPr lang="en-US" sz="3600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indent="-342900">
              <a:lnSpc>
                <a:spcPct val="110000"/>
              </a:lnSpc>
            </a:pPr>
            <a:endParaRPr lang="en-US" sz="3200" dirty="0">
              <a:ln>
                <a:solidFill>
                  <a:srgbClr val="FFFFFF"/>
                </a:solidFill>
              </a:ln>
              <a:solidFill>
                <a:schemeClr val="bg1"/>
              </a:solidFill>
            </a:endParaRPr>
          </a:p>
          <a:p>
            <a:pPr lvl="1">
              <a:lnSpc>
                <a:spcPct val="110000"/>
              </a:lnSpc>
            </a:pPr>
            <a:endParaRPr lang="en-US" sz="2200" dirty="0">
              <a:ln>
                <a:solidFill>
                  <a:schemeClr val="tx1"/>
                </a:solidFill>
              </a:ln>
            </a:endParaRPr>
          </a:p>
          <a:p>
            <a:pPr lvl="1">
              <a:lnSpc>
                <a:spcPct val="110000"/>
              </a:lnSpc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>
              <a:lnSpc>
                <a:spcPct val="110000"/>
              </a:lnSpc>
            </a:pPr>
            <a:endParaRPr lang="en-US" sz="4000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12192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4000" dirty="0">
                <a:effectLst/>
              </a:rPr>
              <a:t>Editor’s Advice for Improving Your Chances for Getting Published</a:t>
            </a:r>
            <a:endParaRPr lang="en-US" sz="4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60611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4000" dirty="0">
                <a:solidFill>
                  <a:schemeClr val="tx1"/>
                </a:solidFill>
                <a:effectLst/>
              </a:rPr>
              <a:t>Grounds for Immediate Rejection</a:t>
            </a:r>
          </a:p>
          <a:p>
            <a:pPr lvl="1" indent="-342900"/>
            <a:r>
              <a:rPr lang="en-US" sz="36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content of the paper is of little or no interest to the readers of the journal</a:t>
            </a:r>
          </a:p>
          <a:p>
            <a:pPr lvl="1" indent="-342900"/>
            <a:r>
              <a:rPr lang="en-US" sz="3600" i="1" dirty="0">
                <a:ln>
                  <a:solidFill>
                    <a:srgbClr val="80FF00"/>
                  </a:solidFill>
                </a:ln>
                <a:solidFill>
                  <a:srgbClr val="8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“Been there done that” </a:t>
            </a:r>
            <a:r>
              <a:rPr lang="en-US" sz="36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nothing new to add – the topic has been covered before</a:t>
            </a:r>
          </a:p>
          <a:p>
            <a:pPr lvl="1" indent="-342900"/>
            <a:r>
              <a:rPr lang="en-US" sz="36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paper is poorly written </a:t>
            </a:r>
          </a:p>
          <a:p>
            <a:pPr lvl="1" indent="-342900">
              <a:lnSpc>
                <a:spcPct val="110000"/>
              </a:lnSpc>
            </a:pPr>
            <a:endParaRPr lang="en-US" sz="3600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indent="-342900">
              <a:lnSpc>
                <a:spcPct val="110000"/>
              </a:lnSpc>
            </a:pPr>
            <a:endParaRPr lang="en-US" sz="3200" dirty="0">
              <a:ln>
                <a:solidFill>
                  <a:srgbClr val="FFFFFF"/>
                </a:solidFill>
              </a:ln>
              <a:solidFill>
                <a:schemeClr val="bg1"/>
              </a:solidFill>
            </a:endParaRPr>
          </a:p>
          <a:p>
            <a:pPr lvl="1">
              <a:lnSpc>
                <a:spcPct val="110000"/>
              </a:lnSpc>
            </a:pPr>
            <a:endParaRPr lang="en-US" sz="2200" dirty="0">
              <a:ln>
                <a:solidFill>
                  <a:schemeClr val="tx1"/>
                </a:solidFill>
              </a:ln>
            </a:endParaRPr>
          </a:p>
          <a:p>
            <a:pPr lvl="1">
              <a:lnSpc>
                <a:spcPct val="110000"/>
              </a:lnSpc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>
              <a:lnSpc>
                <a:spcPct val="110000"/>
              </a:lnSpc>
            </a:pPr>
            <a:endParaRPr lang="en-US" sz="4000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12192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4000" dirty="0">
                <a:effectLst/>
              </a:rPr>
              <a:t>Editor’s Advice for Improving Your Chances for Getting Published</a:t>
            </a:r>
            <a:endParaRPr lang="en-US" sz="4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6665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4000" dirty="0">
                <a:solidFill>
                  <a:schemeClr val="tx1"/>
                </a:solidFill>
                <a:effectLst/>
              </a:rPr>
              <a:t>Example of Immediate Rejection</a:t>
            </a:r>
          </a:p>
          <a:p>
            <a:pPr lvl="1" indent="-342900"/>
            <a:r>
              <a:rPr lang="en-US" sz="32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50 laparoscopic Sleeve gastrectomies (LSG)</a:t>
            </a:r>
          </a:p>
          <a:p>
            <a:pPr lvl="1" indent="-342900"/>
            <a:r>
              <a:rPr lang="en-US" sz="32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 months follow up</a:t>
            </a:r>
          </a:p>
          <a:p>
            <a:pPr lvl="1" indent="-342900"/>
            <a:r>
              <a:rPr lang="en-US" sz="32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leak</a:t>
            </a:r>
          </a:p>
          <a:p>
            <a:pPr lvl="1" indent="-342900"/>
            <a:r>
              <a:rPr lang="en-US" sz="32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“LSG is a safe and effective procedure</a:t>
            </a:r>
          </a:p>
          <a:p>
            <a:pPr lvl="1" indent="-342900"/>
            <a:endParaRPr lang="en-US" sz="3200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indent="-342900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What’s wrong with this paper??</a:t>
            </a:r>
          </a:p>
          <a:p>
            <a:pPr lvl="1" indent="-342900">
              <a:lnSpc>
                <a:spcPct val="110000"/>
              </a:lnSpc>
            </a:pPr>
            <a:endParaRPr lang="en-US" sz="3600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indent="-342900">
              <a:lnSpc>
                <a:spcPct val="110000"/>
              </a:lnSpc>
            </a:pPr>
            <a:endParaRPr lang="en-US" sz="3200" dirty="0">
              <a:ln>
                <a:solidFill>
                  <a:srgbClr val="FFFFFF"/>
                </a:solidFill>
              </a:ln>
              <a:solidFill>
                <a:schemeClr val="bg1"/>
              </a:solidFill>
            </a:endParaRPr>
          </a:p>
          <a:p>
            <a:pPr lvl="1">
              <a:lnSpc>
                <a:spcPct val="110000"/>
              </a:lnSpc>
            </a:pPr>
            <a:endParaRPr lang="en-US" sz="2200" dirty="0">
              <a:ln>
                <a:solidFill>
                  <a:schemeClr val="tx1"/>
                </a:solidFill>
              </a:ln>
            </a:endParaRPr>
          </a:p>
          <a:p>
            <a:pPr lvl="1">
              <a:lnSpc>
                <a:spcPct val="110000"/>
              </a:lnSpc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>
              <a:lnSpc>
                <a:spcPct val="110000"/>
              </a:lnSpc>
            </a:pPr>
            <a:endParaRPr lang="en-US" sz="4000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12192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4000" dirty="0">
                <a:effectLst/>
              </a:rPr>
              <a:t>Editor’s Advice for Improving Your Chances for Getting Published</a:t>
            </a:r>
            <a:endParaRPr lang="en-US" sz="4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90673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1" y="1828800"/>
            <a:ext cx="8000999" cy="4208930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4000" dirty="0">
                <a:solidFill>
                  <a:schemeClr val="tx1"/>
                </a:solidFill>
                <a:effectLst/>
              </a:rPr>
              <a:t>Example of Immediate Rejection</a:t>
            </a:r>
          </a:p>
          <a:p>
            <a:pPr lvl="1" indent="-342900"/>
            <a:r>
              <a:rPr lang="en-US" sz="32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150 </a:t>
            </a:r>
            <a:r>
              <a:rPr lang="en-US" sz="3200" dirty="0" err="1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lapGBP</a:t>
            </a:r>
            <a:r>
              <a:rPr lang="en-US" sz="32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with circular stapled GJ (CGJ), then</a:t>
            </a:r>
          </a:p>
          <a:p>
            <a:pPr lvl="1" indent="-342900"/>
            <a:r>
              <a:rPr lang="en-US" sz="32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500 </a:t>
            </a:r>
            <a:r>
              <a:rPr lang="en-US" sz="3200" dirty="0" err="1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lapGBP</a:t>
            </a:r>
            <a:r>
              <a:rPr lang="en-US" sz="32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with linear stapled GJ (LGJ)</a:t>
            </a:r>
          </a:p>
          <a:p>
            <a:pPr lvl="1" indent="-342900"/>
            <a:r>
              <a:rPr lang="en-US" sz="32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 months follow up</a:t>
            </a:r>
          </a:p>
          <a:p>
            <a:pPr lvl="1" indent="-342900"/>
            <a:r>
              <a:rPr lang="en-US" sz="32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leaks with CGJ and only 3 with LGJ</a:t>
            </a:r>
          </a:p>
          <a:p>
            <a:pPr lvl="1" indent="-342900"/>
            <a:r>
              <a:rPr lang="en-US" sz="32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“LGJ is a superior technique than the CGJ</a:t>
            </a:r>
          </a:p>
          <a:p>
            <a:pPr lvl="1" indent="-342900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What’s wrong with this paper??</a:t>
            </a:r>
          </a:p>
          <a:p>
            <a:pPr lvl="1" indent="-342900">
              <a:lnSpc>
                <a:spcPct val="110000"/>
              </a:lnSpc>
            </a:pPr>
            <a:endParaRPr lang="en-US" sz="3600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indent="-342900">
              <a:lnSpc>
                <a:spcPct val="110000"/>
              </a:lnSpc>
            </a:pPr>
            <a:endParaRPr lang="en-US" sz="3200" dirty="0">
              <a:ln>
                <a:solidFill>
                  <a:srgbClr val="FFFFFF"/>
                </a:solidFill>
              </a:ln>
              <a:solidFill>
                <a:schemeClr val="bg1"/>
              </a:solidFill>
            </a:endParaRPr>
          </a:p>
          <a:p>
            <a:pPr lvl="1">
              <a:lnSpc>
                <a:spcPct val="110000"/>
              </a:lnSpc>
            </a:pPr>
            <a:endParaRPr lang="en-US" sz="2200" dirty="0">
              <a:ln>
                <a:solidFill>
                  <a:schemeClr val="tx1"/>
                </a:solidFill>
              </a:ln>
            </a:endParaRPr>
          </a:p>
          <a:p>
            <a:pPr lvl="1">
              <a:lnSpc>
                <a:spcPct val="110000"/>
              </a:lnSpc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>
              <a:lnSpc>
                <a:spcPct val="110000"/>
              </a:lnSpc>
            </a:pPr>
            <a:endParaRPr lang="en-US" sz="4000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12192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4000" dirty="0">
                <a:effectLst/>
              </a:rPr>
              <a:t>Editor’s Advice for Improving Your Chances for Getting Published</a:t>
            </a:r>
            <a:endParaRPr lang="en-US" sz="4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8374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4000" dirty="0">
                <a:solidFill>
                  <a:schemeClr val="tx1"/>
                </a:solidFill>
                <a:effectLst/>
              </a:rPr>
              <a:t>Example of Immediate Rejection</a:t>
            </a:r>
          </a:p>
          <a:p>
            <a:pPr lvl="1" indent="-342900"/>
            <a:r>
              <a:rPr lang="en-US" sz="32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Measured obscure protein in 6 </a:t>
            </a:r>
            <a:r>
              <a:rPr lang="en-US" sz="3200" dirty="0" err="1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wistar</a:t>
            </a:r>
            <a:r>
              <a:rPr lang="en-US" sz="32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rats </a:t>
            </a:r>
            <a:r>
              <a:rPr lang="en-US" sz="3200" dirty="0" err="1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vs</a:t>
            </a:r>
            <a:r>
              <a:rPr lang="en-US" sz="32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6 obese </a:t>
            </a:r>
            <a:r>
              <a:rPr lang="en-US" sz="3200" dirty="0" err="1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wistar</a:t>
            </a:r>
            <a:r>
              <a:rPr lang="en-US" sz="32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rats.</a:t>
            </a:r>
          </a:p>
          <a:p>
            <a:pPr lvl="1" indent="-342900"/>
            <a:r>
              <a:rPr lang="en-US" sz="32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Obese rats have higher levels of this obscure protein </a:t>
            </a:r>
          </a:p>
          <a:p>
            <a:pPr lvl="1" indent="-342900"/>
            <a:r>
              <a:rPr lang="en-US" sz="32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obscure protein may have a role in the development of obesity</a:t>
            </a:r>
          </a:p>
          <a:p>
            <a:pPr lvl="1" indent="-342900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What’s wrong with this paper??</a:t>
            </a:r>
          </a:p>
          <a:p>
            <a:pPr lvl="1" indent="-342900">
              <a:lnSpc>
                <a:spcPct val="110000"/>
              </a:lnSpc>
            </a:pPr>
            <a:endParaRPr lang="en-US" sz="3600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indent="-342900">
              <a:lnSpc>
                <a:spcPct val="110000"/>
              </a:lnSpc>
            </a:pPr>
            <a:endParaRPr lang="en-US" sz="3200" dirty="0">
              <a:ln>
                <a:solidFill>
                  <a:srgbClr val="FFFFFF"/>
                </a:solidFill>
              </a:ln>
              <a:solidFill>
                <a:schemeClr val="bg1"/>
              </a:solidFill>
            </a:endParaRPr>
          </a:p>
          <a:p>
            <a:pPr lvl="1">
              <a:lnSpc>
                <a:spcPct val="110000"/>
              </a:lnSpc>
            </a:pPr>
            <a:endParaRPr lang="en-US" sz="2200" dirty="0">
              <a:ln>
                <a:solidFill>
                  <a:schemeClr val="tx1"/>
                </a:solidFill>
              </a:ln>
            </a:endParaRPr>
          </a:p>
          <a:p>
            <a:pPr lvl="1">
              <a:lnSpc>
                <a:spcPct val="110000"/>
              </a:lnSpc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>
              <a:lnSpc>
                <a:spcPct val="110000"/>
              </a:lnSpc>
            </a:pPr>
            <a:endParaRPr lang="en-US" sz="4000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12192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4000" dirty="0">
                <a:effectLst/>
              </a:rPr>
              <a:t>Editor’s Advice for Improving Your Chances for Getting Published</a:t>
            </a:r>
            <a:endParaRPr lang="en-US" sz="4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8515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4000" dirty="0">
                <a:solidFill>
                  <a:schemeClr val="tx1"/>
                </a:solidFill>
                <a:effectLst/>
              </a:rPr>
              <a:t>Why Reviewers Reject Papers</a:t>
            </a:r>
          </a:p>
          <a:p>
            <a:pPr lvl="1" indent="-342900"/>
            <a:r>
              <a:rPr lang="en-US" sz="36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Poor substance</a:t>
            </a:r>
          </a:p>
          <a:p>
            <a:pPr lvl="2" indent="-342900"/>
            <a:r>
              <a:rPr lang="en-US" sz="28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Superficial or weak science (small n or f/u)</a:t>
            </a:r>
          </a:p>
          <a:p>
            <a:pPr lvl="2" indent="-342900"/>
            <a:r>
              <a:rPr lang="en-US" sz="28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Nothing new to contribute to the medical literature</a:t>
            </a:r>
          </a:p>
          <a:p>
            <a:pPr lvl="1" indent="-342900"/>
            <a:r>
              <a:rPr lang="en-US" sz="32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Poor structure – good science but….</a:t>
            </a:r>
          </a:p>
          <a:p>
            <a:pPr lvl="2" indent="-342900"/>
            <a:r>
              <a:rPr lang="en-US" sz="28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Bad language or grammar</a:t>
            </a:r>
          </a:p>
          <a:p>
            <a:pPr lvl="2" indent="-342900"/>
            <a:r>
              <a:rPr lang="en-US" sz="28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Disorganized</a:t>
            </a:r>
          </a:p>
          <a:p>
            <a:pPr lvl="2" indent="-342900"/>
            <a:r>
              <a:rPr lang="en-US" sz="28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Illogical</a:t>
            </a:r>
            <a:endParaRPr lang="en-US" sz="2800" dirty="0">
              <a:ln>
                <a:solidFill>
                  <a:srgbClr val="FFFFFF"/>
                </a:solidFill>
              </a:ln>
              <a:solidFill>
                <a:schemeClr val="bg1"/>
              </a:solidFill>
            </a:endParaRPr>
          </a:p>
          <a:p>
            <a:pPr lvl="2" indent="-342900">
              <a:lnSpc>
                <a:spcPct val="110000"/>
              </a:lnSpc>
            </a:pPr>
            <a:endParaRPr lang="en-US" sz="3000" dirty="0">
              <a:ln>
                <a:solidFill>
                  <a:srgbClr val="FFFFFF"/>
                </a:solidFill>
              </a:ln>
              <a:solidFill>
                <a:schemeClr val="bg1"/>
              </a:solidFill>
            </a:endParaRPr>
          </a:p>
          <a:p>
            <a:pPr lvl="1">
              <a:lnSpc>
                <a:spcPct val="110000"/>
              </a:lnSpc>
            </a:pPr>
            <a:endParaRPr lang="en-US" sz="2200" dirty="0">
              <a:ln>
                <a:solidFill>
                  <a:schemeClr val="tx1"/>
                </a:solidFill>
              </a:ln>
            </a:endParaRPr>
          </a:p>
          <a:p>
            <a:pPr lvl="1">
              <a:lnSpc>
                <a:spcPct val="110000"/>
              </a:lnSpc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>
              <a:lnSpc>
                <a:spcPct val="110000"/>
              </a:lnSpc>
            </a:pPr>
            <a:endParaRPr lang="en-US" sz="4000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12192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4000" dirty="0">
                <a:effectLst/>
              </a:rPr>
              <a:t>Editor’s Advice for Improving Your Chances for Getting Published</a:t>
            </a:r>
            <a:endParaRPr lang="en-US" sz="4000" i="1" dirty="0">
              <a:effectLst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4000" dirty="0">
                <a:solidFill>
                  <a:schemeClr val="tx1"/>
                </a:solidFill>
                <a:effectLst/>
              </a:rPr>
              <a:t>Obesity Surgery Rejections - 2017</a:t>
            </a:r>
          </a:p>
          <a:p>
            <a:pPr lvl="1" indent="-342900"/>
            <a:r>
              <a:rPr lang="en-US" sz="32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Total Submissions in 2017 </a:t>
            </a:r>
            <a:r>
              <a:rPr lang="mr-IN" sz="32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</a:t>
            </a:r>
            <a:r>
              <a:rPr lang="en-US" sz="32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981</a:t>
            </a:r>
          </a:p>
          <a:p>
            <a:pPr lvl="1" indent="-342900"/>
            <a:r>
              <a:rPr lang="en-US" sz="32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Immediate reject – 81</a:t>
            </a:r>
          </a:p>
          <a:p>
            <a:pPr lvl="1" indent="-342900"/>
            <a:r>
              <a:rPr lang="en-US" sz="32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Reject after review – 248</a:t>
            </a:r>
          </a:p>
          <a:p>
            <a:pPr lvl="1" indent="-342900"/>
            <a:r>
              <a:rPr lang="en-US" sz="32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Withdrawn – 9</a:t>
            </a:r>
          </a:p>
          <a:p>
            <a:pPr lvl="1" indent="-342900"/>
            <a:r>
              <a:rPr lang="en-US" sz="32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Suggested for transfer – 95</a:t>
            </a:r>
          </a:p>
          <a:p>
            <a:pPr lvl="2" indent="-342900"/>
            <a:r>
              <a:rPr lang="en-US" sz="32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Transferred - 52</a:t>
            </a:r>
          </a:p>
          <a:p>
            <a:pPr lvl="2" indent="-342900"/>
            <a:r>
              <a:rPr lang="en-US" sz="32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Transfer rejected – 43 </a:t>
            </a:r>
          </a:p>
          <a:p>
            <a:pPr lvl="1" indent="-342900">
              <a:lnSpc>
                <a:spcPct val="110000"/>
              </a:lnSpc>
            </a:pPr>
            <a:endParaRPr lang="en-US" sz="3200" dirty="0">
              <a:ln>
                <a:solidFill>
                  <a:srgbClr val="FFFFFF"/>
                </a:solidFill>
              </a:ln>
              <a:solidFill>
                <a:schemeClr val="bg1"/>
              </a:solidFill>
            </a:endParaRPr>
          </a:p>
          <a:p>
            <a:pPr lvl="1">
              <a:lnSpc>
                <a:spcPct val="110000"/>
              </a:lnSpc>
            </a:pPr>
            <a:endParaRPr lang="en-US" sz="2200" dirty="0">
              <a:ln>
                <a:solidFill>
                  <a:schemeClr val="tx1"/>
                </a:solidFill>
              </a:ln>
            </a:endParaRPr>
          </a:p>
          <a:p>
            <a:pPr lvl="1">
              <a:lnSpc>
                <a:spcPct val="110000"/>
              </a:lnSpc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>
              <a:lnSpc>
                <a:spcPct val="110000"/>
              </a:lnSpc>
            </a:pPr>
            <a:endParaRPr lang="en-US" sz="4000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12192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4000" dirty="0">
                <a:effectLst/>
              </a:rPr>
              <a:t>Editor’s Advice for Improving Your Chances for Getting Published</a:t>
            </a:r>
            <a:endParaRPr lang="en-US" sz="4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96166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4208930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tabLst>
                <a:tab pos="2806700" algn="l"/>
              </a:tabLst>
            </a:pPr>
            <a:r>
              <a:rPr lang="en-US" sz="4000" dirty="0">
                <a:solidFill>
                  <a:srgbClr val="000000"/>
                </a:solidFill>
                <a:effectLst/>
              </a:rPr>
              <a:t>Journal Responses</a:t>
            </a:r>
          </a:p>
          <a:p>
            <a:pPr lvl="1" indent="-344488"/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manuscript is excellent</a:t>
            </a:r>
          </a:p>
          <a:p>
            <a:pPr lvl="2" indent="-344488"/>
            <a:r>
              <a:rPr lang="en-US" sz="2400" i="1" dirty="0">
                <a:ln>
                  <a:solidFill>
                    <a:srgbClr val="80FF00"/>
                  </a:solidFill>
                </a:ln>
                <a:solidFill>
                  <a:srgbClr val="8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Accept as is 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 minimal if any changes</a:t>
            </a:r>
          </a:p>
          <a:p>
            <a:pPr lvl="1" indent="-344488"/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manuscript is very good</a:t>
            </a:r>
          </a:p>
          <a:p>
            <a:pPr lvl="2" indent="-344488"/>
            <a:r>
              <a:rPr lang="en-US" sz="2400" i="1" dirty="0">
                <a:ln>
                  <a:solidFill>
                    <a:srgbClr val="AAFF30"/>
                  </a:solidFill>
                </a:ln>
                <a:solidFill>
                  <a:srgbClr val="AAFF3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Accept 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pending a few changes</a:t>
            </a:r>
          </a:p>
          <a:p>
            <a:pPr lvl="1" indent="-344488"/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manuscript is fair</a:t>
            </a:r>
          </a:p>
          <a:p>
            <a:pPr lvl="2" indent="-344488"/>
            <a:r>
              <a:rPr lang="en-US" sz="2400" i="1" dirty="0">
                <a:ln>
                  <a:solidFill>
                    <a:srgbClr val="AAFF30"/>
                  </a:solidFill>
                </a:ln>
                <a:solidFill>
                  <a:srgbClr val="AAFF3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Reject but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reconsider after significant revision</a:t>
            </a:r>
          </a:p>
          <a:p>
            <a:pPr lvl="1" indent="-344488"/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manuscript is poor to be revised</a:t>
            </a:r>
          </a:p>
          <a:p>
            <a:pPr lvl="2" indent="-344488"/>
            <a:r>
              <a:rPr lang="en-US" sz="2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i="1" dirty="0">
                <a:ln>
                  <a:solidFill>
                    <a:srgbClr val="AAFF30"/>
                  </a:solidFill>
                </a:ln>
                <a:solidFill>
                  <a:srgbClr val="AAFF3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Reject 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without reconsideration</a:t>
            </a:r>
            <a:endParaRPr lang="en-US" sz="3000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79659" y="1828800"/>
            <a:ext cx="184666" cy="75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2882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12192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4000" dirty="0">
                <a:effectLst/>
              </a:rPr>
              <a:t>Editor’s Advice for Improving Your Chances for Getting Published</a:t>
            </a:r>
            <a:endParaRPr lang="en-US" sz="4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6238169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4000" dirty="0">
                <a:solidFill>
                  <a:schemeClr val="tx1"/>
                </a:solidFill>
                <a:effectLst/>
              </a:rPr>
              <a:t>Introduction</a:t>
            </a:r>
          </a:p>
          <a:p>
            <a:pPr lvl="1" indent="-342900">
              <a:spcBef>
                <a:spcPts val="1200"/>
              </a:spcBef>
            </a:pPr>
            <a:r>
              <a:rPr lang="en-US" sz="3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Manuscript publication is an important vehicle for dispersing medical knowledge and for advancing one’s academic career</a:t>
            </a:r>
          </a:p>
          <a:p>
            <a:pPr lvl="1" indent="-342900">
              <a:spcBef>
                <a:spcPts val="1200"/>
              </a:spcBef>
            </a:pPr>
            <a:r>
              <a:rPr lang="en-US" sz="3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 all submitted manuscripts get published</a:t>
            </a:r>
          </a:p>
          <a:p>
            <a:pPr lvl="1" indent="-342900">
              <a:spcBef>
                <a:spcPts val="1200"/>
              </a:spcBef>
            </a:pPr>
            <a:r>
              <a:rPr lang="en-US" sz="3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 talk will review the steps taken to improve the chances for a paper to be published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12192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4000" dirty="0">
                <a:effectLst/>
              </a:rPr>
              <a:t>Editor’s Advice for Improving Your Chances for Getting Published</a:t>
            </a:r>
            <a:endParaRPr lang="en-US" sz="4000" i="1" dirty="0">
              <a:effectLst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4208930"/>
          </a:xfrm>
          <a:ln>
            <a:noFill/>
          </a:ln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tabLst>
                <a:tab pos="2806700" algn="l"/>
              </a:tabLst>
            </a:pPr>
            <a:r>
              <a:rPr lang="en-US" sz="4000" dirty="0">
                <a:solidFill>
                  <a:srgbClr val="000000"/>
                </a:solidFill>
                <a:effectLst/>
              </a:rPr>
              <a:t>Tips For Improving Success</a:t>
            </a:r>
          </a:p>
          <a:p>
            <a:pPr lvl="1" indent="-344488"/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Seek the help of your mentors or seniors</a:t>
            </a:r>
          </a:p>
          <a:p>
            <a:pPr lvl="1" indent="-344488"/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Create an outline of the manuscript</a:t>
            </a:r>
          </a:p>
          <a:p>
            <a:pPr lvl="1" indent="-344488"/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Do your homework</a:t>
            </a:r>
          </a:p>
          <a:p>
            <a:pPr lvl="2" indent="-344488"/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the topic worthy of publication?</a:t>
            </a:r>
          </a:p>
          <a:p>
            <a:pPr lvl="2" indent="-344488"/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Select the appropriate journal</a:t>
            </a:r>
          </a:p>
          <a:p>
            <a:pPr lvl="1" indent="-344488"/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Have the paper proof read by an experienced writer</a:t>
            </a:r>
          </a:p>
          <a:p>
            <a:pPr lvl="1" indent="-344488"/>
            <a:r>
              <a:rPr lang="en-US" sz="28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Follow the journals instructions</a:t>
            </a:r>
            <a:r>
              <a:rPr lang="en-US" sz="32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9659" y="1828800"/>
            <a:ext cx="184666" cy="75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2882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12192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4000" dirty="0">
                <a:effectLst/>
              </a:rPr>
              <a:t>Editor’s Advice for Improving Your Chances for Getting Published</a:t>
            </a:r>
            <a:endParaRPr lang="en-US" sz="4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3793058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4208930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tabLst>
                <a:tab pos="2806700" algn="l"/>
              </a:tabLst>
            </a:pPr>
            <a:r>
              <a:rPr lang="en-US" sz="4000" dirty="0">
                <a:solidFill>
                  <a:srgbClr val="000000"/>
                </a:solidFill>
                <a:effectLst/>
              </a:rPr>
              <a:t>Follow the Journal’s Instructions</a:t>
            </a:r>
          </a:p>
          <a:p>
            <a:pPr lvl="1" indent="-344488"/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Whether you agree or not you must follow the instructions for authors</a:t>
            </a:r>
            <a:endParaRPr lang="en-US" sz="4000" i="1" dirty="0">
              <a:ln>
                <a:solidFill>
                  <a:srgbClr val="80FF00"/>
                </a:solidFill>
              </a:ln>
              <a:solidFill>
                <a:srgbClr val="8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79659" y="1828800"/>
            <a:ext cx="184666" cy="75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2882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3505200"/>
            <a:ext cx="7848600" cy="3312651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505200" y="4495800"/>
            <a:ext cx="1082925" cy="228600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75075" y="4724400"/>
            <a:ext cx="2073525" cy="228600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43001" y="5105400"/>
            <a:ext cx="6477000" cy="228600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84475" y="4495800"/>
            <a:ext cx="2073525" cy="228600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81600" y="4876800"/>
            <a:ext cx="2454525" cy="228600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12192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4000" dirty="0">
                <a:effectLst/>
              </a:rPr>
              <a:t>Editor’s Advice for Improving Your Chances for Getting Published</a:t>
            </a:r>
            <a:endParaRPr lang="en-US" sz="4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8276117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4208930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tabLst>
                <a:tab pos="2806700" algn="l"/>
              </a:tabLst>
            </a:pPr>
            <a:r>
              <a:rPr lang="en-US" sz="4000" dirty="0">
                <a:solidFill>
                  <a:srgbClr val="000000"/>
                </a:solidFill>
                <a:effectLst/>
              </a:rPr>
              <a:t>What to do if the Paper is Rejected</a:t>
            </a:r>
          </a:p>
          <a:p>
            <a:pPr lvl="1" indent="-344488"/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Read the reviewers comments carefully</a:t>
            </a:r>
          </a:p>
          <a:p>
            <a:pPr lvl="1" indent="-344488"/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Answer each comment and revise the manuscript as per their requests</a:t>
            </a:r>
          </a:p>
          <a:p>
            <a:pPr lvl="1" indent="-344488"/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Don’t “argue” with the reviewers just do what your asked to do</a:t>
            </a:r>
          </a:p>
          <a:p>
            <a:pPr lvl="1" indent="-344488"/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Consider resubmitting the manuscript to another journal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9659" y="1828800"/>
            <a:ext cx="184666" cy="75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2882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12192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4000" dirty="0">
                <a:effectLst/>
              </a:rPr>
              <a:t>Editor’s Advice for Improving Your Chances for Getting Published</a:t>
            </a:r>
            <a:endParaRPr lang="en-US" sz="4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377404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4208930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tabLst>
                <a:tab pos="2806700" algn="l"/>
              </a:tabLst>
            </a:pPr>
            <a:r>
              <a:rPr lang="en-US" sz="4000" dirty="0">
                <a:solidFill>
                  <a:srgbClr val="000000"/>
                </a:solidFill>
                <a:effectLst/>
              </a:rPr>
              <a:t>Miscellaneous Issues</a:t>
            </a:r>
          </a:p>
          <a:p>
            <a:pPr lvl="1" indent="-344488"/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Studies may need to be registered with national research registries</a:t>
            </a:r>
          </a:p>
          <a:p>
            <a:pPr lvl="1" indent="-344488"/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 studies must be approved by local IRBs</a:t>
            </a:r>
          </a:p>
          <a:p>
            <a:pPr lvl="1" indent="-344488"/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Sign conflict of interest documents</a:t>
            </a:r>
          </a:p>
          <a:p>
            <a:pPr lvl="1" indent="-344488"/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 study participants should be offered inclusion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9659" y="1828800"/>
            <a:ext cx="184666" cy="75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2882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12192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4000" dirty="0">
                <a:effectLst/>
              </a:rPr>
              <a:t>Editor’s Advice for Improving Your Chances for Getting Published</a:t>
            </a:r>
            <a:endParaRPr lang="en-US" sz="4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9644700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0426" y="3276600"/>
            <a:ext cx="7623150" cy="12003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latin typeface="Times"/>
                <a:cs typeface="Times"/>
              </a:rPr>
              <a:t>Ethics in Publishing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12192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4000" dirty="0">
                <a:effectLst/>
              </a:rPr>
              <a:t>Editor’s Advice for Improving Your Chances for Getting Published</a:t>
            </a:r>
            <a:endParaRPr lang="en-US" sz="4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27359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032" y="1828800"/>
            <a:ext cx="7373937" cy="420893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effectLst/>
              </a:rPr>
              <a:t>All Steps Need to be Ethical</a:t>
            </a:r>
          </a:p>
          <a:p>
            <a:pPr lvl="1"/>
            <a:r>
              <a:rPr lang="en-US" sz="36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Ethical behavior in developing and implementing a research project</a:t>
            </a:r>
          </a:p>
          <a:p>
            <a:pPr lvl="1"/>
            <a:r>
              <a:rPr lang="en-US" sz="36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Ethical behavior in writing a paper for publication</a:t>
            </a:r>
          </a:p>
          <a:p>
            <a:pPr lvl="1"/>
            <a:r>
              <a:rPr lang="en-US" sz="36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Ethical behavior in submitting a paper for publication  </a:t>
            </a:r>
          </a:p>
          <a:p>
            <a:pPr lvl="1"/>
            <a:endParaRPr lang="en-US" sz="2800" dirty="0">
              <a:ln>
                <a:solidFill>
                  <a:srgbClr val="FFFFFF"/>
                </a:solidFill>
              </a:ln>
              <a:solidFill>
                <a:schemeClr val="bg1"/>
              </a:solidFill>
            </a:endParaRPr>
          </a:p>
          <a:p>
            <a:pPr lvl="1"/>
            <a:endParaRPr lang="en-US" sz="2800" dirty="0">
              <a:ln>
                <a:solidFill>
                  <a:srgbClr val="FFFFFF"/>
                </a:solidFill>
              </a:ln>
              <a:solidFill>
                <a:schemeClr val="bg1"/>
              </a:solidFill>
            </a:endParaRPr>
          </a:p>
          <a:p>
            <a:endParaRPr lang="en-US" sz="4000" dirty="0"/>
          </a:p>
          <a:p>
            <a:pPr lvl="1"/>
            <a:endParaRPr lang="en-US" sz="2906" baseline="30000" dirty="0"/>
          </a:p>
          <a:p>
            <a:pPr lvl="1"/>
            <a:endParaRPr lang="en-US" sz="3106" dirty="0"/>
          </a:p>
          <a:p>
            <a:pPr lvl="1"/>
            <a:endParaRPr lang="en-US" sz="3106" dirty="0"/>
          </a:p>
          <a:p>
            <a:pPr lvl="2"/>
            <a:endParaRPr lang="en-US" sz="2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12192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4000" dirty="0">
                <a:effectLst/>
              </a:rPr>
              <a:t>Editor’s Advice for Improving Your Chances for Getting Published</a:t>
            </a:r>
            <a:endParaRPr lang="en-US" sz="4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26565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754937" cy="4208930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tabLst>
                <a:tab pos="4170363" algn="l"/>
              </a:tabLst>
            </a:pPr>
            <a:r>
              <a:rPr lang="en-US" sz="4000" dirty="0">
                <a:solidFill>
                  <a:schemeClr val="tx1"/>
                </a:solidFill>
                <a:effectLst/>
              </a:rPr>
              <a:t>Unethical Behavior in Publication</a:t>
            </a:r>
          </a:p>
          <a:p>
            <a:pPr lvl="1">
              <a:tabLst>
                <a:tab pos="4170363" algn="l"/>
              </a:tabLst>
            </a:pPr>
            <a:r>
              <a:rPr lang="en-US" sz="28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Scientific fraud (falsifying data)</a:t>
            </a:r>
          </a:p>
          <a:p>
            <a:pPr lvl="1"/>
            <a:r>
              <a:rPr lang="en-US" sz="28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Plagiarism and self-plagiarism</a:t>
            </a:r>
          </a:p>
          <a:p>
            <a:pPr lvl="1"/>
            <a:r>
              <a:rPr lang="en-US" sz="28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Duplicate publications</a:t>
            </a:r>
          </a:p>
          <a:p>
            <a:pPr lvl="2"/>
            <a:r>
              <a:rPr lang="en-US" sz="24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Same journal later date</a:t>
            </a:r>
          </a:p>
          <a:p>
            <a:pPr lvl="2"/>
            <a:r>
              <a:rPr lang="en-US" sz="24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More than one journal</a:t>
            </a:r>
          </a:p>
          <a:p>
            <a:pPr lvl="1"/>
            <a:r>
              <a:rPr lang="en-US" sz="28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Including as co-authors colleagues who did not participate in the manuscript</a:t>
            </a:r>
          </a:p>
          <a:p>
            <a:pPr lvl="1"/>
            <a:r>
              <a:rPr lang="en-US" sz="28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Ignoring conflict of interest</a:t>
            </a:r>
            <a:endParaRPr lang="en-US" sz="2800" baseline="30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endParaRPr lang="en-US" sz="3106" dirty="0"/>
          </a:p>
          <a:p>
            <a:pPr lvl="1"/>
            <a:endParaRPr lang="en-US" sz="3106" dirty="0"/>
          </a:p>
          <a:p>
            <a:pPr lvl="2"/>
            <a:endParaRPr lang="en-US" sz="2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12192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4000" dirty="0">
                <a:effectLst/>
              </a:rPr>
              <a:t>Editor’s Advice for Improving Your Chances for Getting Published</a:t>
            </a:r>
            <a:endParaRPr lang="en-US" sz="4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320033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932" y="1828800"/>
            <a:ext cx="7450137" cy="420893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effectLst/>
              </a:rPr>
              <a:t>Scientific Fraud</a:t>
            </a:r>
          </a:p>
          <a:p>
            <a:pPr lvl="1"/>
            <a:r>
              <a:rPr lang="en-US" sz="28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Falsifying data</a:t>
            </a:r>
          </a:p>
          <a:p>
            <a:pPr lvl="1"/>
            <a:r>
              <a:rPr lang="en-US" sz="28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Exaggerating the data</a:t>
            </a:r>
          </a:p>
          <a:p>
            <a:pPr lvl="1"/>
            <a:r>
              <a:rPr lang="en-US" sz="28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Selective reporting of the data</a:t>
            </a:r>
          </a:p>
          <a:p>
            <a:pPr lvl="1"/>
            <a:r>
              <a:rPr lang="en-US" sz="28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Fishing for the “right” statistical program</a:t>
            </a:r>
          </a:p>
          <a:p>
            <a:pPr lvl="1"/>
            <a:r>
              <a:rPr lang="en-US" sz="28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Improper informed consent or patient accrual</a:t>
            </a:r>
          </a:p>
          <a:p>
            <a:pPr lvl="1"/>
            <a:r>
              <a:rPr lang="en-US" sz="3200" i="1" dirty="0">
                <a:ln>
                  <a:solidFill>
                    <a:srgbClr val="80FF0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Are researchers obligated to publish the results of negative studies?</a:t>
            </a:r>
          </a:p>
          <a:p>
            <a:pPr lvl="1"/>
            <a:endParaRPr lang="en-US" sz="2800" dirty="0">
              <a:ln>
                <a:solidFill>
                  <a:srgbClr val="FFFFFF"/>
                </a:solidFill>
              </a:ln>
              <a:solidFill>
                <a:schemeClr val="bg1"/>
              </a:solidFill>
            </a:endParaRPr>
          </a:p>
          <a:p>
            <a:endParaRPr lang="en-US" sz="4000" dirty="0"/>
          </a:p>
          <a:p>
            <a:pPr lvl="1"/>
            <a:endParaRPr lang="en-US" sz="2906" baseline="30000" dirty="0"/>
          </a:p>
          <a:p>
            <a:pPr lvl="1"/>
            <a:endParaRPr lang="en-US" sz="3106" dirty="0"/>
          </a:p>
          <a:p>
            <a:pPr lvl="1"/>
            <a:endParaRPr lang="en-US" sz="3106" dirty="0"/>
          </a:p>
          <a:p>
            <a:pPr lvl="2"/>
            <a:endParaRPr lang="en-US" sz="2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12192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4000" dirty="0">
                <a:effectLst/>
              </a:rPr>
              <a:t>Editor’s Advice for Improving Your Chances for Getting Published</a:t>
            </a:r>
            <a:endParaRPr lang="en-US" sz="4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899267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932" y="1828800"/>
            <a:ext cx="7450137" cy="4208930"/>
          </a:xfrm>
        </p:spPr>
        <p:txBody>
          <a:bodyPr>
            <a:noAutofit/>
          </a:bodyPr>
          <a:lstStyle/>
          <a:p>
            <a:pPr algn="ctr">
              <a:spcBef>
                <a:spcPts val="400"/>
              </a:spcBef>
              <a:tabLst>
                <a:tab pos="4170363" algn="l"/>
              </a:tabLst>
            </a:pPr>
            <a:r>
              <a:rPr lang="en-US" sz="4000" dirty="0">
                <a:solidFill>
                  <a:schemeClr val="tx1"/>
                </a:solidFill>
                <a:effectLst/>
              </a:rPr>
              <a:t>The Harm of Falsified Data</a:t>
            </a:r>
          </a:p>
          <a:p>
            <a:pPr lvl="1">
              <a:tabLst>
                <a:tab pos="4170363" algn="l"/>
              </a:tabLst>
            </a:pPr>
            <a:r>
              <a:rPr lang="en-US" sz="28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published results of falsified data may go on to harm future patients</a:t>
            </a:r>
          </a:p>
          <a:p>
            <a:pPr lvl="1"/>
            <a:r>
              <a:rPr lang="en-US" sz="28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May result in the undeserved recognition or promotion of the authors</a:t>
            </a:r>
          </a:p>
          <a:p>
            <a:pPr lvl="1"/>
            <a:r>
              <a:rPr lang="en-US" sz="28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May adversely affect the reputation of the journal</a:t>
            </a:r>
          </a:p>
          <a:p>
            <a:pPr lvl="1"/>
            <a:r>
              <a:rPr lang="en-US" sz="28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Will adversely affect of reputation of the field and even the medical community</a:t>
            </a:r>
            <a:endParaRPr lang="en-US" sz="2800" baseline="30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endParaRPr lang="en-US" sz="3106" dirty="0"/>
          </a:p>
          <a:p>
            <a:pPr lvl="1"/>
            <a:endParaRPr lang="en-US" sz="3106" dirty="0"/>
          </a:p>
          <a:p>
            <a:pPr lvl="2"/>
            <a:endParaRPr lang="en-US" sz="2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12192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4000" dirty="0">
                <a:effectLst/>
              </a:rPr>
              <a:t>Editor’s Advice for Improving Your Chances for Getting Published</a:t>
            </a:r>
            <a:endParaRPr lang="en-US" sz="4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296640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754937" cy="4208930"/>
          </a:xfrm>
        </p:spPr>
        <p:txBody>
          <a:bodyPr>
            <a:noAutofit/>
          </a:bodyPr>
          <a:lstStyle/>
          <a:p>
            <a:pPr algn="ctr">
              <a:spcBef>
                <a:spcPts val="400"/>
              </a:spcBef>
            </a:pPr>
            <a:r>
              <a:rPr lang="en-US" sz="4000" dirty="0">
                <a:solidFill>
                  <a:schemeClr val="tx1"/>
                </a:solidFill>
                <a:effectLst/>
              </a:rPr>
              <a:t>Plagiarism - Is There a Difference?</a:t>
            </a:r>
          </a:p>
          <a:p>
            <a:pPr lvl="1"/>
            <a:endParaRPr lang="en-US" sz="3106" dirty="0"/>
          </a:p>
          <a:p>
            <a:pPr lvl="1"/>
            <a:endParaRPr lang="en-US" sz="3106" dirty="0"/>
          </a:p>
          <a:p>
            <a:pPr lvl="2"/>
            <a:endParaRPr lang="en-US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4114800"/>
            <a:ext cx="3413840" cy="646331"/>
          </a:xfrm>
          <a:prstGeom prst="rect">
            <a:avLst/>
          </a:prstGeom>
          <a:noFill/>
          <a:ln w="28575" cmpd="sng">
            <a:solidFill>
              <a:srgbClr val="000090"/>
            </a:solidFill>
          </a:ln>
        </p:spPr>
        <p:txBody>
          <a:bodyPr wrap="none" rtlCol="0" anchor="ctr" anchorCtr="0">
            <a:spAutoFit/>
          </a:bodyPr>
          <a:lstStyle/>
          <a:p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/>
                <a:cs typeface="Times"/>
              </a:rPr>
              <a:t>INADVERTENT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5400" y="4114800"/>
            <a:ext cx="3288080" cy="646331"/>
          </a:xfrm>
          <a:prstGeom prst="rect">
            <a:avLst/>
          </a:prstGeom>
          <a:noFill/>
          <a:ln w="28575" cmpd="sng">
            <a:solidFill>
              <a:srgbClr val="000090"/>
            </a:solidFill>
          </a:ln>
        </p:spPr>
        <p:txBody>
          <a:bodyPr wrap="none" rtlCol="0" anchor="ctr" anchorCtr="0">
            <a:spAutoFit/>
          </a:bodyPr>
          <a:lstStyle/>
          <a:p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/>
                <a:cs typeface="Times"/>
              </a:rPr>
              <a:t>INTENTIONAL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12192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4000" dirty="0">
                <a:effectLst/>
              </a:rPr>
              <a:t>Editor’s Advice for Improving Your Chances for Getting Published</a:t>
            </a:r>
            <a:endParaRPr lang="en-US" sz="4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56620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828800"/>
            <a:ext cx="8077199" cy="4208930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4000" dirty="0">
                <a:solidFill>
                  <a:schemeClr val="tx1"/>
                </a:solidFill>
                <a:effectLst/>
              </a:rPr>
              <a:t>Not All Manuscripts Get Published</a:t>
            </a:r>
          </a:p>
          <a:p>
            <a:pPr lvl="1"/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better the journal, the greater the rejection rate</a:t>
            </a:r>
          </a:p>
          <a:p>
            <a:pPr lvl="1"/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greater the number of submissions, the greater the rejection rate</a:t>
            </a:r>
          </a:p>
          <a:p>
            <a:pPr lvl="1"/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Obesity Surgery rejects over 50% of submissions (and rising)</a:t>
            </a:r>
          </a:p>
          <a:p>
            <a:pPr lvl="1"/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Even good papers may be                              rejected</a:t>
            </a:r>
          </a:p>
          <a:p>
            <a:pPr lvl="1"/>
            <a:endParaRPr lang="en-US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82575" lvl="1" indent="0">
              <a:buNone/>
            </a:pPr>
            <a:endParaRPr 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110000"/>
              </a:lnSpc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>
              <a:lnSpc>
                <a:spcPct val="110000"/>
              </a:lnSpc>
            </a:pPr>
            <a:endParaRPr lang="en-US" sz="4000" dirty="0">
              <a:ln>
                <a:solidFill>
                  <a:srgbClr val="000000"/>
                </a:solidFill>
              </a:ln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952337"/>
              </p:ext>
            </p:extLst>
          </p:nvPr>
        </p:nvGraphicFramePr>
        <p:xfrm>
          <a:off x="5105400" y="4953000"/>
          <a:ext cx="3048000" cy="16764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5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31" marB="4573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6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Submitted</a:t>
                      </a:r>
                    </a:p>
                  </a:txBody>
                  <a:tcPr marL="91439" marR="91439"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5D5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Accepted</a:t>
                      </a:r>
                    </a:p>
                  </a:txBody>
                  <a:tcPr marL="91439" marR="91439"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5D5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Rejected</a:t>
                      </a:r>
                    </a:p>
                  </a:txBody>
                  <a:tcPr marL="91439" marR="91439" marT="45731" marB="4573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5D5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96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2018*</a:t>
                      </a:r>
                    </a:p>
                  </a:txBody>
                  <a:tcPr marL="12699" marR="12699" marT="12703" marB="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5D5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448</a:t>
                      </a:r>
                    </a:p>
                  </a:txBody>
                  <a:tcPr marL="12699" marR="12699" marT="12703" marB="0" anchor="ctr" horzOverflow="overflow">
                    <a:lnL w="12700" cap="flat" cmpd="sng" algn="ctr">
                      <a:solidFill>
                        <a:srgbClr val="D5D5D5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5D5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5D5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5D5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120</a:t>
                      </a:r>
                    </a:p>
                    <a:p>
                      <a:pPr algn="ctr"/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(27%)</a:t>
                      </a:r>
                    </a:p>
                  </a:txBody>
                  <a:tcPr marL="12699" marR="12699" marT="12703" marB="0" anchor="ctr" horzOverflow="overflow">
                    <a:lnL w="12700" cap="flat" cmpd="sng" algn="ctr">
                      <a:solidFill>
                        <a:srgbClr val="D5D5D5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5D5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5D5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5D5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173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(39%)</a:t>
                      </a:r>
                    </a:p>
                  </a:txBody>
                  <a:tcPr marL="12699" marR="12699" marT="12703" marB="0" anchor="ctr" horzOverflow="overflow">
                    <a:lnL w="12700" cap="flat" cmpd="sng" algn="ctr">
                      <a:solidFill>
                        <a:srgbClr val="D5D5D5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5D5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5D5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5D5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96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2017</a:t>
                      </a:r>
                    </a:p>
                  </a:txBody>
                  <a:tcPr marL="12699" marR="12699" marT="12703" marB="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5D5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981</a:t>
                      </a:r>
                    </a:p>
                  </a:txBody>
                  <a:tcPr marL="12699" marR="12699" marT="12703" marB="0" anchor="ctr" horzOverflow="overflow">
                    <a:lnL w="12700" cap="flat" cmpd="sng" algn="ctr">
                      <a:solidFill>
                        <a:srgbClr val="D5D5D5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5D5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5D5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5D5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510</a:t>
                      </a:r>
                    </a:p>
                    <a:p>
                      <a:pPr algn="ctr"/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(52%)</a:t>
                      </a:r>
                    </a:p>
                  </a:txBody>
                  <a:tcPr marL="12699" marR="12699" marT="12703" marB="0" anchor="ctr" horzOverflow="overflow">
                    <a:lnL w="12700" cap="flat" cmpd="sng" algn="ctr">
                      <a:solidFill>
                        <a:srgbClr val="D5D5D5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5D5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5D5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5D5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434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(44%)</a:t>
                      </a:r>
                    </a:p>
                  </a:txBody>
                  <a:tcPr marL="12699" marR="12699" marT="12703" marB="0" anchor="ctr" horzOverflow="overflow">
                    <a:lnL w="12700" cap="flat" cmpd="sng" algn="ctr">
                      <a:solidFill>
                        <a:srgbClr val="D5D5D5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5D5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5D5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5D5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96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2014</a:t>
                      </a:r>
                    </a:p>
                  </a:txBody>
                  <a:tcPr marL="12699" marR="12699" marT="12703" marB="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5D5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759</a:t>
                      </a:r>
                    </a:p>
                  </a:txBody>
                  <a:tcPr marL="12699" marR="12699" marT="12703" marB="0" anchor="ctr" horzOverflow="overflow">
                    <a:lnL w="12700" cap="flat" cmpd="sng" algn="ctr">
                      <a:solidFill>
                        <a:srgbClr val="D5D5D5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5D5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5D5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5D5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413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(55%)</a:t>
                      </a:r>
                    </a:p>
                  </a:txBody>
                  <a:tcPr marL="12699" marR="12699" marT="12703" marB="0" anchor="ctr" horzOverflow="overflow">
                    <a:lnL w="12700" cap="flat" cmpd="sng" algn="ctr">
                      <a:solidFill>
                        <a:srgbClr val="D5D5D5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5D5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5D5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5D5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346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(44%)</a:t>
                      </a:r>
                    </a:p>
                  </a:txBody>
                  <a:tcPr marL="12699" marR="12699" marT="12703" marB="0" anchor="ctr" horzOverflow="overflow">
                    <a:lnL w="12700" cap="flat" cmpd="sng" algn="ctr">
                      <a:solidFill>
                        <a:srgbClr val="D5D5D5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5D5D5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5D5D5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5D5D5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0" y="6260068"/>
            <a:ext cx="90451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  <a:r>
              <a:rPr lang="en-US" sz="1200" dirty="0"/>
              <a:t>May 2018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32811" y="4522113"/>
            <a:ext cx="3020589" cy="430887"/>
          </a:xfrm>
          <a:prstGeom prst="rect">
            <a:avLst/>
          </a:prstGeom>
          <a:solidFill>
            <a:srgbClr val="DDF53D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/>
                <a:cs typeface="Times New Roman"/>
              </a:rPr>
              <a:t>Obesity Surgery Journal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5400" y="4522113"/>
            <a:ext cx="3048000" cy="210728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12192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4000" dirty="0">
                <a:effectLst/>
              </a:rPr>
              <a:t>Editor’s Advice for Improving Your Chances for Getting Published</a:t>
            </a:r>
            <a:endParaRPr lang="en-US" sz="4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476684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932" y="1828800"/>
            <a:ext cx="7450137" cy="4208930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tabLst>
                <a:tab pos="4170363" algn="l"/>
              </a:tabLst>
            </a:pPr>
            <a:r>
              <a:rPr lang="en-US" sz="4000" dirty="0">
                <a:solidFill>
                  <a:schemeClr val="tx1"/>
                </a:solidFill>
                <a:effectLst/>
              </a:rPr>
              <a:t>Plagiarism and Self-Plagiarism</a:t>
            </a:r>
          </a:p>
          <a:p>
            <a:pPr lvl="1">
              <a:tabLst>
                <a:tab pos="4170363" algn="l"/>
              </a:tabLst>
            </a:pPr>
            <a:r>
              <a:rPr lang="en-US" sz="2800" i="1" dirty="0">
                <a:ln>
                  <a:solidFill>
                    <a:srgbClr val="80FF00"/>
                  </a:solidFill>
                </a:ln>
                <a:solidFill>
                  <a:srgbClr val="9DF13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“Cutting and Pasting”</a:t>
            </a:r>
          </a:p>
          <a:p>
            <a:pPr lvl="1">
              <a:tabLst>
                <a:tab pos="4170363" algn="l"/>
              </a:tabLst>
            </a:pPr>
            <a:r>
              <a:rPr lang="en-US" sz="28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Using statements, ideas, methods, tables, figures, or conclusions from other published articles without referencing the source</a:t>
            </a:r>
          </a:p>
          <a:p>
            <a:pPr lvl="1">
              <a:tabLst>
                <a:tab pos="4170363" algn="l"/>
              </a:tabLst>
            </a:pPr>
            <a:r>
              <a:rPr lang="en-US" sz="28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Often hard to uncover and even harder to prove (can be very subjective)</a:t>
            </a:r>
          </a:p>
          <a:p>
            <a:pPr lvl="1">
              <a:tabLst>
                <a:tab pos="4170363" algn="l"/>
              </a:tabLst>
            </a:pPr>
            <a:r>
              <a:rPr lang="en-US" sz="28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 computer software used by the publishing houses have dramatically improved the ability to uncover overt plagiarism</a:t>
            </a:r>
          </a:p>
          <a:p>
            <a:pPr lvl="1"/>
            <a:endParaRPr lang="en-US" sz="2800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endParaRPr lang="en-US" sz="3106" dirty="0"/>
          </a:p>
          <a:p>
            <a:pPr lvl="1"/>
            <a:endParaRPr lang="en-US" sz="3106" dirty="0"/>
          </a:p>
          <a:p>
            <a:pPr lvl="2"/>
            <a:endParaRPr lang="en-US" sz="2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12192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4000" dirty="0">
                <a:effectLst/>
              </a:rPr>
              <a:t>Editor’s Advice for Improving Your Chances for Getting Published</a:t>
            </a:r>
            <a:endParaRPr lang="en-US" sz="4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05906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532" y="1828800"/>
            <a:ext cx="7754937" cy="4208930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tabLst>
                <a:tab pos="4170363" algn="l"/>
              </a:tabLst>
            </a:pPr>
            <a:r>
              <a:rPr lang="en-US" sz="4000" dirty="0">
                <a:solidFill>
                  <a:schemeClr val="tx1"/>
                </a:solidFill>
                <a:effectLst/>
              </a:rPr>
              <a:t>Anti-Plagiarism Software</a:t>
            </a:r>
          </a:p>
          <a:p>
            <a:pPr lvl="1">
              <a:tabLst>
                <a:tab pos="4170363" algn="l"/>
              </a:tabLst>
            </a:pPr>
            <a:r>
              <a:rPr lang="en-US" sz="3200" i="1" dirty="0" err="1">
                <a:ln>
                  <a:solidFill>
                    <a:srgbClr val="80FF00"/>
                  </a:solidFill>
                </a:ln>
                <a:solidFill>
                  <a:srgbClr val="9DF13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iThenticate</a:t>
            </a:r>
            <a:r>
              <a:rPr lang="en-US" sz="3200" i="1" dirty="0">
                <a:ln>
                  <a:solidFill>
                    <a:srgbClr val="80FF00"/>
                  </a:solidFill>
                </a:ln>
                <a:solidFill>
                  <a:srgbClr val="9DF13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Cross Check</a:t>
            </a:r>
          </a:p>
          <a:p>
            <a:pPr lvl="1">
              <a:tabLst>
                <a:tab pos="4170363" algn="l"/>
              </a:tabLst>
            </a:pPr>
            <a:r>
              <a:rPr lang="en-US" sz="32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Dramatically reduces plagiarism</a:t>
            </a:r>
          </a:p>
          <a:p>
            <a:pPr lvl="1">
              <a:tabLst>
                <a:tab pos="4170363" algn="l"/>
              </a:tabLst>
            </a:pPr>
            <a:r>
              <a:rPr lang="en-US" sz="32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Checks the submitted manuscript against a library of already published manuscripts</a:t>
            </a:r>
          </a:p>
          <a:p>
            <a:pPr lvl="1">
              <a:tabLst>
                <a:tab pos="4170363" algn="l"/>
              </a:tabLst>
            </a:pPr>
            <a:r>
              <a:rPr lang="en-US" sz="3200" i="1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Obesity Surgery Journal</a:t>
            </a:r>
          </a:p>
          <a:p>
            <a:pPr lvl="2">
              <a:tabLst>
                <a:tab pos="4170363" algn="l"/>
              </a:tabLst>
            </a:pPr>
            <a:r>
              <a:rPr lang="en-US" sz="28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&gt;5% match = system alert</a:t>
            </a:r>
          </a:p>
          <a:p>
            <a:pPr lvl="2">
              <a:tabLst>
                <a:tab pos="4170363" algn="l"/>
              </a:tabLst>
            </a:pPr>
            <a:r>
              <a:rPr lang="en-US" sz="28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&gt;20% match = highly suspicious</a:t>
            </a:r>
          </a:p>
          <a:p>
            <a:pPr lvl="1"/>
            <a:endParaRPr lang="en-US" sz="3106" dirty="0"/>
          </a:p>
          <a:p>
            <a:pPr lvl="2"/>
            <a:endParaRPr lang="en-US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6229290"/>
            <a:ext cx="2361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000" dirty="0" err="1">
                <a:solidFill>
                  <a:srgbClr val="8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  <a:cs typeface="Times"/>
              </a:rPr>
              <a:t>www.ithenticate.com</a:t>
            </a:r>
            <a:endParaRPr lang="en-US" sz="2000" dirty="0">
              <a:solidFill>
                <a:srgbClr val="8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  <a:cs typeface="Time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12192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4000" dirty="0">
                <a:effectLst/>
              </a:rPr>
              <a:t>Editor’s Advice for Improving Your Chances for Getting Published</a:t>
            </a:r>
            <a:endParaRPr lang="en-US" sz="4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638623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532" y="1828800"/>
            <a:ext cx="7754937" cy="4208930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tabLst>
                <a:tab pos="4170363" algn="l"/>
              </a:tabLst>
            </a:pPr>
            <a:r>
              <a:rPr lang="en-US" sz="4000" dirty="0">
                <a:solidFill>
                  <a:schemeClr val="tx1"/>
                </a:solidFill>
                <a:effectLst/>
              </a:rPr>
              <a:t>Anti-Plagiarism Software</a:t>
            </a:r>
          </a:p>
          <a:p>
            <a:pPr lvl="1">
              <a:tabLst>
                <a:tab pos="4170363" algn="l"/>
              </a:tabLst>
            </a:pPr>
            <a:r>
              <a:rPr lang="en-US" sz="3200" i="1" dirty="0" err="1">
                <a:ln>
                  <a:solidFill>
                    <a:srgbClr val="80FF00"/>
                  </a:solidFill>
                </a:ln>
                <a:solidFill>
                  <a:srgbClr val="9DF13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iThenticate</a:t>
            </a:r>
            <a:r>
              <a:rPr lang="en-US" sz="3200" i="1" dirty="0">
                <a:ln>
                  <a:solidFill>
                    <a:srgbClr val="80FF00"/>
                  </a:solidFill>
                </a:ln>
                <a:solidFill>
                  <a:srgbClr val="9DF13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Cross Check</a:t>
            </a:r>
          </a:p>
          <a:p>
            <a:pPr lvl="1">
              <a:tabLst>
                <a:tab pos="4170363" algn="l"/>
              </a:tabLst>
            </a:pPr>
            <a:r>
              <a:rPr lang="en-US" sz="32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Database</a:t>
            </a:r>
            <a:endParaRPr lang="en-US" sz="3200" dirty="0"/>
          </a:p>
          <a:p>
            <a:pPr lvl="2">
              <a:tabLst>
                <a:tab pos="4170363" algn="l"/>
              </a:tabLst>
            </a:pPr>
            <a:r>
              <a:rPr lang="en-US" sz="28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&gt;24 billion current and archived web pages</a:t>
            </a:r>
          </a:p>
          <a:p>
            <a:pPr lvl="2">
              <a:tabLst>
                <a:tab pos="4170363" algn="l"/>
              </a:tabLst>
            </a:pPr>
            <a:r>
              <a:rPr lang="en-US" sz="28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&gt;122 million content items</a:t>
            </a:r>
          </a:p>
          <a:p>
            <a:pPr lvl="2">
              <a:tabLst>
                <a:tab pos="4170363" algn="l"/>
              </a:tabLst>
            </a:pPr>
            <a:r>
              <a:rPr lang="en-US" sz="24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&gt;90 million published works from journals, periodicals, magazines, encyclopedias, abstracts  </a:t>
            </a:r>
            <a:r>
              <a:rPr lang="en-US" sz="2400" dirty="0" err="1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etc</a:t>
            </a:r>
            <a:endParaRPr lang="en-US" sz="2400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>
              <a:tabLst>
                <a:tab pos="4170363" algn="l"/>
              </a:tabLst>
            </a:pPr>
            <a:r>
              <a:rPr lang="en-US" sz="24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&gt;32 million scholarly articles, books, conference proceedings, </a:t>
            </a:r>
            <a:r>
              <a:rPr lang="en-US" sz="2400" dirty="0" err="1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etc</a:t>
            </a:r>
            <a:endParaRPr lang="en-US" sz="2400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6229290"/>
            <a:ext cx="2361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000" dirty="0" err="1">
                <a:solidFill>
                  <a:srgbClr val="8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  <a:cs typeface="Times"/>
              </a:rPr>
              <a:t>www.ithenticate.com</a:t>
            </a:r>
            <a:endParaRPr lang="en-US" sz="2000" dirty="0">
              <a:solidFill>
                <a:srgbClr val="8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  <a:cs typeface="Time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12192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4000" dirty="0">
                <a:effectLst/>
              </a:rPr>
              <a:t>Editor’s Advice for Improving Your Chances for Getting Published</a:t>
            </a:r>
            <a:endParaRPr lang="en-US" sz="4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678771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532" y="1828800"/>
            <a:ext cx="7754937" cy="4208930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tabLst>
                <a:tab pos="4170363" algn="l"/>
              </a:tabLst>
            </a:pPr>
            <a:r>
              <a:rPr lang="en-US" sz="4000" dirty="0">
                <a:solidFill>
                  <a:schemeClr val="tx1"/>
                </a:solidFill>
                <a:effectLst/>
              </a:rPr>
              <a:t>Duplicate Publications</a:t>
            </a:r>
          </a:p>
          <a:p>
            <a:pPr lvl="1"/>
            <a:r>
              <a:rPr lang="en-US" sz="32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Publishing the same report in more than one journal</a:t>
            </a:r>
          </a:p>
          <a:p>
            <a:pPr lvl="1"/>
            <a:r>
              <a:rPr lang="en-US" sz="32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Publishing essentially the same report in more than one journal or the same journal</a:t>
            </a:r>
          </a:p>
          <a:p>
            <a:pPr lvl="2"/>
            <a:r>
              <a:rPr lang="en-US" sz="28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study is the same but the number of subjects included is greater</a:t>
            </a:r>
          </a:p>
          <a:p>
            <a:pPr lvl="2"/>
            <a:r>
              <a:rPr lang="en-US" sz="28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study is the same but more than one paper has been written on different results</a:t>
            </a:r>
          </a:p>
          <a:p>
            <a:pPr lvl="1"/>
            <a:endParaRPr lang="en-US" sz="3106" dirty="0"/>
          </a:p>
          <a:p>
            <a:pPr lvl="1"/>
            <a:endParaRPr lang="en-US" sz="3106" dirty="0"/>
          </a:p>
          <a:p>
            <a:pPr lvl="2"/>
            <a:endParaRPr lang="en-US" sz="2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12192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4000" dirty="0">
                <a:effectLst/>
              </a:rPr>
              <a:t>Editor’s Advice for Improving Your Chances for Getting Published</a:t>
            </a:r>
            <a:endParaRPr lang="en-US" sz="4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70290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532" y="1828800"/>
            <a:ext cx="7754937" cy="4208930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tabLst>
                <a:tab pos="4170363" algn="l"/>
              </a:tabLst>
            </a:pPr>
            <a:r>
              <a:rPr lang="en-US" sz="4000" dirty="0">
                <a:solidFill>
                  <a:schemeClr val="tx1"/>
                </a:solidFill>
                <a:effectLst/>
              </a:rPr>
              <a:t>Allowable Duplicate Publications</a:t>
            </a:r>
          </a:p>
          <a:p>
            <a:pPr lvl="1"/>
            <a:r>
              <a:rPr lang="en-US" sz="32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Occasionally journals will give permission for duplicate publication (i.e. white papers, guidelines)</a:t>
            </a:r>
          </a:p>
          <a:p>
            <a:pPr lvl="1"/>
            <a:r>
              <a:rPr lang="en-US" sz="32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Must be done with the approval of both journals</a:t>
            </a:r>
          </a:p>
          <a:p>
            <a:pPr lvl="1"/>
            <a:r>
              <a:rPr lang="en-US" sz="32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desire to publish in more than one journal must be based on the</a:t>
            </a:r>
            <a:r>
              <a:rPr lang="en-US" sz="28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interest of reaching very different readerships</a:t>
            </a:r>
          </a:p>
          <a:p>
            <a:pPr lvl="1"/>
            <a:endParaRPr lang="en-US" sz="2800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endParaRPr lang="en-US" sz="3106" dirty="0"/>
          </a:p>
          <a:p>
            <a:pPr lvl="1"/>
            <a:endParaRPr lang="en-US" sz="3106" dirty="0"/>
          </a:p>
          <a:p>
            <a:pPr lvl="2"/>
            <a:endParaRPr lang="en-US" sz="2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12192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4000" dirty="0">
                <a:effectLst/>
              </a:rPr>
              <a:t>Editor’s Advice for Improving Your Chances for Getting Published</a:t>
            </a:r>
            <a:endParaRPr lang="en-US" sz="4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38256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932" y="1828800"/>
            <a:ext cx="7450137" cy="4208930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tabLst>
                <a:tab pos="4170363" algn="l"/>
              </a:tabLst>
            </a:pPr>
            <a:r>
              <a:rPr lang="en-US" sz="4000" dirty="0">
                <a:solidFill>
                  <a:schemeClr val="tx1"/>
                </a:solidFill>
                <a:effectLst/>
              </a:rPr>
              <a:t>Co-Authors</a:t>
            </a:r>
          </a:p>
          <a:p>
            <a:pPr lvl="1"/>
            <a:r>
              <a:rPr lang="en-US" sz="28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the past, it was easy and commonplace to include colleagues who did not participate in the manuscript as co-authors</a:t>
            </a:r>
          </a:p>
          <a:p>
            <a:pPr lvl="1"/>
            <a:r>
              <a:rPr lang="en-US" sz="28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Co-Authors must have truly contributed:</a:t>
            </a:r>
          </a:p>
          <a:p>
            <a:pPr lvl="2"/>
            <a:r>
              <a:rPr lang="en-US" sz="26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Study design and/or conduct</a:t>
            </a:r>
          </a:p>
          <a:p>
            <a:pPr lvl="2"/>
            <a:r>
              <a:rPr lang="en-US" sz="26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Analysis of the data</a:t>
            </a:r>
          </a:p>
          <a:p>
            <a:pPr lvl="2"/>
            <a:r>
              <a:rPr lang="en-US" sz="26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Writing the manuscript</a:t>
            </a:r>
          </a:p>
          <a:p>
            <a:pPr lvl="2"/>
            <a:r>
              <a:rPr lang="en-US" sz="26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Editing and revising the manuscript</a:t>
            </a:r>
            <a:endParaRPr lang="en-US" sz="2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endParaRPr lang="en-US" sz="3106" dirty="0"/>
          </a:p>
          <a:p>
            <a:pPr lvl="1"/>
            <a:endParaRPr lang="en-US" sz="3106" dirty="0"/>
          </a:p>
          <a:p>
            <a:pPr lvl="2"/>
            <a:endParaRPr lang="en-US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285942" y="6229290"/>
            <a:ext cx="5505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9DF1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  <a:cs typeface="Times"/>
              </a:rPr>
              <a:t>International Committee of Medical Journal Editors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12192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4000" dirty="0">
                <a:effectLst/>
              </a:rPr>
              <a:t>Editor’s Advice for Improving Your Chances for Getting Published</a:t>
            </a:r>
            <a:endParaRPr lang="en-US" sz="4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166558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932" y="1828800"/>
            <a:ext cx="7450137" cy="4208930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tabLst>
                <a:tab pos="4170363" algn="l"/>
              </a:tabLst>
            </a:pPr>
            <a:r>
              <a:rPr lang="en-US" sz="4000" dirty="0">
                <a:solidFill>
                  <a:schemeClr val="tx1"/>
                </a:solidFill>
                <a:effectLst/>
              </a:rPr>
              <a:t>Conflict of Interest</a:t>
            </a:r>
          </a:p>
          <a:p>
            <a:pPr lvl="1">
              <a:tabLst>
                <a:tab pos="4170363" algn="l"/>
              </a:tabLst>
            </a:pPr>
            <a:r>
              <a:rPr lang="en-US" sz="28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Necessary for the credibility of the published article, the journal, and the science</a:t>
            </a:r>
          </a:p>
          <a:p>
            <a:pPr lvl="1">
              <a:tabLst>
                <a:tab pos="4170363" algn="l"/>
              </a:tabLst>
            </a:pPr>
            <a:r>
              <a:rPr lang="en-US" sz="28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 relationships of the authors that may potentially create a bias, </a:t>
            </a:r>
            <a:r>
              <a:rPr lang="en-US" sz="2800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MUST BE </a:t>
            </a:r>
            <a:r>
              <a:rPr lang="en-US" sz="28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reported</a:t>
            </a:r>
          </a:p>
          <a:p>
            <a:pPr lvl="1">
              <a:tabLst>
                <a:tab pos="4170363" algn="l"/>
              </a:tabLst>
            </a:pPr>
            <a:r>
              <a:rPr lang="en-US" sz="28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May be financial or personal</a:t>
            </a:r>
          </a:p>
          <a:p>
            <a:pPr lvl="1">
              <a:tabLst>
                <a:tab pos="4170363" algn="l"/>
              </a:tabLst>
            </a:pPr>
            <a:r>
              <a:rPr lang="en-US" sz="28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Currently requested by most medical journals prior to publication</a:t>
            </a:r>
          </a:p>
          <a:p>
            <a:pPr lvl="1">
              <a:tabLst>
                <a:tab pos="4170363" algn="l"/>
              </a:tabLst>
            </a:pPr>
            <a:r>
              <a:rPr lang="en-US" sz="28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Also applied to journal editors and reviewers</a:t>
            </a:r>
          </a:p>
          <a:p>
            <a:pPr lvl="1"/>
            <a:endParaRPr lang="en-US" sz="3106" dirty="0"/>
          </a:p>
          <a:p>
            <a:pPr lvl="2"/>
            <a:endParaRPr lang="en-US" sz="2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12192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4000" dirty="0">
                <a:effectLst/>
              </a:rPr>
              <a:t>Editor’s Advice for Improving Your Chances for Getting Published</a:t>
            </a:r>
            <a:endParaRPr lang="en-US" sz="4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788556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420893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4000" dirty="0">
                <a:solidFill>
                  <a:schemeClr val="tx1"/>
                </a:solidFill>
                <a:effectLst/>
              </a:rPr>
              <a:t>Conclusions</a:t>
            </a:r>
          </a:p>
          <a:p>
            <a:pPr lvl="1" indent="-342900">
              <a:spcBef>
                <a:spcPts val="1200"/>
              </a:spcBef>
              <a:tabLst>
                <a:tab pos="2006600" algn="l"/>
              </a:tabLst>
              <a:defRPr/>
            </a:pP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Creating a manuscript worthy of publication in a peer review journal is important for one’s academic career</a:t>
            </a:r>
          </a:p>
          <a:p>
            <a:pPr lvl="1" indent="-342900">
              <a:spcBef>
                <a:spcPts val="1200"/>
              </a:spcBef>
              <a:tabLst>
                <a:tab pos="2006600" algn="l"/>
              </a:tabLst>
              <a:defRPr/>
            </a:pP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However the process is quite a process</a:t>
            </a:r>
          </a:p>
          <a:p>
            <a:pPr lvl="1" indent="-342900">
              <a:spcBef>
                <a:spcPts val="1200"/>
              </a:spcBef>
              <a:tabLst>
                <a:tab pos="2006600" algn="l"/>
              </a:tabLst>
              <a:defRPr/>
            </a:pP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 all manuscripts are accepted for publication</a:t>
            </a:r>
          </a:p>
          <a:p>
            <a:pPr lvl="1" indent="-342900">
              <a:spcBef>
                <a:spcPts val="1200"/>
              </a:spcBef>
              <a:tabLst>
                <a:tab pos="2006600" algn="l"/>
              </a:tabLst>
              <a:defRPr/>
            </a:pP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Writing a winner takes experience, time, effort, patience, and often the help of others</a:t>
            </a:r>
            <a:endParaRPr lang="en-US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marL="0" indent="-12700">
              <a:spcBef>
                <a:spcPts val="600"/>
              </a:spcBef>
              <a:defRPr/>
            </a:pP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	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lvl="1">
              <a:lnSpc>
                <a:spcPct val="95000"/>
              </a:lnSpc>
              <a:defRPr/>
            </a:pPr>
            <a:endParaRPr lang="en-US" sz="2800" dirty="0">
              <a:ln>
                <a:solidFill>
                  <a:srgbClr val="000000"/>
                </a:solidFill>
              </a:ln>
            </a:endParaRPr>
          </a:p>
          <a:p>
            <a:pPr lvl="1">
              <a:lnSpc>
                <a:spcPct val="95000"/>
              </a:lnSpc>
              <a:buNone/>
              <a:defRPr/>
            </a:pPr>
            <a:endParaRPr lang="en-US" sz="2800" dirty="0">
              <a:ln>
                <a:solidFill>
                  <a:srgbClr val="000000"/>
                </a:solidFill>
              </a:ln>
            </a:endParaRPr>
          </a:p>
          <a:p>
            <a:pPr lvl="1">
              <a:lnSpc>
                <a:spcPct val="110000"/>
              </a:lnSpc>
            </a:pP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479659" y="1828800"/>
            <a:ext cx="184666" cy="75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2882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12192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4000" dirty="0">
                <a:effectLst/>
              </a:rPr>
              <a:t>Editor’s Advice for Improving Your Chances for Getting Published</a:t>
            </a:r>
            <a:endParaRPr lang="en-US" sz="4000" i="1" dirty="0"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828800"/>
            <a:ext cx="7753350" cy="4208930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4000" dirty="0">
                <a:solidFill>
                  <a:schemeClr val="tx1"/>
                </a:solidFill>
                <a:effectLst/>
              </a:rPr>
              <a:t>The Steps Toward Publication</a:t>
            </a:r>
          </a:p>
          <a:p>
            <a:pPr lvl="1" indent="-342900"/>
            <a:r>
              <a:rPr lang="en-US" sz="28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Manuscript is submitted on line</a:t>
            </a:r>
          </a:p>
          <a:p>
            <a:pPr lvl="1" indent="-342900"/>
            <a:r>
              <a:rPr lang="en-US" sz="28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Reviewed by the Editor-in-Chief (EIC)</a:t>
            </a:r>
          </a:p>
          <a:p>
            <a:pPr lvl="1" indent="-342900"/>
            <a:r>
              <a:rPr lang="en-US" sz="28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EIC sends the manuscript to an Associate Editor (AE)for review</a:t>
            </a:r>
          </a:p>
          <a:p>
            <a:pPr lvl="1" indent="-342900"/>
            <a:r>
              <a:rPr lang="en-US" sz="28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AE sends the manuscript to 2 or 3 reviewers</a:t>
            </a:r>
          </a:p>
          <a:p>
            <a:pPr lvl="1" indent="-342900"/>
            <a:r>
              <a:rPr lang="en-US" sz="28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reviewers send their reviews back to the AE who makes a determination and forwards the paper to the EIC </a:t>
            </a:r>
            <a:endParaRPr lang="en-US" sz="2800" dirty="0">
              <a:ln>
                <a:solidFill>
                  <a:schemeClr val="tx1"/>
                </a:solidFill>
              </a:ln>
            </a:endParaRPr>
          </a:p>
          <a:p>
            <a:pPr lvl="1">
              <a:lnSpc>
                <a:spcPct val="110000"/>
              </a:lnSpc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>
              <a:lnSpc>
                <a:spcPct val="110000"/>
              </a:lnSpc>
            </a:pPr>
            <a:endParaRPr lang="en-US" sz="4000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96591" y="4085640"/>
            <a:ext cx="2109209" cy="369332"/>
          </a:xfrm>
          <a:prstGeom prst="rect">
            <a:avLst/>
          </a:prstGeom>
          <a:solidFill>
            <a:srgbClr val="DDF53D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Papers are blinded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12192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4000" dirty="0">
                <a:effectLst/>
              </a:rPr>
              <a:t>Editor’s Advice for Improving Your Chances for Getting Published</a:t>
            </a:r>
            <a:endParaRPr lang="en-US" sz="4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9448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ounded Rectangle 62"/>
          <p:cNvSpPr/>
          <p:nvPr/>
        </p:nvSpPr>
        <p:spPr>
          <a:xfrm>
            <a:off x="609600" y="2289501"/>
            <a:ext cx="1557081" cy="584669"/>
          </a:xfrm>
          <a:prstGeom prst="roundRect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342900"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Authors</a:t>
            </a:r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695325" y="1524000"/>
            <a:ext cx="7753350" cy="4208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Tx/>
              <a:buNone/>
              <a:defRPr sz="36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  <a:ea typeface="+mn-ea"/>
                <a:cs typeface="Time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Clr>
                <a:schemeClr val="bg1"/>
              </a:buClr>
              <a:buFont typeface="Wingdings 2" pitchFamily="18" charset="2"/>
              <a:buChar char=""/>
              <a:defRPr sz="2000" kern="120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  <a:ea typeface="+mn-ea"/>
                <a:cs typeface="Time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Wingdings 2" pitchFamily="18" charset="2"/>
              <a:buChar char=""/>
              <a:defRPr sz="1800" kern="120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  <a:ea typeface="+mn-ea"/>
                <a:cs typeface="Time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  <a:ea typeface="+mn-ea"/>
                <a:cs typeface="Time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  <a:ea typeface="+mn-ea"/>
                <a:cs typeface="Time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sz="4000" dirty="0">
                <a:solidFill>
                  <a:schemeClr val="tx1"/>
                </a:solidFill>
                <a:effectLst/>
              </a:rPr>
              <a:t>The Steps Toward Publication</a:t>
            </a:r>
            <a:r>
              <a:rPr lang="en-US" sz="28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800" dirty="0">
              <a:ln>
                <a:solidFill>
                  <a:schemeClr val="tx1"/>
                </a:solidFill>
              </a:ln>
            </a:endParaRPr>
          </a:p>
          <a:p>
            <a:pPr lvl="1">
              <a:lnSpc>
                <a:spcPct val="110000"/>
              </a:lnSpc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>
              <a:lnSpc>
                <a:spcPct val="110000"/>
              </a:lnSpc>
            </a:pPr>
            <a:endParaRPr lang="en-US" sz="4000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5791200"/>
            <a:ext cx="1676400" cy="7620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</a:rPr>
              <a:t>Reject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2133600"/>
            <a:ext cx="7753350" cy="4208930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endParaRPr lang="en-US" sz="4000" dirty="0">
              <a:solidFill>
                <a:schemeClr val="tx1"/>
              </a:solidFill>
              <a:effectLst/>
            </a:endParaRPr>
          </a:p>
          <a:p>
            <a:pPr lvl="1">
              <a:lnSpc>
                <a:spcPct val="110000"/>
              </a:lnSpc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>
              <a:lnSpc>
                <a:spcPct val="110000"/>
              </a:lnSpc>
            </a:pPr>
            <a:endParaRPr lang="en-US" sz="4000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934200" y="5816875"/>
            <a:ext cx="1676400" cy="73632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Accept for Publication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479782" y="2286000"/>
            <a:ext cx="2184437" cy="609600"/>
          </a:xfrm>
          <a:prstGeom prst="roundRect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342900"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Manuscript is</a:t>
            </a:r>
          </a:p>
          <a:p>
            <a:pPr lvl="1" indent="-342900"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submitted on line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01550" y="5867400"/>
            <a:ext cx="1940901" cy="439270"/>
          </a:xfrm>
          <a:prstGeom prst="roundRect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342900"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Reviewers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482162" y="4724400"/>
            <a:ext cx="2179676" cy="381000"/>
          </a:xfrm>
          <a:prstGeom prst="roundRect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342900"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Associate Editor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482162" y="3429000"/>
            <a:ext cx="2264233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Editor-in-Chief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9600" y="3321558"/>
            <a:ext cx="1523999" cy="68732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/>
                <a:cs typeface="Times New Roman"/>
              </a:rPr>
              <a:t>Rejected but can be revised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572000" y="2971800"/>
            <a:ext cx="0" cy="381000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0" y="3962400"/>
            <a:ext cx="0" cy="762000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572000" y="5105400"/>
            <a:ext cx="0" cy="762000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2133600" y="3581400"/>
            <a:ext cx="1318489" cy="152400"/>
            <a:chOff x="2819400" y="3352800"/>
            <a:chExt cx="990600" cy="152400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2886073" y="3352800"/>
              <a:ext cx="923927" cy="0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2819400" y="3505200"/>
              <a:ext cx="923927" cy="0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5746395" y="3581400"/>
            <a:ext cx="1340205" cy="152400"/>
            <a:chOff x="5867400" y="3352800"/>
            <a:chExt cx="1340205" cy="152400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5915857" y="3352800"/>
              <a:ext cx="1291748" cy="0"/>
            </a:xfrm>
            <a:prstGeom prst="straightConnector1">
              <a:avLst/>
            </a:prstGeom>
            <a:ln>
              <a:solidFill>
                <a:srgbClr val="80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5867400" y="3505200"/>
              <a:ext cx="1291748" cy="0"/>
            </a:xfrm>
            <a:prstGeom prst="straightConnector1">
              <a:avLst/>
            </a:prstGeom>
            <a:ln>
              <a:solidFill>
                <a:srgbClr val="80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ounded Rectangle 52"/>
          <p:cNvSpPr/>
          <p:nvPr/>
        </p:nvSpPr>
        <p:spPr>
          <a:xfrm>
            <a:off x="7091493" y="3298210"/>
            <a:ext cx="1523999" cy="67942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/>
                <a:cs typeface="Times New Roman"/>
              </a:rPr>
              <a:t>Accepted but must be revised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133599" y="3977639"/>
            <a:ext cx="1394690" cy="1737361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542451" y="3977639"/>
            <a:ext cx="1549042" cy="1737361"/>
          </a:xfrm>
          <a:prstGeom prst="straightConnector1">
            <a:avLst/>
          </a:prstGeom>
          <a:ln w="3175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334000" y="4008882"/>
            <a:ext cx="1524000" cy="1706118"/>
          </a:xfrm>
          <a:prstGeom prst="straightConnector1">
            <a:avLst/>
          </a:prstGeom>
          <a:ln w="38100" cmpd="sng">
            <a:solidFill>
              <a:srgbClr val="80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105400" y="5155944"/>
            <a:ext cx="0" cy="609600"/>
          </a:xfrm>
          <a:prstGeom prst="straightConnector1">
            <a:avLst/>
          </a:prstGeom>
          <a:ln>
            <a:solidFill>
              <a:srgbClr val="80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105400" y="3962400"/>
            <a:ext cx="0" cy="609600"/>
          </a:xfrm>
          <a:prstGeom prst="straightConnector1">
            <a:avLst/>
          </a:prstGeom>
          <a:ln>
            <a:solidFill>
              <a:srgbClr val="80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4038600" y="3962400"/>
            <a:ext cx="0" cy="609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4038600" y="5181600"/>
            <a:ext cx="0" cy="609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286000" y="2590800"/>
            <a:ext cx="1153547" cy="0"/>
          </a:xfrm>
          <a:prstGeom prst="straightConnector1">
            <a:avLst/>
          </a:prstGeom>
          <a:ln w="57150" cmpd="sng">
            <a:solidFill>
              <a:schemeClr val="accent6">
                <a:lumMod val="40000"/>
                <a:lumOff val="6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971800" y="5257800"/>
            <a:ext cx="966931" cy="461665"/>
          </a:xfrm>
          <a:prstGeom prst="rect">
            <a:avLst/>
          </a:prstGeom>
          <a:solidFill>
            <a:srgbClr val="DDF53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Times New Roman"/>
                <a:cs typeface="Times New Roman"/>
              </a:rPr>
              <a:t>Recommend</a:t>
            </a:r>
          </a:p>
          <a:p>
            <a:r>
              <a:rPr lang="en-US" sz="1200" dirty="0">
                <a:latin typeface="Times New Roman"/>
                <a:cs typeface="Times New Roman"/>
              </a:rPr>
              <a:t>reject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281469" y="5257800"/>
            <a:ext cx="966931" cy="461665"/>
          </a:xfrm>
          <a:prstGeom prst="rect">
            <a:avLst/>
          </a:prstGeom>
          <a:solidFill>
            <a:srgbClr val="DDF53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Times New Roman"/>
                <a:cs typeface="Times New Roman"/>
              </a:rPr>
              <a:t>Recommend</a:t>
            </a:r>
          </a:p>
          <a:p>
            <a:r>
              <a:rPr lang="en-US" sz="1200" dirty="0">
                <a:latin typeface="Times New Roman"/>
                <a:cs typeface="Times New Roman"/>
              </a:rPr>
              <a:t>accept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12192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4000" dirty="0">
                <a:effectLst/>
              </a:rPr>
              <a:t>Editor’s Advice for Improving Your Chances for Getting Published</a:t>
            </a:r>
            <a:endParaRPr lang="en-US" sz="4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91179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4000" dirty="0">
                <a:solidFill>
                  <a:schemeClr val="tx1"/>
                </a:solidFill>
                <a:effectLst/>
              </a:rPr>
              <a:t>Recipe For Success</a:t>
            </a:r>
          </a:p>
          <a:p>
            <a:pPr lvl="1" indent="-342900"/>
            <a:r>
              <a:rPr lang="en-US" sz="32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Fresh, new, or interesting material that is pertinent to the readership of the that journal</a:t>
            </a:r>
          </a:p>
          <a:p>
            <a:pPr lvl="1" indent="-342900"/>
            <a:r>
              <a:rPr lang="en-US" sz="32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well organized and well written manuscript with good English grammar</a:t>
            </a:r>
          </a:p>
          <a:p>
            <a:pPr lvl="1" indent="-342900"/>
            <a:r>
              <a:rPr lang="en-US" sz="32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Good science and proper use of statistics</a:t>
            </a:r>
          </a:p>
          <a:p>
            <a:pPr lvl="1" indent="-342900"/>
            <a:r>
              <a:rPr lang="en-US" sz="32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data supports the conclusions</a:t>
            </a:r>
            <a:endParaRPr lang="en-US" sz="3200" dirty="0">
              <a:ln>
                <a:solidFill>
                  <a:srgbClr val="FFFFFF"/>
                </a:solidFill>
              </a:ln>
              <a:solidFill>
                <a:schemeClr val="bg1"/>
              </a:solidFill>
            </a:endParaRPr>
          </a:p>
          <a:p>
            <a:pPr lvl="1">
              <a:lnSpc>
                <a:spcPct val="110000"/>
              </a:lnSpc>
            </a:pPr>
            <a:endParaRPr lang="en-US" sz="2200" dirty="0">
              <a:ln>
                <a:solidFill>
                  <a:schemeClr val="tx1"/>
                </a:solidFill>
              </a:ln>
            </a:endParaRPr>
          </a:p>
          <a:p>
            <a:pPr lvl="1">
              <a:lnSpc>
                <a:spcPct val="110000"/>
              </a:lnSpc>
            </a:pPr>
            <a:endParaRPr lang="en-US" sz="2400" dirty="0">
              <a:ln>
                <a:solidFill>
                  <a:schemeClr val="tx1"/>
                </a:solidFill>
              </a:ln>
            </a:endParaRPr>
          </a:p>
          <a:p>
            <a:pPr>
              <a:lnSpc>
                <a:spcPct val="110000"/>
              </a:lnSpc>
            </a:pPr>
            <a:endParaRPr lang="en-US" sz="4000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12192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4000" dirty="0">
                <a:effectLst/>
              </a:rPr>
              <a:t>Editor’s Advice for Improving Your Chances for Getting Published</a:t>
            </a:r>
            <a:endParaRPr lang="en-US" sz="4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26995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4208930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4000" dirty="0">
                <a:solidFill>
                  <a:srgbClr val="000000"/>
                </a:solidFill>
                <a:effectLst/>
              </a:rPr>
              <a:t>Types of Articles</a:t>
            </a:r>
          </a:p>
          <a:p>
            <a:pPr lvl="1" indent="-344488"/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Original contribution (clinical or basic science)</a:t>
            </a:r>
          </a:p>
          <a:p>
            <a:pPr lvl="1" indent="-344488"/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Review articles (solicited or submitted)</a:t>
            </a:r>
            <a:endParaRPr lang="en-US" sz="2800" dirty="0"/>
          </a:p>
          <a:p>
            <a:pPr lvl="1" indent="-344488"/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Case reports*</a:t>
            </a:r>
          </a:p>
          <a:p>
            <a:pPr lvl="1" indent="-344488"/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Letters to the Editor</a:t>
            </a:r>
          </a:p>
          <a:p>
            <a:pPr lvl="1" indent="-344488"/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Miscellaneous</a:t>
            </a:r>
          </a:p>
          <a:p>
            <a:pPr lvl="1" indent="-344488"/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Brief Communications</a:t>
            </a:r>
          </a:p>
          <a:p>
            <a:pPr lvl="1" indent="-344488"/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 I Do It</a:t>
            </a:r>
          </a:p>
          <a:p>
            <a:pPr lvl="1" indent="-344488"/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 Concepts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9659" y="1828800"/>
            <a:ext cx="184666" cy="75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2882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810000"/>
            <a:ext cx="2133600" cy="263003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12192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4000" dirty="0">
                <a:effectLst/>
              </a:rPr>
              <a:t>Editor’s Advice for Improving Your Chances for Getting Published</a:t>
            </a:r>
            <a:endParaRPr lang="en-US" sz="4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137792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4208930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tabLst>
                <a:tab pos="2806700" algn="l"/>
              </a:tabLst>
            </a:pPr>
            <a:r>
              <a:rPr lang="en-US" sz="4000" dirty="0">
                <a:solidFill>
                  <a:srgbClr val="000000"/>
                </a:solidFill>
                <a:effectLst/>
              </a:rPr>
              <a:t>Original Contributions</a:t>
            </a:r>
          </a:p>
          <a:p>
            <a:pPr lvl="1" indent="-344488">
              <a:spcBef>
                <a:spcPts val="400"/>
              </a:spcBef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Papers involving clinical or basic science research </a:t>
            </a:r>
          </a:p>
          <a:p>
            <a:pPr lvl="1" indent="-344488">
              <a:spcBef>
                <a:spcPts val="400"/>
              </a:spcBef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lion’s share of submissions and published articles</a:t>
            </a:r>
          </a:p>
          <a:p>
            <a:pPr lvl="1" indent="-344488">
              <a:spcBef>
                <a:spcPts val="400"/>
              </a:spcBef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Will be judged on the science as well as the writing (organization, grammar,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etc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lvl="1" indent="-344488">
              <a:spcBef>
                <a:spcPts val="400"/>
              </a:spcBef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2400 words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9659" y="1828800"/>
            <a:ext cx="184666" cy="75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2882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12192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4000" dirty="0">
                <a:effectLst/>
              </a:rPr>
              <a:t>Editor’s Advice for Improving Your Chances for Getting Published</a:t>
            </a:r>
            <a:endParaRPr lang="en-US" sz="4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1398125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14007</TotalTime>
  <Words>2345</Words>
  <Application>Microsoft Office PowerPoint</Application>
  <PresentationFormat>Presentazione su schermo (4:3)</PresentationFormat>
  <Paragraphs>406</Paragraphs>
  <Slides>47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55" baseType="lpstr">
      <vt:lpstr>Arial</vt:lpstr>
      <vt:lpstr>Calibri</vt:lpstr>
      <vt:lpstr>Times</vt:lpstr>
      <vt:lpstr>Times New Roman</vt:lpstr>
      <vt:lpstr>Times Roman</vt:lpstr>
      <vt:lpstr>Trebuchet MS</vt:lpstr>
      <vt:lpstr>Wingdings 2</vt:lpstr>
      <vt:lpstr>Revolution</vt:lpstr>
      <vt:lpstr>Presentazione standard di PowerPoint</vt:lpstr>
      <vt:lpstr>Editor’s Advice for Improving Your Chances for Getting Published</vt:lpstr>
      <vt:lpstr>Editor’s Advice for Improving Your Chances for Getting Published</vt:lpstr>
      <vt:lpstr>Editor’s Advice for Improving Your Chances for Getting Published</vt:lpstr>
      <vt:lpstr>Editor’s Advice for Improving Your Chances for Getting Published</vt:lpstr>
      <vt:lpstr>Editor’s Advice for Improving Your Chances for Getting Published</vt:lpstr>
      <vt:lpstr>Editor’s Advice for Improving Your Chances for Getting Published</vt:lpstr>
      <vt:lpstr>Editor’s Advice for Improving Your Chances for Getting Published</vt:lpstr>
      <vt:lpstr>Editor’s Advice for Improving Your Chances for Getting Published</vt:lpstr>
      <vt:lpstr>Editor’s Advice for Improving Your Chances for Getting Published</vt:lpstr>
      <vt:lpstr>Editor’s Advice for Improving Your Chances for Getting Published</vt:lpstr>
      <vt:lpstr>Editor’s Advice for Improving Your Chances for Getting Published</vt:lpstr>
      <vt:lpstr>Editor’s Advice for Improving Your Chances for Getting Published</vt:lpstr>
      <vt:lpstr>Editor’s Advice for Improving Your Chances for Getting Published</vt:lpstr>
      <vt:lpstr>Editor’s Advice for Improving Your Chances for Getting Published</vt:lpstr>
      <vt:lpstr>Editor’s Advice for Improving Your Chances for Getting Published</vt:lpstr>
      <vt:lpstr>Editor’s Advice for Improving Your Chances for Getting Published</vt:lpstr>
      <vt:lpstr>Editor’s Advice for Improving Your Chances for Getting Published</vt:lpstr>
      <vt:lpstr>Editor’s Advice for Improving Your Chances for Getting Published</vt:lpstr>
      <vt:lpstr>Editor’s Advice for Improving Your Chances for Getting Published</vt:lpstr>
      <vt:lpstr>Editor’s Advice for Improving Your Chances for Getting Published</vt:lpstr>
      <vt:lpstr>Editor’s Advice for Improving Your Chances for Getting Published</vt:lpstr>
      <vt:lpstr>Editor’s Advice for Improving Your Chances for Getting Published</vt:lpstr>
      <vt:lpstr>Editor’s Advice for Improving Your Chances for Getting Published</vt:lpstr>
      <vt:lpstr>Editor’s Advice for Improving Your Chances for Getting Published</vt:lpstr>
      <vt:lpstr>Editor’s Advice for Improving Your Chances for Getting Published</vt:lpstr>
      <vt:lpstr>Editor’s Advice for Improving Your Chances for Getting Published</vt:lpstr>
      <vt:lpstr>Editor’s Advice for Improving Your Chances for Getting Published</vt:lpstr>
      <vt:lpstr>Editor’s Advice for Improving Your Chances for Getting Published</vt:lpstr>
      <vt:lpstr>Editor’s Advice for Improving Your Chances for Getting Published</vt:lpstr>
      <vt:lpstr>Editor’s Advice for Improving Your Chances for Getting Published</vt:lpstr>
      <vt:lpstr>Editor’s Advice for Improving Your Chances for Getting Published</vt:lpstr>
      <vt:lpstr>Editor’s Advice for Improving Your Chances for Getting Published</vt:lpstr>
      <vt:lpstr>Editor’s Advice for Improving Your Chances for Getting Published</vt:lpstr>
      <vt:lpstr>Editor’s Advice for Improving Your Chances for Getting Published</vt:lpstr>
      <vt:lpstr>Editor’s Advice for Improving Your Chances for Getting Published</vt:lpstr>
      <vt:lpstr>Editor’s Advice for Improving Your Chances for Getting Published</vt:lpstr>
      <vt:lpstr>Editor’s Advice for Improving Your Chances for Getting Published</vt:lpstr>
      <vt:lpstr>Editor’s Advice for Improving Your Chances for Getting Published</vt:lpstr>
      <vt:lpstr>Editor’s Advice for Improving Your Chances for Getting Published</vt:lpstr>
      <vt:lpstr>Editor’s Advice for Improving Your Chances for Getting Published</vt:lpstr>
      <vt:lpstr>Editor’s Advice for Improving Your Chances for Getting Published</vt:lpstr>
      <vt:lpstr>Editor’s Advice for Improving Your Chances for Getting Published</vt:lpstr>
      <vt:lpstr>Editor’s Advice for Improving Your Chances for Getting Published</vt:lpstr>
      <vt:lpstr>Editor’s Advice for Improving Your Chances for Getting Published</vt:lpstr>
      <vt:lpstr>Editor’s Advice for Improving Your Chances for Getting Published</vt:lpstr>
      <vt:lpstr>Editor’s Advice for Improving Your Chances for Getting Published</vt:lpstr>
    </vt:vector>
  </TitlesOfParts>
  <Company>Tufts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SHIKORA</dc:creator>
  <cp:lastModifiedBy>M.mazzarella</cp:lastModifiedBy>
  <cp:revision>408</cp:revision>
  <cp:lastPrinted>2019-01-01T22:15:30Z</cp:lastPrinted>
  <dcterms:created xsi:type="dcterms:W3CDTF">2010-11-10T12:36:13Z</dcterms:created>
  <dcterms:modified xsi:type="dcterms:W3CDTF">2019-02-12T09:40:44Z</dcterms:modified>
</cp:coreProperties>
</file>